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91903-8B87-4C5D-AC16-096981470ACA}" type="datetimeFigureOut">
              <a:rPr lang="pt-BR" smtClean="0"/>
              <a:pPr/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9E3E2-985B-43D5-A1EC-2591AF884B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laborativus.pat.educacao.ba.gov.br/course/view.php?id=479" TargetMode="External"/><Relationship Id="rId2" Type="http://schemas.openxmlformats.org/officeDocument/2006/relationships/hyperlink" Target="http://colaborativus.pat.educacao.ba.gov.br/enem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ensinomediobahia@educacao.ba.gov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7" descr="slide1a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Imagem 11" descr="marca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2675" y="5410200"/>
            <a:ext cx="44386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 txBox="1">
            <a:spLocks noChangeArrowheads="1"/>
          </p:cNvSpPr>
          <p:nvPr/>
        </p:nvSpPr>
        <p:spPr bwMode="auto">
          <a:xfrm>
            <a:off x="755650" y="1911350"/>
            <a:ext cx="7993063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lang="pt-BR" altLang="pt-BR" sz="320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/>
            <a:endParaRPr lang="pt-BR" altLang="pt-BR" sz="320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/>
            <a:endParaRPr lang="pt-BR" altLang="pt-BR" sz="320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/>
            <a:endParaRPr lang="pt-BR" altLang="pt-BR" sz="320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/>
            <a:endParaRPr lang="pt-BR" altLang="pt-BR" sz="160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029" name="Picture 4" descr="C:\Users\tereza.farias\Desktop\enem 100%\Enem vídeo-0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" y="1543050"/>
            <a:ext cx="8072438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II A Unidade Escolar precisará enviar os três orçamentos para a contratação do Transporte Rodoviário de Passageiros. 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II- Planilha com as informações dos estudantes inscritos no Enem (Anexo I- disponível em arquivo eletrônico);</a:t>
            </a:r>
          </a:p>
          <a:p>
            <a:pPr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Os documentos supracitados deverão ser enviados para o e-mail supracitado, até o dia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26.10.2017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O não envio dos documentos na data indicada impossibilitará o repasse do recurso. É importante ressaltar que o valor repassado corresponderá ao que foi solicitado, sem suplementação posterior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Os trâmites de contratação e repasse do recurso acontecerá com base nos procedimentos já determinados para o FAED.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pt-BR" sz="2800" b="1" dirty="0" smtClean="0"/>
              <a:t>Outros documentos necessários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pt-BR" dirty="0" smtClean="0"/>
          </a:p>
          <a:p>
            <a:r>
              <a:rPr lang="pt-BR" dirty="0" smtClean="0"/>
              <a:t>III- Termos de Responsabilidade dos Pais ou Responsáveis (Anexo II e III);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IV- Termo de Responsabilidade do Acompanhante (Anexo IV e V).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Os documentos III e IV não precisarão ser enviados para o e-mail supracitado, contudo, deverão ser solicitados aos pais ou responsáveis e ao acompanhante.  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 Unidade Escolar precisará ter a posse dos documentos supracitados para futuras solicitações.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Todos os anexos estão no </a:t>
            </a:r>
            <a:r>
              <a:rPr lang="pt-BR" smtClean="0"/>
              <a:t>documento,</a:t>
            </a:r>
            <a:r>
              <a:rPr lang="pt-BR" b="1"/>
              <a:t> </a:t>
            </a:r>
            <a:endParaRPr lang="pt-BR" b="1" smtClean="0"/>
          </a:p>
          <a:p>
            <a:r>
              <a:rPr lang="pt-BR" b="1" smtClean="0"/>
              <a:t>Orientações </a:t>
            </a:r>
            <a:r>
              <a:rPr lang="pt-BR" b="1"/>
              <a:t>para a logística de deslocamento dos estudantes da 3ª Série do Ensino Médio, nos dias do Enem 2017</a:t>
            </a:r>
            <a:endParaRPr lang="pt-BR"/>
          </a:p>
          <a:p>
            <a:pPr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1"/>
          <p:cNvSpPr txBox="1">
            <a:spLocks noChangeArrowheads="1"/>
          </p:cNvSpPr>
          <p:nvPr/>
        </p:nvSpPr>
        <p:spPr bwMode="auto">
          <a:xfrm>
            <a:off x="842963" y="385763"/>
            <a:ext cx="62722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 dirty="0" smtClean="0"/>
              <a:t>III </a:t>
            </a:r>
            <a:r>
              <a:rPr lang="pt-BR" sz="2800" b="1" dirty="0"/>
              <a:t>Etapa – REDIJAÊ</a:t>
            </a:r>
          </a:p>
          <a:p>
            <a:endParaRPr lang="pt-BR" sz="2800" b="1" dirty="0"/>
          </a:p>
        </p:txBody>
      </p:sp>
      <p:sp>
        <p:nvSpPr>
          <p:cNvPr id="2051" name="CaixaDeTexto 2"/>
          <p:cNvSpPr txBox="1">
            <a:spLocks noChangeArrowheads="1"/>
          </p:cNvSpPr>
          <p:nvPr/>
        </p:nvSpPr>
        <p:spPr bwMode="auto">
          <a:xfrm>
            <a:off x="757238" y="1214438"/>
            <a:ext cx="67151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800" dirty="0"/>
          </a:p>
          <a:p>
            <a:pPr algn="ctr"/>
            <a:r>
              <a:rPr lang="pt-BR" sz="2800" b="1" dirty="0"/>
              <a:t>Números do </a:t>
            </a:r>
            <a:r>
              <a:rPr lang="pt-BR" sz="2800" b="1" dirty="0" err="1"/>
              <a:t>Redijaê</a:t>
            </a:r>
            <a:endParaRPr lang="pt-BR" sz="2800" b="1" dirty="0"/>
          </a:p>
          <a:p>
            <a:pPr algn="ctr"/>
            <a:endParaRPr lang="pt-BR" sz="2800" b="1" dirty="0"/>
          </a:p>
          <a:p>
            <a:pPr>
              <a:buFont typeface="Arial" pitchFamily="34" charset="0"/>
              <a:buChar char="•"/>
            </a:pPr>
            <a:r>
              <a:rPr lang="pt-BR" sz="2800" dirty="0"/>
              <a:t>Número de Estudantes da 3ª Série do Ensino Médio : 117.595</a:t>
            </a:r>
          </a:p>
          <a:p>
            <a:pPr>
              <a:buFont typeface="Arial" pitchFamily="34" charset="0"/>
              <a:buChar char="•"/>
            </a:pPr>
            <a:r>
              <a:rPr lang="pt-BR" sz="2800" dirty="0"/>
              <a:t>Número de Estudantes que acessaram o </a:t>
            </a:r>
            <a:r>
              <a:rPr lang="pt-BR" sz="2800" dirty="0" err="1" smtClean="0"/>
              <a:t>Redijaê</a:t>
            </a:r>
            <a:r>
              <a:rPr lang="pt-BR" sz="2800" dirty="0" smtClean="0"/>
              <a:t>, na 1ª Etapa:</a:t>
            </a:r>
            <a:r>
              <a:rPr lang="pt-BR" sz="2800" dirty="0" smtClean="0"/>
              <a:t> 3143 estudantes</a:t>
            </a:r>
            <a:endParaRPr lang="pt-BR" sz="2800" dirty="0"/>
          </a:p>
          <a:p>
            <a:pPr>
              <a:buFont typeface="Arial" pitchFamily="34" charset="0"/>
              <a:buChar char="•"/>
            </a:pPr>
            <a:r>
              <a:rPr lang="pt-BR" sz="2800" dirty="0"/>
              <a:t>Número de Estudantes que postaram </a:t>
            </a:r>
            <a:r>
              <a:rPr lang="pt-BR" sz="2800" dirty="0" smtClean="0"/>
              <a:t>redação, na 1ª Etapa: </a:t>
            </a:r>
            <a:r>
              <a:rPr lang="pt-BR" sz="2800" dirty="0" smtClean="0"/>
              <a:t>1.466</a:t>
            </a:r>
            <a:endParaRPr lang="pt-BR" sz="2800" dirty="0"/>
          </a:p>
          <a:p>
            <a:endParaRPr lang="pt-B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tângulo 1"/>
          <p:cNvSpPr>
            <a:spLocks noChangeArrowheads="1"/>
          </p:cNvSpPr>
          <p:nvPr/>
        </p:nvSpPr>
        <p:spPr bwMode="auto">
          <a:xfrm>
            <a:off x="1614488" y="2984500"/>
            <a:ext cx="3003550" cy="766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altLang="pt-BR" sz="2400"/>
          </a:p>
          <a:p>
            <a:pPr algn="just"/>
            <a:endParaRPr lang="pt-BR" altLang="pt-BR"/>
          </a:p>
          <a:p>
            <a:pPr algn="just"/>
            <a:endParaRPr lang="pt-BR" altLang="pt-BR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:</a:t>
            </a: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075" name="Retângulo 1"/>
          <p:cNvSpPr>
            <a:spLocks noChangeArrowheads="1"/>
          </p:cNvSpPr>
          <p:nvPr/>
        </p:nvSpPr>
        <p:spPr bwMode="auto">
          <a:xfrm>
            <a:off x="511175" y="422275"/>
            <a:ext cx="6696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800" b="1"/>
              <a:t>CALENDÁRIO - REDIJAÊ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46075" y="1538288"/>
            <a:ext cx="879792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pt-BR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pt-BR" sz="2400" dirty="0"/>
              <a:t> </a:t>
            </a:r>
            <a:r>
              <a:rPr lang="pt-BR" sz="2400" b="1" dirty="0"/>
              <a:t>Período da postagem da 1ª Redação– 21/09/17 a 08/10/17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pt-BR" sz="2400" b="1" dirty="0"/>
              <a:t>  Devolutiva – 19/10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t-BR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Período da postagem da 2ª Redação: 19/10 a </a:t>
            </a:r>
            <a:r>
              <a:rPr lang="pt-BR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25/10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pt-BR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t-BR" alt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Devolutiva: </a:t>
            </a:r>
            <a:r>
              <a:rPr lang="pt-BR" alt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03/11</a:t>
            </a:r>
            <a:endParaRPr lang="pt-BR" alt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alt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tângulo 1"/>
          <p:cNvSpPr>
            <a:spLocks noChangeArrowheads="1"/>
          </p:cNvSpPr>
          <p:nvPr/>
        </p:nvSpPr>
        <p:spPr bwMode="auto">
          <a:xfrm>
            <a:off x="1614488" y="2984500"/>
            <a:ext cx="3003550" cy="766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altLang="pt-BR" sz="2400"/>
          </a:p>
          <a:p>
            <a:pPr algn="just"/>
            <a:endParaRPr lang="pt-BR" altLang="pt-BR"/>
          </a:p>
          <a:p>
            <a:pPr algn="just"/>
            <a:endParaRPr lang="pt-BR" altLang="pt-BR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:</a:t>
            </a: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099" name="Retângulo 1"/>
          <p:cNvSpPr>
            <a:spLocks noChangeArrowheads="1"/>
          </p:cNvSpPr>
          <p:nvPr/>
        </p:nvSpPr>
        <p:spPr bwMode="auto">
          <a:xfrm>
            <a:off x="511175" y="422275"/>
            <a:ext cx="6696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800" b="1" dirty="0"/>
              <a:t>TEMA – </a:t>
            </a:r>
            <a:r>
              <a:rPr lang="pt-BR" altLang="pt-BR" sz="2800" b="1" dirty="0" smtClean="0"/>
              <a:t>1ª </a:t>
            </a:r>
            <a:r>
              <a:rPr lang="pt-BR" altLang="pt-BR" sz="2800" b="1" dirty="0"/>
              <a:t>REDAÇÃO</a:t>
            </a:r>
          </a:p>
        </p:txBody>
      </p:sp>
      <p:sp>
        <p:nvSpPr>
          <p:cNvPr id="4100" name="CaixaDeTexto 1"/>
          <p:cNvSpPr txBox="1">
            <a:spLocks noChangeArrowheads="1"/>
          </p:cNvSpPr>
          <p:nvPr/>
        </p:nvSpPr>
        <p:spPr bwMode="auto">
          <a:xfrm>
            <a:off x="244475" y="2292350"/>
            <a:ext cx="8748713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altLang="pt-BR" sz="2400" b="1" dirty="0"/>
          </a:p>
          <a:p>
            <a:pPr algn="ctr"/>
            <a:r>
              <a:rPr lang="pt-BR" sz="3200" b="1" dirty="0" smtClean="0"/>
              <a:t>“ Escola sem partido e os caminhos para a liberdade de expressão</a:t>
            </a:r>
            <a:r>
              <a:rPr lang="pt-BR" sz="3200" dirty="0" smtClean="0"/>
              <a:t>” </a:t>
            </a:r>
            <a:endParaRPr lang="pt-BR" altLang="pt-BR" sz="3200" b="1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tângulo 1"/>
          <p:cNvSpPr>
            <a:spLocks noChangeArrowheads="1"/>
          </p:cNvSpPr>
          <p:nvPr/>
        </p:nvSpPr>
        <p:spPr bwMode="auto">
          <a:xfrm>
            <a:off x="1614488" y="2984500"/>
            <a:ext cx="3003550" cy="766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altLang="pt-BR" sz="2400"/>
          </a:p>
          <a:p>
            <a:pPr algn="just"/>
            <a:endParaRPr lang="pt-BR" altLang="pt-BR"/>
          </a:p>
          <a:p>
            <a:pPr algn="just"/>
            <a:endParaRPr lang="pt-BR" altLang="pt-BR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endParaRPr lang="pt-BR" altLang="pt-BR" sz="2400" b="1">
              <a:solidFill>
                <a:srgbClr val="0070C0"/>
              </a:solidFill>
            </a:endParaRPr>
          </a:p>
          <a:p>
            <a:pPr algn="just">
              <a:buFont typeface="Arial" charset="0"/>
              <a:buChar char="•"/>
            </a:pPr>
            <a:endParaRPr lang="pt-BR" altLang="pt-BR" sz="2400" b="1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:</a:t>
            </a: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endParaRPr lang="pt-BR" altLang="pt-BR" sz="2400">
              <a:solidFill>
                <a:srgbClr val="0070C0"/>
              </a:solidFill>
            </a:endParaRPr>
          </a:p>
          <a:p>
            <a:pPr algn="just"/>
            <a:r>
              <a:rPr lang="pt-BR" altLang="pt-BR" sz="240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099" name="Retângulo 1"/>
          <p:cNvSpPr>
            <a:spLocks noChangeArrowheads="1"/>
          </p:cNvSpPr>
          <p:nvPr/>
        </p:nvSpPr>
        <p:spPr bwMode="auto">
          <a:xfrm>
            <a:off x="511175" y="422275"/>
            <a:ext cx="6696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altLang="pt-BR" sz="2800" b="1"/>
              <a:t>TEMA – 2ª REDAÇÃO</a:t>
            </a:r>
          </a:p>
        </p:txBody>
      </p:sp>
      <p:sp>
        <p:nvSpPr>
          <p:cNvPr id="4100" name="CaixaDeTexto 1"/>
          <p:cNvSpPr txBox="1">
            <a:spLocks noChangeArrowheads="1"/>
          </p:cNvSpPr>
          <p:nvPr/>
        </p:nvSpPr>
        <p:spPr bwMode="auto">
          <a:xfrm>
            <a:off x="244475" y="2292350"/>
            <a:ext cx="8748713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altLang="pt-BR" sz="2400" b="1"/>
          </a:p>
          <a:p>
            <a:pPr algn="ctr"/>
            <a:r>
              <a:rPr lang="pt-BR" sz="3200" b="1"/>
              <a:t>“Sustentabilidade e os desafios das corporações para a preservação ambiental</a:t>
            </a:r>
            <a:r>
              <a:rPr lang="pt-BR" sz="3200"/>
              <a:t>” </a:t>
            </a:r>
            <a:endParaRPr lang="pt-BR" altLang="pt-BR" sz="3200" b="1"/>
          </a:p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2888" y="1217613"/>
            <a:ext cx="8901112" cy="50625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pt-BR" alt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Acessar o site: </a:t>
            </a:r>
          </a:p>
          <a:p>
            <a:pPr>
              <a:defRPr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http://colaborativus.pat.educacao.ba.gov.br/enem/</a:t>
            </a:r>
            <a:endParaRPr lang="pt-B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altLang="pt-BR" sz="23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alt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2300" dirty="0">
                <a:latin typeface="Arial" panose="020B0604020202020204" pitchFamily="34" charset="0"/>
                <a:cs typeface="Arial" panose="020B0604020202020204" pitchFamily="34" charset="0"/>
              </a:rPr>
              <a:t>O  estudante conclui o cadastro no ambiente;</a:t>
            </a:r>
          </a:p>
          <a:p>
            <a:pPr>
              <a:defRPr/>
            </a:pPr>
            <a:endParaRPr lang="pt-BR" alt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altLang="pt-BR" sz="2300" dirty="0">
                <a:latin typeface="Arial" panose="020B0604020202020204" pitchFamily="34" charset="0"/>
                <a:cs typeface="Arial" panose="020B0604020202020204" pitchFamily="34" charset="0"/>
              </a:rPr>
              <a:t>3. O sistema envia para o e-mail do estudante a senha de acesso.</a:t>
            </a:r>
            <a:r>
              <a:rPr lang="pt-BR" alt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 Atenção! Caso a senha não tenha ido para o caixa de e-mail, favor verificar no Spam;</a:t>
            </a:r>
          </a:p>
          <a:p>
            <a:pPr>
              <a:defRPr/>
            </a:pPr>
            <a:endParaRPr lang="pt-BR" altLang="pt-B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t-BR" altLang="pt-BR" sz="2300" dirty="0">
                <a:latin typeface="Arial" panose="020B0604020202020204" pitchFamily="34" charset="0"/>
                <a:cs typeface="Arial" panose="020B0604020202020204" pitchFamily="34" charset="0"/>
              </a:rPr>
              <a:t>4. Clicar </a:t>
            </a:r>
            <a:r>
              <a:rPr lang="pt-BR" alt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“Meus Cursos”, acessar o curso:</a:t>
            </a:r>
          </a:p>
          <a:p>
            <a:pPr>
              <a:defRPr/>
            </a:pPr>
            <a:r>
              <a:rPr lang="pt-BR" sz="2300" b="1" u="sng" dirty="0">
                <a:hlinkClick r:id="rId3" tooltip="Enem 100% Redijaê - Estudantes"/>
              </a:rPr>
              <a:t>Enem 100% </a:t>
            </a:r>
            <a:r>
              <a:rPr lang="pt-BR" sz="2300" b="1" u="sng" dirty="0" err="1">
                <a:hlinkClick r:id="rId3" tooltip="Enem 100% Redijaê - Estudantes"/>
              </a:rPr>
              <a:t>Redijaê</a:t>
            </a:r>
            <a:r>
              <a:rPr lang="pt-BR" sz="2300" b="1" u="sng" dirty="0">
                <a:hlinkClick r:id="rId3" tooltip="Enem 100% Redijaê - Estudantes"/>
              </a:rPr>
              <a:t> – Estudantes</a:t>
            </a:r>
            <a:endParaRPr lang="pt-BR" sz="2300" b="1" u="sng" dirty="0"/>
          </a:p>
          <a:p>
            <a:pPr>
              <a:defRPr/>
            </a:pPr>
            <a:endParaRPr lang="pt-BR" sz="2300" b="1" u="sng" dirty="0"/>
          </a:p>
          <a:p>
            <a:pPr>
              <a:defRPr/>
            </a:pPr>
            <a:r>
              <a:rPr lang="pt-BR" sz="2300" b="1" dirty="0"/>
              <a:t>5. Pronto, agora é só navegar no ambiente e postar a redação!</a:t>
            </a:r>
            <a:endParaRPr lang="pt-BR" alt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CaixaDeTexto 2"/>
          <p:cNvSpPr txBox="1">
            <a:spLocks noChangeArrowheads="1"/>
          </p:cNvSpPr>
          <p:nvPr/>
        </p:nvSpPr>
        <p:spPr bwMode="auto">
          <a:xfrm>
            <a:off x="285750" y="214313"/>
            <a:ext cx="72580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/>
              <a:t>TUTORIAL DE ACESSO DOS ESTUDANTES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tângulo 1"/>
          <p:cNvSpPr>
            <a:spLocks noChangeArrowheads="1"/>
          </p:cNvSpPr>
          <p:nvPr/>
        </p:nvSpPr>
        <p:spPr bwMode="auto">
          <a:xfrm>
            <a:off x="814387" y="0"/>
            <a:ext cx="68849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pt-BR" sz="2800" b="1" dirty="0"/>
              <a:t>Número de Inscritos no ENEM- </a:t>
            </a:r>
            <a:r>
              <a:rPr lang="pt-BR" altLang="pt-BR" sz="2800" b="1" dirty="0" smtClean="0"/>
              <a:t>2017(Rede pública, particular e federal)</a:t>
            </a:r>
            <a:endParaRPr lang="pt-BR" altLang="pt-BR" sz="2800" b="1" dirty="0"/>
          </a:p>
        </p:txBody>
      </p:sp>
      <p:pic>
        <p:nvPicPr>
          <p:cNvPr id="6147" name="Picture 2" descr="E:\ENEM100%\ins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643063"/>
            <a:ext cx="7929562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1"/>
          <p:cNvSpPr txBox="1">
            <a:spLocks noChangeArrowheads="1"/>
          </p:cNvSpPr>
          <p:nvPr/>
        </p:nvSpPr>
        <p:spPr bwMode="auto">
          <a:xfrm>
            <a:off x="892175" y="1590675"/>
            <a:ext cx="8008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400" b="1"/>
          </a:p>
          <a:p>
            <a:endParaRPr lang="pt-BR" sz="2400" b="1"/>
          </a:p>
        </p:txBody>
      </p:sp>
      <p:sp>
        <p:nvSpPr>
          <p:cNvPr id="7171" name="CaixaDeTexto 2"/>
          <p:cNvSpPr txBox="1">
            <a:spLocks noChangeArrowheads="1"/>
          </p:cNvSpPr>
          <p:nvPr/>
        </p:nvSpPr>
        <p:spPr bwMode="auto">
          <a:xfrm>
            <a:off x="642910" y="1785926"/>
            <a:ext cx="824071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Número de Municípios que não sediam o Enem: 259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Número de Unidades Escolares beneficiadas (incluindo os anexos) – 437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Número de estudantes da 3ª serie – 33.560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t-BR" sz="2400" b="1" dirty="0" smtClean="0"/>
              <a:t>Recurso : R$ 1.373.400,00</a:t>
            </a:r>
            <a:endParaRPr lang="pt-BR" sz="2400" b="1" dirty="0"/>
          </a:p>
          <a:p>
            <a:pPr marL="285750" indent="-285750">
              <a:lnSpc>
                <a:spcPct val="150000"/>
              </a:lnSpc>
              <a:buFont typeface="Arial" charset="0"/>
              <a:buChar char="•"/>
            </a:pPr>
            <a:endParaRPr lang="pt-BR" sz="2400" dirty="0"/>
          </a:p>
        </p:txBody>
      </p:sp>
      <p:sp>
        <p:nvSpPr>
          <p:cNvPr id="7172" name="CaixaDeTexto 3"/>
          <p:cNvSpPr txBox="1">
            <a:spLocks noChangeArrowheads="1"/>
          </p:cNvSpPr>
          <p:nvPr/>
        </p:nvSpPr>
        <p:spPr bwMode="auto">
          <a:xfrm>
            <a:off x="857250" y="214313"/>
            <a:ext cx="67151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 dirty="0"/>
              <a:t>IV Etapa – </a:t>
            </a:r>
            <a:r>
              <a:rPr lang="pt-BR" sz="2800" b="1" dirty="0" smtClean="0"/>
              <a:t>Logística do transporte  </a:t>
            </a:r>
            <a:r>
              <a:rPr lang="pt-BR" sz="2800" b="1" dirty="0"/>
              <a:t>para os dias do Enem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/>
              <a:t>Procedimentos da Unidade Escolar para a solicitação do recurso</a:t>
            </a:r>
            <a:br>
              <a:rPr lang="pt-BR" sz="3200" dirty="0" smtClean="0"/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sz="3500" dirty="0"/>
              <a:t>A gestão escolar precisará encaminhar para o e-mail:   </a:t>
            </a:r>
            <a:r>
              <a:rPr lang="pt-BR" sz="3500" b="1" u="sng" dirty="0">
                <a:hlinkClick r:id="rId2"/>
              </a:rPr>
              <a:t>ensinomediobahia@educacao.ba.gov.br</a:t>
            </a:r>
            <a:r>
              <a:rPr lang="pt-BR" sz="3500" dirty="0"/>
              <a:t> os seguintes dados e documentos:</a:t>
            </a:r>
          </a:p>
          <a:p>
            <a:endParaRPr lang="pt-BR" sz="3500" dirty="0"/>
          </a:p>
          <a:p>
            <a:r>
              <a:rPr lang="pt-BR" sz="3500" dirty="0"/>
              <a:t>I – Ofício solicitando à Secretaria da Educação o repasse do recurso para a contratação do (s) Transporte (s) Rodoviário (s) de Passageiro (s), para o deslocamento dos estudantes inscritos no Enem, nos dias de realização do exame (05 e 12 de novembro). O valor solicitado deverá ser o de menor valor dos três orçamentos realizados pela Unidade Escolar.</a:t>
            </a:r>
          </a:p>
          <a:p>
            <a:pPr>
              <a:buNone/>
            </a:pPr>
            <a:r>
              <a:rPr lang="pt-BR" sz="3500" dirty="0"/>
              <a:t> </a:t>
            </a:r>
          </a:p>
          <a:p>
            <a:r>
              <a:rPr lang="pt-BR" sz="3500" dirty="0"/>
              <a:t>As Unidades Escolares que têm anexo (s) necessitarão fazer o cálculo, contabilizando todo (s) inscrito (s), tanto da UEE sede quanto no (s) seu (s) anexo (s); Vale ressaltar que o processo de contratação precisa respeitar os requisitos básicos de dispensa.</a:t>
            </a:r>
          </a:p>
          <a:p>
            <a:endParaRPr lang="pt-BR" sz="3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452</Words>
  <Application>Microsoft Office PowerPoint</Application>
  <PresentationFormat>Apresentação na tela (4:3)</PresentationFormat>
  <Paragraphs>132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Procedimentos da Unidade Escolar para a solicitação do recurso </vt:lpstr>
      <vt:lpstr>Slide 10</vt:lpstr>
      <vt:lpstr>Outros documentos necessários </vt:lpstr>
      <vt:lpstr>Observações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jurema.brito</dc:creator>
  <cp:lastModifiedBy>jurema.brito</cp:lastModifiedBy>
  <cp:revision>3</cp:revision>
  <dcterms:created xsi:type="dcterms:W3CDTF">2017-10-24T12:30:52Z</dcterms:created>
  <dcterms:modified xsi:type="dcterms:W3CDTF">2017-10-24T12:49:21Z</dcterms:modified>
</cp:coreProperties>
</file>