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598" r:id="rId3"/>
    <p:sldId id="617" r:id="rId4"/>
    <p:sldId id="615" r:id="rId5"/>
    <p:sldId id="616" r:id="rId6"/>
    <p:sldId id="618" r:id="rId7"/>
    <p:sldId id="619" r:id="rId8"/>
    <p:sldId id="620" r:id="rId9"/>
    <p:sldId id="621" r:id="rId10"/>
    <p:sldId id="622" r:id="rId11"/>
    <p:sldId id="623" r:id="rId12"/>
    <p:sldId id="627" r:id="rId13"/>
    <p:sldId id="624" r:id="rId14"/>
    <p:sldId id="625" r:id="rId15"/>
    <p:sldId id="628" r:id="rId16"/>
    <p:sldId id="629" r:id="rId17"/>
    <p:sldId id="630" r:id="rId18"/>
    <p:sldId id="631" r:id="rId19"/>
    <p:sldId id="632" r:id="rId20"/>
    <p:sldId id="633" r:id="rId21"/>
    <p:sldId id="635" r:id="rId22"/>
    <p:sldId id="636" r:id="rId23"/>
    <p:sldId id="634" r:id="rId24"/>
    <p:sldId id="637" r:id="rId25"/>
    <p:sldId id="626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ção Padrão" id="{85936182-CB06-4030-AEB9-348FF3AD5695}">
          <p14:sldIdLst>
            <p14:sldId id="256"/>
            <p14:sldId id="598"/>
            <p14:sldId id="617"/>
            <p14:sldId id="615"/>
            <p14:sldId id="616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</p14:sldIdLst>
        </p14:section>
        <p14:section name="Seção sem Título" id="{7F431975-DCA5-4BC5-B111-1512713FCDE7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00"/>
    <a:srgbClr val="C49500"/>
    <a:srgbClr val="FFD347"/>
    <a:srgbClr val="1A2C1B"/>
    <a:srgbClr val="4E482C"/>
    <a:srgbClr val="0E180E"/>
    <a:srgbClr val="1E321F"/>
    <a:srgbClr val="3C623E"/>
    <a:srgbClr val="DDC847"/>
    <a:srgbClr val="DAA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5747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09925-C1EC-48A6-A851-CDA6F6E9AFA6}" type="datetimeFigureOut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65301-370B-4C36-A1A3-53E6E99B80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4543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57DD-E3B1-45F8-B094-F36DFABA8D25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A555-A6DF-47C6-8AAC-CB3091E8FECD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10400" y="646489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286C-C026-4016-8895-AAC8932F4F40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D05-F287-4276-8C82-FC32A3D5AD11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F3E-CE86-44DE-8CAC-56480E11D987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36E-A339-4211-8C69-1FC5FE2B7024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C652-672E-449A-93A4-21A853BC40D7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DE-F60D-4955-BBFB-3BB70E5C2F96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5A46-300F-4FD7-ADD6-7C452399DFB2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99560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A464-243C-4844-9553-96832494CEF8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0400" y="6511503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096A-9033-4756-B2A2-6FB9C88C91DF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0400" y="6486103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3591-B616-45DE-B1C3-DCF9DD800425}" type="datetime1">
              <a:rPr lang="pt-BR" smtClean="0"/>
              <a:pPr/>
              <a:t>19/04/2017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dital.ies@ba.sebrae.com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3850" y="3717032"/>
            <a:ext cx="8356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UEE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4221088"/>
            <a:ext cx="7213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Unidade de Educação Empreendedora - SEBRAE/BA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</a:t>
            </a:r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Abril de 2017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5877272"/>
            <a:ext cx="1161007" cy="6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4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95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092320"/>
            <a:ext cx="1584176" cy="801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084672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DE CHAMADA PÚBLICA SEBRAE/BA - Nº 02/2017 - Educação Empreendedora em Instituições de Ensino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OPERACIONALIZAÇÃO DO PROGRAMA: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SEBRAE/BA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Cada proposta deverá indicar o número de docentes e alunos que serão capacitados em cada produto selecionado, atentando-se para o número mínimo e máximo solicitado pelo edital conforme indicações nos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itens 4.2 e 5.2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Todas as IES que tiverem propostas selecionadas nesse edital devem comprometer-se com as contrapartidas e metas de cada produto, por esse motivo, devem atentar-se em disponibilizar, obrigatoriamente, listas de presença, fotos e evidências para incluir nos relatórios de prestação de contas,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quando solicitado pelo SEBRAE/BA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1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95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092320"/>
            <a:ext cx="1584176" cy="801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084672"/>
            <a:ext cx="84249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DE CHAMADA PÚBLICA SEBRAE/BA - Nº 02/2017 - Educação Empreendedora em Instituições de Ensino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OPERACIONALIZAÇÃO DO PROGRAMA: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SEBRAE/BA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Repasse para os docentes (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Disciplina Empreendedorismo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068960"/>
            <a:ext cx="25336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61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95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092320"/>
            <a:ext cx="1584176" cy="801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084672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DE CHAMADA PÚBLICA SEBRAE/BA - Nº 02/2017 - Educação Empreendedora em Instituições de Ensino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OPERACIONALIZAÇÃO DO PROGRAMA: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SEBRAE/BA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Repasse para os docentes (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Disciplina Empreendedorismo e Inovação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/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Repasse para os docentes (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Projeto de Extensão Social-Empreendedorismo Social e Negócios de Impacto Social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356992"/>
            <a:ext cx="25336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373216"/>
            <a:ext cx="2562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61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95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093296"/>
            <a:ext cx="1584176" cy="80013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084672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DE CHAMADA PÚBLICA SEBRAE/BA - Nº 02/2017 - Educação Empreendedora em Instituições de Ensino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OPERACIONALIZAÇÃO DO PROGRAMA: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SEBRAE/BA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IES que estiverem com convênios vigentes com o SEBRAE/BA sobre a temática de Educação Empreendedora não poderão ser contempladas nesse edital com as mesmas ações já pactuadas, mas poderão indicar docentes para o repasse de outras disciplinas com o compromisso da contrapartida e metas conforme indicação desse edital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4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95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237312"/>
            <a:ext cx="1584176" cy="6561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084672"/>
            <a:ext cx="84249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DE CHAMADA PÚBLICA SEBRAE/BA - Nº 02/2017 - Educação Empreendedora em Instituições de Ensino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CRONOGRAMA: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7631955" cy="32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8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237312"/>
            <a:ext cx="1584176" cy="6561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084672"/>
            <a:ext cx="8424936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DE CHAMADA PÚBLICA SEBRAE/BA - Nº 02/2017 - Educação Empreendedora em Instituições de Ensino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Roteiro para Elaboração da Proposta :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marL="0" lvl="1" algn="just"/>
            <a:r>
              <a:rPr lang="pt-BR" b="1" dirty="0" smtClean="0">
                <a:solidFill>
                  <a:schemeClr val="bg1"/>
                </a:solidFill>
              </a:rPr>
              <a:t>6.1 Apresentação da IES</a:t>
            </a:r>
            <a:r>
              <a:rPr lang="pt-BR" dirty="0" smtClean="0">
                <a:solidFill>
                  <a:schemeClr val="bg1"/>
                </a:solidFill>
              </a:rPr>
              <a:t>: antecedentes/histórico, infraestrutura física e de recursos humanos (corpo docente, corpo discente e quadro de funcionários), campus existentes, planos de ampliação, cursos ofertados, etc. </a:t>
            </a:r>
            <a:r>
              <a:rPr lang="pt-BR" b="1" dirty="0" smtClean="0">
                <a:solidFill>
                  <a:schemeClr val="bg1"/>
                </a:solidFill>
              </a:rPr>
              <a:t>(Até 2 páginas);</a:t>
            </a:r>
          </a:p>
          <a:p>
            <a:pPr marL="0" lvl="1" algn="just"/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r>
              <a:rPr lang="pt-BR" b="1" dirty="0" smtClean="0">
                <a:solidFill>
                  <a:schemeClr val="bg1"/>
                </a:solidFill>
              </a:rPr>
              <a:t>6.2 Identificação dos responsáveis pelo projeto:</a:t>
            </a:r>
            <a:r>
              <a:rPr lang="pt-BR" dirty="0" smtClean="0">
                <a:solidFill>
                  <a:schemeClr val="bg1"/>
                </a:solidFill>
              </a:rPr>
              <a:t> nome completo do coordenador (a) da proposta: nº do documento de identidade e do CPF, com os respectivos telefones e e-mail e cargo do coordenador (a) na IES. </a:t>
            </a:r>
            <a:r>
              <a:rPr lang="pt-BR" b="1" dirty="0" smtClean="0">
                <a:solidFill>
                  <a:schemeClr val="bg1"/>
                </a:solidFill>
              </a:rPr>
              <a:t>(2 parágrafos);</a:t>
            </a:r>
          </a:p>
          <a:p>
            <a:pPr marL="0" lvl="1" algn="just"/>
            <a:endParaRPr lang="pt-BR" b="1" dirty="0" smtClean="0">
              <a:solidFill>
                <a:schemeClr val="bg1"/>
              </a:solidFill>
            </a:endParaRPr>
          </a:p>
          <a:p>
            <a:pPr lvl="0"/>
            <a:r>
              <a:rPr lang="pt-BR" b="1" dirty="0" smtClean="0">
                <a:solidFill>
                  <a:schemeClr val="bg1"/>
                </a:solidFill>
              </a:rPr>
              <a:t>6.3 Público-alvo: </a:t>
            </a:r>
            <a:r>
              <a:rPr lang="pt-BR" dirty="0" smtClean="0">
                <a:solidFill>
                  <a:schemeClr val="bg1"/>
                </a:solidFill>
              </a:rPr>
              <a:t>quantidade de alunos e de docentes que se pretende beneficiar de forma intencional e direta com os produtos selecionados na proposta. É fundamental indicar e separar o número de estudantes que serão capacitados dos que serão apenas impactados/atingidos pelas disciplinas e cursos, apresente quadro descritivo.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(Até 2 páginas)</a:t>
            </a:r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95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237312"/>
            <a:ext cx="1584176" cy="6561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084672"/>
            <a:ext cx="8424936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DE CHAMADA PÚBLICA SEBRAE/BA - Nº 02/2017 - Educação Empreendedora em Instituições de Ensino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Roteiro para Elaboração da Proposta :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lvl="0" algn="just"/>
            <a:r>
              <a:rPr lang="pt-BR" b="1" dirty="0" smtClean="0">
                <a:solidFill>
                  <a:schemeClr val="bg1"/>
                </a:solidFill>
              </a:rPr>
              <a:t>6.4 Objetivos: </a:t>
            </a:r>
            <a:r>
              <a:rPr lang="pt-BR" dirty="0" smtClean="0">
                <a:solidFill>
                  <a:schemeClr val="bg1"/>
                </a:solidFill>
              </a:rPr>
              <a:t>devem ser claros, com motivação e síntese dos efeitos que se deseja produzir no público-alvo no horizonte de tempo da proposta que será de </a:t>
            </a:r>
            <a:r>
              <a:rPr lang="pt-BR" b="1" u="sng" dirty="0" smtClean="0">
                <a:solidFill>
                  <a:schemeClr val="bg1"/>
                </a:solidFill>
              </a:rPr>
              <a:t>até dezembro de 2018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b="1" dirty="0" smtClean="0">
                <a:solidFill>
                  <a:schemeClr val="bg1"/>
                </a:solidFill>
              </a:rPr>
              <a:t>(1 página) </a:t>
            </a:r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 smtClean="0">
              <a:solidFill>
                <a:schemeClr val="bg1"/>
              </a:solidFill>
            </a:endParaRPr>
          </a:p>
          <a:p>
            <a:pPr lvl="0" algn="just"/>
            <a:r>
              <a:rPr lang="pt-BR" b="1" dirty="0" smtClean="0">
                <a:solidFill>
                  <a:schemeClr val="bg1"/>
                </a:solidFill>
              </a:rPr>
              <a:t>6.5  Justificativa:</a:t>
            </a:r>
            <a:r>
              <a:rPr lang="pt-BR" dirty="0" smtClean="0">
                <a:solidFill>
                  <a:schemeClr val="bg1"/>
                </a:solidFill>
              </a:rPr>
              <a:t> destacar com objetividade as razões pelas quais o SEBRAE/BA deve apoiar tecnicamente o projeto proposto. </a:t>
            </a:r>
            <a:r>
              <a:rPr lang="pt-BR" b="1" dirty="0" smtClean="0">
                <a:solidFill>
                  <a:schemeClr val="bg1"/>
                </a:solidFill>
              </a:rPr>
              <a:t>Até 2 páginas)</a:t>
            </a:r>
          </a:p>
          <a:p>
            <a:pPr lvl="0" algn="just"/>
            <a:endParaRPr lang="pt-BR" b="1" dirty="0" smtClean="0">
              <a:solidFill>
                <a:schemeClr val="bg1"/>
              </a:solidFill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6.6 Ações: </a:t>
            </a:r>
            <a:r>
              <a:rPr lang="pt-BR" dirty="0" smtClean="0">
                <a:solidFill>
                  <a:schemeClr val="bg1"/>
                </a:solidFill>
              </a:rPr>
              <a:t>Relacionar os produtos selecionados, conforme edital, com as atividades realizadas ou que serão realizadas para disseminação da cultura de empreendedorismo e inovação na IES. Destacar a importância das ações na IES e indicar como serão executadas. </a:t>
            </a:r>
            <a:r>
              <a:rPr lang="pt-BR" b="1" dirty="0" smtClean="0">
                <a:solidFill>
                  <a:schemeClr val="bg1"/>
                </a:solidFill>
              </a:rPr>
              <a:t>(Até 2 páginas)</a:t>
            </a:r>
            <a:endParaRPr lang="pt-BR" dirty="0" smtClean="0">
              <a:solidFill>
                <a:schemeClr val="bg1"/>
              </a:solidFill>
            </a:endParaRPr>
          </a:p>
          <a:p>
            <a:pPr lvl="0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95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237312"/>
            <a:ext cx="1584176" cy="6561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084672"/>
            <a:ext cx="8424936" cy="104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Roteiro para Elaboração da Proposta :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lvl="0" algn="just"/>
            <a:r>
              <a:rPr lang="pt-BR" b="1" dirty="0" smtClean="0">
                <a:solidFill>
                  <a:schemeClr val="bg1"/>
                </a:solidFill>
              </a:rPr>
              <a:t>6.7 Estratégias de Implantação para execução do projeto e garantia do cumprimento das metas: (Até 2 páginas)</a:t>
            </a:r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 smtClean="0">
              <a:solidFill>
                <a:schemeClr val="bg1"/>
              </a:solidFill>
            </a:endParaRPr>
          </a:p>
          <a:p>
            <a:pPr lvl="0"/>
            <a:r>
              <a:rPr lang="pt-BR" b="1" dirty="0" smtClean="0">
                <a:solidFill>
                  <a:schemeClr val="bg1"/>
                </a:solidFill>
              </a:rPr>
              <a:t>6.8. Indicar como o projeto será avaliado</a:t>
            </a:r>
            <a:r>
              <a:rPr lang="pt-BR" dirty="0" smtClean="0">
                <a:solidFill>
                  <a:schemeClr val="bg1"/>
                </a:solidFill>
              </a:rPr>
              <a:t>: demonstrar como ocorrerá o cumprimento das metas, como será realizada a pesquisa de reação junto aos estudantes e docentes para medir o grau de satisfação com a atividade de que participaram e como avaliar os resultados alcançado.</a:t>
            </a:r>
            <a:r>
              <a:rPr lang="pt-BR" b="1" dirty="0" smtClean="0">
                <a:solidFill>
                  <a:schemeClr val="bg1"/>
                </a:solidFill>
              </a:rPr>
              <a:t> (Até 2 páginas)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/>
              <a:t>             </a:t>
            </a:r>
            <a:endParaRPr lang="pt-BR" b="1" dirty="0" smtClean="0">
              <a:solidFill>
                <a:schemeClr val="bg1"/>
              </a:solidFill>
            </a:endParaRPr>
          </a:p>
          <a:p>
            <a:pPr lvl="0"/>
            <a:r>
              <a:rPr lang="pt-BR" b="1" dirty="0" smtClean="0">
                <a:solidFill>
                  <a:schemeClr val="bg1"/>
                </a:solidFill>
              </a:rPr>
              <a:t>6.9 Indicar o cronograma das atividades (indicando mês e ano)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(Até 2 páginas)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 </a:t>
            </a:r>
            <a:endParaRPr lang="pt-B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 Atividades Previstas</a:t>
            </a:r>
          </a:p>
          <a:p>
            <a:pPr fontAlgn="t"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Período (mês/ano)</a:t>
            </a:r>
            <a:endParaRPr lang="pt-BR" dirty="0" smtClean="0">
              <a:solidFill>
                <a:schemeClr val="bg1"/>
              </a:solidFill>
            </a:endParaRPr>
          </a:p>
          <a:p>
            <a:pPr fontAlgn="t">
              <a:buFont typeface="Arial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Resultados Esperados</a:t>
            </a:r>
            <a:endParaRPr lang="pt-BR" dirty="0" smtClean="0">
              <a:solidFill>
                <a:schemeClr val="bg1"/>
              </a:solidFill>
            </a:endParaRPr>
          </a:p>
          <a:p>
            <a:pPr fontAlgn="t"/>
            <a:endParaRPr lang="pt-BR" dirty="0" smtClean="0"/>
          </a:p>
          <a:p>
            <a:pPr fontAlgn="t"/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lvl="0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18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237312"/>
            <a:ext cx="1584176" cy="6561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084672"/>
            <a:ext cx="842493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Roteiro para Elaboração da Proposta :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lvl="0"/>
            <a:r>
              <a:rPr lang="pt-BR" b="1" dirty="0" smtClean="0">
                <a:solidFill>
                  <a:schemeClr val="bg1"/>
                </a:solidFill>
              </a:rPr>
              <a:t>6.10 Data e assinatura: </a:t>
            </a:r>
            <a:r>
              <a:rPr lang="pt-BR" dirty="0" smtClean="0">
                <a:solidFill>
                  <a:schemeClr val="bg1"/>
                </a:solidFill>
              </a:rPr>
              <a:t>Incluir a data e a assinatura do Coordenador do projeto e do Representante Legal da IES 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(1 página)</a:t>
            </a:r>
            <a:endParaRPr lang="pt-BR" dirty="0" smtClean="0">
              <a:solidFill>
                <a:schemeClr val="bg1"/>
              </a:solidFill>
            </a:endParaRPr>
          </a:p>
          <a:p>
            <a:pPr fontAlgn="t"/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lvl="0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237312"/>
            <a:ext cx="1584176" cy="6561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980728"/>
            <a:ext cx="8424936" cy="107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Documentos solicitados: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Correspondência da entidade parceira apresentando a proposta, a qual deverá ser assinada pelo representante legal da IES;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Prova de inscrição no Cadastro Nacional de Pessoa Jurídica do Ministério da Fazenda – CNPJ;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Cópia do contrato ou do estatuto social, com alterações posteriores consolidadas, registrados nos órgãos competentes;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</a:rPr>
              <a:t>Cópia da ata de eleição ou do ato de designação de pessoas habilitadas a representar a IES;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</a:rPr>
              <a:t>Cópia da carteira de identidade (RG ou Identidade Profissional) e do CPF dos representantes legais da IES e do coordenador do projeto;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</a:rPr>
              <a:t>Certidões: 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</a:rPr>
              <a:t>Certidão Conjunta Negativa de Débitos Relativos a Tributos Federais e à Dívida Ativa da União perante a Receita Federal.</a:t>
            </a:r>
          </a:p>
          <a:p>
            <a:pPr lvl="0"/>
            <a:endParaRPr lang="pt-BR" sz="14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</a:rPr>
              <a:t>Certificado de Regularidade do FGTS – CRF;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</a:rPr>
              <a:t>Declaração informando que está em situação regular referente às parcerias com o SEBRAE/BA.</a:t>
            </a:r>
          </a:p>
          <a:p>
            <a:r>
              <a:rPr lang="pt-BR" dirty="0" smtClean="0"/>
              <a:t> </a:t>
            </a:r>
          </a:p>
          <a:p>
            <a:pPr fontAlgn="t"/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lvl="0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4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EIXOS ESTRATÉGICOS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3488699" y="1080319"/>
            <a:ext cx="2263163" cy="191189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Promoção do 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Empreendedorismo </a:t>
            </a:r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Inovador nas IES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9" name="Seta para a esquerda e para a direita 16"/>
          <p:cNvSpPr/>
          <p:nvPr/>
        </p:nvSpPr>
        <p:spPr>
          <a:xfrm rot="19635581">
            <a:off x="2001861" y="2661370"/>
            <a:ext cx="1216152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esquerda e para a direita 14"/>
          <p:cNvSpPr/>
          <p:nvPr/>
        </p:nvSpPr>
        <p:spPr>
          <a:xfrm rot="2435960">
            <a:off x="5976165" y="2602107"/>
            <a:ext cx="1216152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55848" y="3436373"/>
            <a:ext cx="2327920" cy="179651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Estímulo a Formação de Lideranças Regionais    </a:t>
            </a:r>
          </a:p>
          <a:p>
            <a:pPr algn="ctr"/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12" name="Picture 6" descr="https://sgcwem.pr.sebrae.com.br/Sebrae/Portal%20Sebrae/Imagens%20SebraeNA/banner_box_educac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788" y="3174344"/>
            <a:ext cx="2808312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Elipse 12"/>
          <p:cNvSpPr/>
          <p:nvPr/>
        </p:nvSpPr>
        <p:spPr>
          <a:xfrm>
            <a:off x="6417491" y="3424123"/>
            <a:ext cx="2308508" cy="175421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Disseminação da Educação Empreendedora na Educação Básica</a:t>
            </a:r>
            <a:endParaRPr lang="pt-BR" sz="1600" dirty="0">
              <a:latin typeface="Franklin Gothic Demi" panose="020B07030201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406518" y="5335100"/>
            <a:ext cx="2263163" cy="15121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Fomento a Educação Empreendedora no Ensino Profissional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15" name="Seta para a esquerda e para a direita 13"/>
          <p:cNvSpPr/>
          <p:nvPr/>
        </p:nvSpPr>
        <p:spPr>
          <a:xfrm rot="2191711">
            <a:off x="2031447" y="5425665"/>
            <a:ext cx="1216152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esquerda e para a direita 15"/>
          <p:cNvSpPr/>
          <p:nvPr/>
        </p:nvSpPr>
        <p:spPr>
          <a:xfrm rot="19637969">
            <a:off x="5792138" y="5329127"/>
            <a:ext cx="1216152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63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20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237312"/>
            <a:ext cx="1584176" cy="6561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980728"/>
            <a:ext cx="8424936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CRITÉRIOS DE AVALIAÇÃO: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1. Clareza e coerência adotadas na definição dos objetivos e nas justificativas da proposta, alinhamento das ações aos objetivos, voltados para atender aos interesses e as necessidades do público-alvo.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sz="1400" b="1" dirty="0" smtClean="0">
                <a:solidFill>
                  <a:schemeClr val="bg1"/>
                </a:solidFill>
              </a:rPr>
              <a:t>Notas de 1 a 5 sendo: 1=Insuficiente; 2= Regular; 3= Bom; 4= Ótimo; 5=Excelente</a:t>
            </a:r>
            <a:endParaRPr lang="pt-BR" sz="1400" dirty="0" smtClean="0">
              <a:solidFill>
                <a:schemeClr val="bg1"/>
              </a:solidFill>
            </a:endParaRPr>
          </a:p>
          <a:p>
            <a:pPr lvl="0"/>
            <a:endParaRPr lang="pt-BR" sz="1400" dirty="0" smtClean="0">
              <a:solidFill>
                <a:schemeClr val="bg1"/>
              </a:solidFill>
            </a:endParaRPr>
          </a:p>
          <a:p>
            <a:r>
              <a:rPr lang="pt-BR" dirty="0" smtClean="0"/>
              <a:t> 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2.Eficácia das estratégias que serão aplicadas para garantir a execução da proposta e o cumprimento das metas, do processo de mobilização do público-alvo, do processo de divulgação e do apoio institucional disponibilizado pela IES para as atividades de Empreendedorismo. 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Notas de 1 a 5 sendo: 1=Insuficiente; 2= Regular; 3= Bom; 4= Ótimo; 5=Excelente</a:t>
            </a:r>
          </a:p>
          <a:p>
            <a:endParaRPr lang="pt-BR" dirty="0" smtClean="0"/>
          </a:p>
          <a:p>
            <a:r>
              <a:rPr lang="pt-BR" sz="1400" dirty="0" smtClean="0">
                <a:solidFill>
                  <a:schemeClr val="bg1"/>
                </a:solidFill>
              </a:rPr>
              <a:t>  3. Ações propostas pela IES: Alinhamento dos produtos selecionados com as ações propostas, considerando a capacidade de gerar engajamento do estudante e o fortalecimento do ecossistema empreendedor local.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Notas de 1 a 5 sendo: 1=Insuficiente; 2= Regular; 3= Bom; 4= Ótimo; 5=Excelente</a:t>
            </a:r>
          </a:p>
          <a:p>
            <a:r>
              <a:rPr lang="pt-BR" b="1" dirty="0" smtClean="0"/>
              <a:t> </a:t>
            </a:r>
            <a:endParaRPr lang="pt-BR" dirty="0" smtClean="0"/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lvl="0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21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237312"/>
            <a:ext cx="1584176" cy="6561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980728"/>
            <a:ext cx="842493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CRITÉRIOS DE AVALIAÇÃO: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4. Identificação do potencial de continuação das ações de empreendedorismo e inovação com o término da parceria com o SEBRAE/BA. As possibilidades e encaminhamentos de continuidade.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Notas de 1 a 5 sendo: 1=Insuficiente; 2= Regular; 3= Bom; 4= Ótimo; 5=Excelente </a:t>
            </a:r>
            <a:r>
              <a:rPr lang="pt-BR" b="1" dirty="0" smtClean="0"/>
              <a:t> </a:t>
            </a:r>
            <a:endParaRPr lang="pt-BR" dirty="0" smtClean="0"/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5. A Instituição de Ensino Superior (IES) possui em operação um dos seguintes </a:t>
            </a:r>
            <a:r>
              <a:rPr lang="pt-BR" sz="1400" dirty="0" err="1" smtClean="0">
                <a:solidFill>
                  <a:schemeClr val="bg1"/>
                </a:solidFill>
              </a:rPr>
              <a:t>habitats</a:t>
            </a:r>
            <a:r>
              <a:rPr lang="pt-BR" sz="1400" dirty="0" smtClean="0">
                <a:solidFill>
                  <a:schemeClr val="bg1"/>
                </a:solidFill>
              </a:rPr>
              <a:t> de Empreendedorismo e Inovação: Centros de Empreendedorismo, Incubadoras de Empresas ou Núcleos de Inovação e Tecnologia.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Notas, 0 ou 5 sendo: 0 = Não possui </a:t>
            </a:r>
            <a:r>
              <a:rPr lang="pt-BR" sz="1400" dirty="0" err="1" smtClean="0">
                <a:solidFill>
                  <a:schemeClr val="bg1"/>
                </a:solidFill>
              </a:rPr>
              <a:t>habitats</a:t>
            </a:r>
            <a:r>
              <a:rPr lang="pt-BR" sz="1400" dirty="0" smtClean="0">
                <a:solidFill>
                  <a:schemeClr val="bg1"/>
                </a:solidFill>
              </a:rPr>
              <a:t> e 5 = Possui </a:t>
            </a:r>
            <a:r>
              <a:rPr lang="pt-BR" sz="1400" dirty="0" err="1" smtClean="0">
                <a:solidFill>
                  <a:schemeClr val="bg1"/>
                </a:solidFill>
              </a:rPr>
              <a:t>habitats</a:t>
            </a:r>
            <a:endParaRPr lang="pt-BR" sz="1400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6. A Instituição de Ensino Superior (IES) possui Empresa Junior que está integrada as atividades de disseminação da Cultura de Empreendedorismo e Inovação da organização.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Notas, 0 ou 5 sendo: 0 = Não possui e 5 = Possui</a:t>
            </a: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22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237312"/>
            <a:ext cx="1584176" cy="6561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980728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CRITÉRIOS DE AVALIAÇÃO: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7. A Instituição de Ensino Superior (IES) elaborou proposta que seleciona 2 disciplinas disponibilizadas por esse Edital.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Notas, 0 ou 5 sendo: 0 = Não e 5 = Sim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8. A Instituição de Ensino Superior (IES) elaborou proposta que seleciona 2 disciplinas e o Projeto de Extensão Social de disponibilizado por esse Edital.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Notas, 0 ou 5 sendo: 0 = Não e 5 = Sim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9. A Instituição de Ensino Superior (IES) está localizada em uma cidade que possui Unidade do SEBRAE/BA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Notas, 0 ou 5 sendo: 0 = Não e 5 = Sim</a:t>
            </a: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/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/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237312"/>
            <a:ext cx="1584176" cy="6561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980728"/>
            <a:ext cx="8424936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ENVIO DAS PROPOSTAS: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</a:rPr>
              <a:t>O Proponente deverá encaminhar proposta por meio físico e digital, até a data limite indicada no cronograma </a:t>
            </a:r>
            <a:r>
              <a:rPr lang="pt-BR" sz="1600" b="1" dirty="0" smtClean="0">
                <a:solidFill>
                  <a:schemeClr val="bg1"/>
                </a:solidFill>
              </a:rPr>
              <a:t>(20/05/2017):</a:t>
            </a:r>
          </a:p>
          <a:p>
            <a:pPr lvl="1" algn="just">
              <a:buFont typeface="Arial" pitchFamily="34" charset="0"/>
              <a:buChar char="•"/>
            </a:pPr>
            <a:endParaRPr lang="pt-BR" sz="16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</a:rPr>
              <a:t>Ao SEBRAE/BA, no endereço eletrônico edital.ies@ba.sebrae.com.br até às 18 horas (horário local) da data-limite estabelecida no </a:t>
            </a:r>
            <a:r>
              <a:rPr lang="pt-BR" sz="1600" b="1" dirty="0" smtClean="0">
                <a:solidFill>
                  <a:schemeClr val="bg1"/>
                </a:solidFill>
              </a:rPr>
              <a:t>item 7</a:t>
            </a:r>
            <a:r>
              <a:rPr lang="pt-BR" sz="1600" dirty="0" smtClean="0">
                <a:solidFill>
                  <a:schemeClr val="bg1"/>
                </a:solidFill>
              </a:rPr>
              <a:t> deste Edital de Chamada Pública;</a:t>
            </a:r>
          </a:p>
          <a:p>
            <a:pPr lvl="1" algn="just">
              <a:buFont typeface="Arial" pitchFamily="34" charset="0"/>
              <a:buChar char="•"/>
            </a:pPr>
            <a:endParaRPr lang="pt-BR" sz="16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</a:rPr>
              <a:t>Ao SEBRAE/BA, a versão impressa e original da proposta deverá ser enviada, por meio de correspondência, </a:t>
            </a:r>
            <a:r>
              <a:rPr lang="pt-BR" sz="1600" b="1" u="sng" dirty="0" smtClean="0">
                <a:solidFill>
                  <a:schemeClr val="bg1"/>
                </a:solidFill>
              </a:rPr>
              <a:t>assinada pelos representantes legais da IES proponente (carimbado) e pelo coordenador da proposta</a:t>
            </a:r>
            <a:r>
              <a:rPr lang="pt-BR" sz="1600" dirty="0" smtClean="0">
                <a:solidFill>
                  <a:schemeClr val="bg1"/>
                </a:solidFill>
              </a:rPr>
              <a:t>, até a data limite estabelecida no item 7 deste Edital de Chamada Pública. Na versão original, deverão ser anexados os documentos relacionados no </a:t>
            </a:r>
            <a:r>
              <a:rPr lang="pt-BR" sz="1600" b="1" dirty="0" smtClean="0">
                <a:solidFill>
                  <a:schemeClr val="bg1"/>
                </a:solidFill>
              </a:rPr>
              <a:t>ANEXO 3</a:t>
            </a:r>
            <a:r>
              <a:rPr lang="pt-BR" sz="1600" dirty="0" smtClean="0">
                <a:solidFill>
                  <a:schemeClr val="bg1"/>
                </a:solidFill>
              </a:rPr>
              <a:t> deste Edital de Chamada Pública.</a:t>
            </a:r>
          </a:p>
          <a:p>
            <a:pPr lvl="0"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</a:endParaRPr>
          </a:p>
          <a:p>
            <a:r>
              <a:rPr lang="pt-BR" dirty="0" smtClean="0"/>
              <a:t> </a:t>
            </a:r>
          </a:p>
          <a:p>
            <a:pPr fontAlgn="t"/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lvl="0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0" lvl="1"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24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237312"/>
            <a:ext cx="1584176" cy="6561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980728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RESULTADOS ESPERADOS: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Desenvolver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competências empreendedoras em estudantes do ensino superior; </a:t>
            </a:r>
          </a:p>
          <a:p>
            <a:pPr lvl="0"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Apoiar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fortalecer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atuação das Instituições do Ensino Superior no ensino de empreendedorismo e no desenvolvimento do processo de inovação;</a:t>
            </a:r>
          </a:p>
          <a:p>
            <a:pPr lvl="0"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Repassar </a:t>
            </a: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conteúdos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metodologias visando a formação de professores do Ensino Superior na temática de Empreendedorismo engajado com valores de sustentabilidade, inovação e impacto social;</a:t>
            </a:r>
          </a:p>
          <a:p>
            <a:pPr lvl="0"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Estimular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apoiar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iniciativas das IES na formação e fortalecimento de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habitats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empreendedorismo e inovação, como; Núcleos de Inovação Tecnológica (</a:t>
            </a:r>
            <a:r>
              <a:rPr lang="pt-B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NITs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Laboratórios Abertos, Incubadoras de Empresas, Empresas Juniores e Centros de Empreendedorismo (</a:t>
            </a:r>
            <a:r>
              <a:rPr lang="pt-B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CE’s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e afins;</a:t>
            </a:r>
          </a:p>
          <a:p>
            <a:pPr lvl="0"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Estimular </a:t>
            </a: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parcerias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as IES e as empresas como forma de transferência de tecnologia e desenvolvimento de novos negócios;</a:t>
            </a:r>
          </a:p>
          <a:p>
            <a:pPr lvl="0">
              <a:buFont typeface="Arial" pitchFamily="34" charset="0"/>
              <a:buChar char="•"/>
            </a:pP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Fortalecer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Ecossistema Empreendedor e de Inovação do Estado da Bahia;</a:t>
            </a:r>
          </a:p>
          <a:p>
            <a:pPr lvl="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Estimular o surgimento de empreendimentos por oportunidade sejam, </a:t>
            </a: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empresas tradicionais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ou </a:t>
            </a: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startups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 smtClean="0"/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marL="285750" lvl="1" indent="-285750" algn="just"/>
            <a:endParaRPr lang="pt-BR" b="1" dirty="0" smtClean="0">
              <a:solidFill>
                <a:schemeClr val="bg1"/>
              </a:solidFill>
            </a:endParaRPr>
          </a:p>
          <a:p>
            <a:pPr marL="0" lvl="1" algn="just"/>
            <a:endParaRPr lang="pt-BR" b="1" dirty="0">
              <a:solidFill>
                <a:schemeClr val="bg1"/>
              </a:solidFill>
            </a:endParaRPr>
          </a:p>
          <a:p>
            <a:pPr marL="0" lvl="1"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71600" y="3429000"/>
            <a:ext cx="72136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Unidade de Educação Empreendedora - SEBRAE/BA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Gerente: Flavia Goroni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Analista:Ana Luci des Graviers / 3320-4479</a:t>
            </a:r>
          </a:p>
          <a:p>
            <a:pPr algn="ctr"/>
            <a:r>
              <a:rPr lang="pt-BR" sz="2400" b="1" dirty="0" smtClean="0">
                <a:solidFill>
                  <a:srgbClr val="00B0F0"/>
                </a:solidFill>
                <a:hlinkClick r:id="rId3"/>
              </a:rPr>
              <a:t>edital.ies@ba.sebrae.com.br</a:t>
            </a:r>
            <a:r>
              <a:rPr lang="pt-BR" sz="2400" b="1" dirty="0" smtClean="0">
                <a:solidFill>
                  <a:srgbClr val="00B0F0"/>
                </a:solidFill>
              </a:rPr>
              <a:t>  </a:t>
            </a:r>
            <a:endParaRPr lang="pt-BR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</a:t>
            </a:r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6165304"/>
            <a:ext cx="1161007" cy="6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0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4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ESTRATÉGIA – EDUCAÇÃO EMPREENDEDORA (IES)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997769"/>
            <a:ext cx="6120680" cy="57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6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4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5877272"/>
            <a:ext cx="1584176" cy="801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55576" y="1916832"/>
            <a:ext cx="7992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DE CHAMADA PÚBLICA SEBRAE/BA - Nº 02/2017 - Educação Empreendedora em Instituições de Ensino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OBJETIVO: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Selecionar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apoiar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propostas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Instituições de Ensino Superior – IES do Estado da Bahia, com vistas a desenvolver a Educação Empreendedora, por meio da capacitação de docentes e estudantes universitários em qualquer área do conhecimento e a promoção de ações de fomento ao empreendedorismo, como cursos e eventos relacionados à temática. 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8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4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5877272"/>
            <a:ext cx="1584176" cy="801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55576" y="1916832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DE CHAMADA PÚBLICA SEBRAE/BA - Nº 02/2017 - Educação Empreendedora em Instituições de Ensino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ELEGIBILIDADE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 INSTITUIÇÕES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PARTICIPANTES: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Instituições de Ensino Superior (IES) - faculdades, centros universitários ou universidades, públicas ou privadas localizadas no Estado da Bahia - credenciadas pelo Ministério da Educação (MEC)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5877272"/>
            <a:ext cx="1584176" cy="801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87500" y="980728"/>
            <a:ext cx="7992888" cy="543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DE CHAMADA PÚBLICA SEBRAE/BA - Nº 02/2017 - Educação Empreendedora em Instituições de Ensino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RECURSOS DISPONIBILIZADOS PELO EDITAL: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Edital disponibilizará as IES por meio das propostas selecionadas  a capacitação de docentes e alunos por meio do repasse de disciplinas, projetos, cursos e eventos voltados para a temáticas de Empreendedorismo e Inovação.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TRÊS VERTENTES: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Cultura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Empreendedora e suas práticas iniciais (conteúdo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obrigatório);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Cultura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Empreendedora e práticas inerentes ao processo de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Inovação;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Cultura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Empreendedora e práticas de empreendedorismo social.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0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95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5877272"/>
            <a:ext cx="1584176" cy="801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105704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DE CHAMADA PÚBLICA SEBRAE/BA - Nº 02/2017 - Educação Empreendedora em Instituições de Ensino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Superior</a:t>
            </a: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PRODUTOS OBRIGATÓRIOS : 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564905"/>
            <a:ext cx="670917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7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95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092320"/>
            <a:ext cx="1584176" cy="801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084672"/>
            <a:ext cx="84249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PRODUTOS OPCIONAIS :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SEBRAE/BA disponibiliza uma lista de produtos opcionais que podem ser selecionados pelas IES de acordo com a sua estratégia de disseminação da cultura de empreendedorismo e inovação. </a:t>
            </a: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996952"/>
            <a:ext cx="7488832" cy="31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1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95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EDITAL 002/2017 EDUCAÇÃO EMPREENDEDORA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34" y="6092320"/>
            <a:ext cx="1584176" cy="801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6737" y="1084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PRODUTOS OPCIONAIS : 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SEBRAE/BA disponibiliza uma lista de produtos opcionais que podem ser selecionados pelas IES de acordo com a sua estratégia de disseminação da cultura de empreendedorismo e inovação. 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132856"/>
            <a:ext cx="7716161" cy="41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2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8276</TotalTime>
  <Words>1723</Words>
  <Application>Microsoft Office PowerPoint</Application>
  <PresentationFormat>Apresentação na tela (4:3)</PresentationFormat>
  <Paragraphs>402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Kandi Van Gról Quintian</dc:creator>
  <cp:lastModifiedBy>ana.graviers</cp:lastModifiedBy>
  <cp:revision>1019</cp:revision>
  <dcterms:created xsi:type="dcterms:W3CDTF">2016-03-15T11:44:35Z</dcterms:created>
  <dcterms:modified xsi:type="dcterms:W3CDTF">2017-04-19T18:58:48Z</dcterms:modified>
</cp:coreProperties>
</file>