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30"/>
  </p:notesMasterIdLst>
  <p:sldIdLst>
    <p:sldId id="362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399" r:id="rId15"/>
    <p:sldId id="400" r:id="rId16"/>
    <p:sldId id="401" r:id="rId17"/>
    <p:sldId id="402" r:id="rId18"/>
    <p:sldId id="403" r:id="rId19"/>
    <p:sldId id="404" r:id="rId20"/>
    <p:sldId id="405" r:id="rId21"/>
    <p:sldId id="406" r:id="rId22"/>
    <p:sldId id="407" r:id="rId23"/>
    <p:sldId id="408" r:id="rId24"/>
    <p:sldId id="409" r:id="rId25"/>
    <p:sldId id="410" r:id="rId26"/>
    <p:sldId id="414" r:id="rId27"/>
    <p:sldId id="412" r:id="rId28"/>
    <p:sldId id="411" r:id="rId2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33CC"/>
    <a:srgbClr val="5DC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4709" autoAdjust="0"/>
  </p:normalViewPr>
  <p:slideViewPr>
    <p:cSldViewPr>
      <p:cViewPr varScale="1">
        <p:scale>
          <a:sx n="64" d="100"/>
          <a:sy n="64" d="100"/>
        </p:scale>
        <p:origin x="13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352485-317B-44F3-8ACB-EC080B77D791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E2B87675-9E88-4D6A-A515-89C105678584}">
      <dgm:prSet phldrT="[Texto]" custT="1"/>
      <dgm:spPr>
        <a:xfrm rot="16200000">
          <a:off x="-316870" y="317003"/>
          <a:ext cx="2232248" cy="1598240"/>
        </a:xfrm>
        <a:solidFill>
          <a:srgbClr val="C86664"/>
        </a:solidFill>
        <a:ln w="57150" cap="flat" cmpd="sng" algn="ctr">
          <a:solidFill>
            <a:schemeClr val="accent4">
              <a:lumMod val="75000"/>
            </a:schemeClr>
          </a:solidFill>
          <a:prstDash val="solid"/>
        </a:ln>
        <a:effectLst/>
      </dgm:spPr>
      <dgm:t>
        <a:bodyPr/>
        <a:lstStyle/>
        <a:p>
          <a:r>
            <a:rPr lang="pt-BR" sz="2100" b="1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Aplicação do </a:t>
          </a:r>
          <a:r>
            <a:rPr lang="pt-BR" sz="3600" b="1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ENADE</a:t>
          </a:r>
          <a:endParaRPr lang="pt-BR" sz="36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EB75F39A-E7B6-4961-8474-2FD09056BA35}" type="parTrans" cxnId="{4621C1B3-DE18-444C-809A-A670BD05C459}">
      <dgm:prSet/>
      <dgm:spPr/>
      <dgm:t>
        <a:bodyPr/>
        <a:lstStyle/>
        <a:p>
          <a:endParaRPr lang="pt-BR"/>
        </a:p>
      </dgm:t>
    </dgm:pt>
    <dgm:pt modelId="{8CC503C2-A5C2-4D01-AF25-E64E055C3D65}" type="sibTrans" cxnId="{4621C1B3-DE18-444C-809A-A670BD05C459}">
      <dgm:prSet/>
      <dgm:spPr/>
      <dgm:t>
        <a:bodyPr/>
        <a:lstStyle/>
        <a:p>
          <a:endParaRPr lang="pt-BR"/>
        </a:p>
      </dgm:t>
    </dgm:pt>
    <dgm:pt modelId="{83E25BCF-D2CB-495D-BFCF-D3A8C0564524}">
      <dgm:prSet phldrT="[Texto]" custT="1"/>
      <dgm:spPr>
        <a:xfrm rot="16200000">
          <a:off x="1696097" y="22144"/>
          <a:ext cx="2232248" cy="2187958"/>
        </a:xfrm>
        <a:solidFill>
          <a:srgbClr val="4BACC6">
            <a:lumMod val="60000"/>
            <a:lumOff val="40000"/>
          </a:srgbClr>
        </a:solidFill>
        <a:ln w="57150" cap="flat" cmpd="sng" algn="ctr">
          <a:solidFill>
            <a:srgbClr val="0070C0"/>
          </a:solidFill>
          <a:prstDash val="solid"/>
        </a:ln>
        <a:effectLst/>
      </dgm:spPr>
      <dgm:t>
        <a:bodyPr/>
        <a:lstStyle/>
        <a:p>
          <a:pPr>
            <a:spcAft>
              <a:spcPts val="600"/>
            </a:spcAft>
          </a:pPr>
          <a:r>
            <a:rPr lang="pt-BR" sz="2300" b="1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Divulgação do  </a:t>
          </a:r>
        </a:p>
        <a:p>
          <a:pPr>
            <a:spcAft>
              <a:spcPts val="600"/>
            </a:spcAft>
          </a:pPr>
          <a:r>
            <a:rPr lang="pt-BR" sz="3600" b="1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CPC</a:t>
          </a:r>
          <a:endParaRPr lang="pt-BR" sz="36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E645773-0BA8-48B2-AF03-20782340591C}" type="parTrans" cxnId="{155D9CC5-2DD2-4B50-A066-1BAC3C239AE0}">
      <dgm:prSet/>
      <dgm:spPr/>
      <dgm:t>
        <a:bodyPr/>
        <a:lstStyle/>
        <a:p>
          <a:endParaRPr lang="pt-BR"/>
        </a:p>
      </dgm:t>
    </dgm:pt>
    <dgm:pt modelId="{F9C33BA3-B673-44B6-B02E-E31E9C069566}" type="sibTrans" cxnId="{155D9CC5-2DD2-4B50-A066-1BAC3C239AE0}">
      <dgm:prSet/>
      <dgm:spPr/>
      <dgm:t>
        <a:bodyPr/>
        <a:lstStyle/>
        <a:p>
          <a:endParaRPr lang="pt-BR"/>
        </a:p>
      </dgm:t>
    </dgm:pt>
    <dgm:pt modelId="{646E3E96-C69F-40F4-941F-A9AB52CC9A5E}">
      <dgm:prSet phldrT="[Texto]" custT="1"/>
      <dgm:spPr>
        <a:xfrm rot="16200000">
          <a:off x="4353227" y="-327158"/>
          <a:ext cx="2232248" cy="2886565"/>
        </a:xfrm>
        <a:solidFill>
          <a:srgbClr val="C0504D">
            <a:hueOff val="4681519"/>
            <a:satOff val="-5839"/>
            <a:lumOff val="1373"/>
            <a:alphaOff val="0"/>
          </a:srgbClr>
        </a:solidFill>
        <a:ln w="57150" cap="flat" cmpd="sng" algn="ctr">
          <a:solidFill>
            <a:srgbClr val="00B050"/>
          </a:solidFill>
          <a:prstDash val="solid"/>
        </a:ln>
        <a:effectLst/>
      </dgm:spPr>
      <dgm:t>
        <a:bodyPr/>
        <a:lstStyle/>
        <a:p>
          <a:r>
            <a:rPr lang="pt-BR" sz="1800" b="1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Providências para </a:t>
          </a:r>
          <a:r>
            <a:rPr lang="pt-BR" sz="2800" b="1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Renovação Reconhecimento</a:t>
          </a:r>
        </a:p>
      </dgm:t>
    </dgm:pt>
    <dgm:pt modelId="{D8A0DD38-0F72-418B-9C62-E49F231EA82D}" type="parTrans" cxnId="{982E8263-3829-4057-8684-1EE4CF381CCC}">
      <dgm:prSet/>
      <dgm:spPr/>
      <dgm:t>
        <a:bodyPr/>
        <a:lstStyle/>
        <a:p>
          <a:endParaRPr lang="pt-BR"/>
        </a:p>
      </dgm:t>
    </dgm:pt>
    <dgm:pt modelId="{AA6743BC-82CB-497E-94A8-268468DF23F2}" type="sibTrans" cxnId="{982E8263-3829-4057-8684-1EE4CF381CCC}">
      <dgm:prSet/>
      <dgm:spPr/>
      <dgm:t>
        <a:bodyPr/>
        <a:lstStyle/>
        <a:p>
          <a:endParaRPr lang="pt-BR"/>
        </a:p>
      </dgm:t>
    </dgm:pt>
    <dgm:pt modelId="{4B262A74-DF1A-46B6-9700-76FB22238680}" type="pres">
      <dgm:prSet presAssocID="{61352485-317B-44F3-8ACB-EC080B77D79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F5BD2FC-FDBC-44DD-A8DD-194975566062}" type="pres">
      <dgm:prSet presAssocID="{E2B87675-9E88-4D6A-A515-89C105678584}" presName="node" presStyleLbl="node1" presStyleIdx="0" presStyleCnt="3">
        <dgm:presLayoutVars>
          <dgm:bulletEnabled val="1"/>
        </dgm:presLayoutVars>
      </dgm:prSet>
      <dgm:spPr>
        <a:prstGeom prst="flowChartManualOperation">
          <a:avLst/>
        </a:prstGeom>
      </dgm:spPr>
      <dgm:t>
        <a:bodyPr/>
        <a:lstStyle/>
        <a:p>
          <a:endParaRPr lang="pt-BR"/>
        </a:p>
      </dgm:t>
    </dgm:pt>
    <dgm:pt modelId="{43486608-0348-4A08-ACF0-EF96ADB0435A}" type="pres">
      <dgm:prSet presAssocID="{8CC503C2-A5C2-4D01-AF25-E64E055C3D65}" presName="sibTrans" presStyleCnt="0"/>
      <dgm:spPr/>
    </dgm:pt>
    <dgm:pt modelId="{15102DED-A89B-4DBA-9303-FCB56AFFD354}" type="pres">
      <dgm:prSet presAssocID="{83E25BCF-D2CB-495D-BFCF-D3A8C0564524}" presName="node" presStyleLbl="node1" presStyleIdx="1" presStyleCnt="3" custScaleX="136898">
        <dgm:presLayoutVars>
          <dgm:bulletEnabled val="1"/>
        </dgm:presLayoutVars>
      </dgm:prSet>
      <dgm:spPr>
        <a:prstGeom prst="flowChartManualOperation">
          <a:avLst/>
        </a:prstGeom>
      </dgm:spPr>
      <dgm:t>
        <a:bodyPr/>
        <a:lstStyle/>
        <a:p>
          <a:endParaRPr lang="pt-BR"/>
        </a:p>
      </dgm:t>
    </dgm:pt>
    <dgm:pt modelId="{F814193B-17D2-4202-BCF5-57DA1D23E006}" type="pres">
      <dgm:prSet presAssocID="{F9C33BA3-B673-44B6-B02E-E31E9C069566}" presName="sibTrans" presStyleCnt="0"/>
      <dgm:spPr/>
    </dgm:pt>
    <dgm:pt modelId="{A0FA9C44-E53C-4534-BDA2-5AED558505BA}" type="pres">
      <dgm:prSet presAssocID="{646E3E96-C69F-40F4-941F-A9AB52CC9A5E}" presName="node" presStyleLbl="node1" presStyleIdx="2" presStyleCnt="3" custScaleX="180609">
        <dgm:presLayoutVars>
          <dgm:bulletEnabled val="1"/>
        </dgm:presLayoutVars>
      </dgm:prSet>
      <dgm:spPr>
        <a:prstGeom prst="flowChartManualOperation">
          <a:avLst/>
        </a:prstGeom>
      </dgm:spPr>
      <dgm:t>
        <a:bodyPr/>
        <a:lstStyle/>
        <a:p>
          <a:endParaRPr lang="pt-BR"/>
        </a:p>
      </dgm:t>
    </dgm:pt>
  </dgm:ptLst>
  <dgm:cxnLst>
    <dgm:cxn modelId="{F50E874E-1119-495A-8EE0-8E12DF548F05}" type="presOf" srcId="{83E25BCF-D2CB-495D-BFCF-D3A8C0564524}" destId="{15102DED-A89B-4DBA-9303-FCB56AFFD354}" srcOrd="0" destOrd="0" presId="urn:microsoft.com/office/officeart/2005/8/layout/hList6"/>
    <dgm:cxn modelId="{982E8263-3829-4057-8684-1EE4CF381CCC}" srcId="{61352485-317B-44F3-8ACB-EC080B77D791}" destId="{646E3E96-C69F-40F4-941F-A9AB52CC9A5E}" srcOrd="2" destOrd="0" parTransId="{D8A0DD38-0F72-418B-9C62-E49F231EA82D}" sibTransId="{AA6743BC-82CB-497E-94A8-268468DF23F2}"/>
    <dgm:cxn modelId="{D40481EC-5C14-4A25-97AC-5162B2992029}" type="presOf" srcId="{61352485-317B-44F3-8ACB-EC080B77D791}" destId="{4B262A74-DF1A-46B6-9700-76FB22238680}" srcOrd="0" destOrd="0" presId="urn:microsoft.com/office/officeart/2005/8/layout/hList6"/>
    <dgm:cxn modelId="{155D9CC5-2DD2-4B50-A066-1BAC3C239AE0}" srcId="{61352485-317B-44F3-8ACB-EC080B77D791}" destId="{83E25BCF-D2CB-495D-BFCF-D3A8C0564524}" srcOrd="1" destOrd="0" parTransId="{DE645773-0BA8-48B2-AF03-20782340591C}" sibTransId="{F9C33BA3-B673-44B6-B02E-E31E9C069566}"/>
    <dgm:cxn modelId="{5AB8AC11-C7EA-4E51-8F5A-498B625194C4}" type="presOf" srcId="{E2B87675-9E88-4D6A-A515-89C105678584}" destId="{CF5BD2FC-FDBC-44DD-A8DD-194975566062}" srcOrd="0" destOrd="0" presId="urn:microsoft.com/office/officeart/2005/8/layout/hList6"/>
    <dgm:cxn modelId="{4621C1B3-DE18-444C-809A-A670BD05C459}" srcId="{61352485-317B-44F3-8ACB-EC080B77D791}" destId="{E2B87675-9E88-4D6A-A515-89C105678584}" srcOrd="0" destOrd="0" parTransId="{EB75F39A-E7B6-4961-8474-2FD09056BA35}" sibTransId="{8CC503C2-A5C2-4D01-AF25-E64E055C3D65}"/>
    <dgm:cxn modelId="{DF690D11-1B09-4D5D-8CF2-19EE6EA174F9}" type="presOf" srcId="{646E3E96-C69F-40F4-941F-A9AB52CC9A5E}" destId="{A0FA9C44-E53C-4534-BDA2-5AED558505BA}" srcOrd="0" destOrd="0" presId="urn:microsoft.com/office/officeart/2005/8/layout/hList6"/>
    <dgm:cxn modelId="{84E1355C-8749-4BD3-BAA8-85620C8314A8}" type="presParOf" srcId="{4B262A74-DF1A-46B6-9700-76FB22238680}" destId="{CF5BD2FC-FDBC-44DD-A8DD-194975566062}" srcOrd="0" destOrd="0" presId="urn:microsoft.com/office/officeart/2005/8/layout/hList6"/>
    <dgm:cxn modelId="{0153FD84-5637-45E0-BD7F-EADD55A82FA1}" type="presParOf" srcId="{4B262A74-DF1A-46B6-9700-76FB22238680}" destId="{43486608-0348-4A08-ACF0-EF96ADB0435A}" srcOrd="1" destOrd="0" presId="urn:microsoft.com/office/officeart/2005/8/layout/hList6"/>
    <dgm:cxn modelId="{81694DBC-EB8D-4E4D-8365-83E49E287FAD}" type="presParOf" srcId="{4B262A74-DF1A-46B6-9700-76FB22238680}" destId="{15102DED-A89B-4DBA-9303-FCB56AFFD354}" srcOrd="2" destOrd="0" presId="urn:microsoft.com/office/officeart/2005/8/layout/hList6"/>
    <dgm:cxn modelId="{88A326EB-DF67-462E-BCD8-22F06AB3C4D1}" type="presParOf" srcId="{4B262A74-DF1A-46B6-9700-76FB22238680}" destId="{F814193B-17D2-4202-BCF5-57DA1D23E006}" srcOrd="3" destOrd="0" presId="urn:microsoft.com/office/officeart/2005/8/layout/hList6"/>
    <dgm:cxn modelId="{F2B16134-289C-4B45-A0D9-F1CEBE9C7773}" type="presParOf" srcId="{4B262A74-DF1A-46B6-9700-76FB22238680}" destId="{A0FA9C44-E53C-4534-BDA2-5AED558505BA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5BD2FC-FDBC-44DD-A8DD-194975566062}">
      <dsp:nvSpPr>
        <dsp:cNvPr id="0" name=""/>
        <dsp:cNvSpPr/>
      </dsp:nvSpPr>
      <dsp:spPr>
        <a:xfrm rot="16200000">
          <a:off x="-316870" y="317003"/>
          <a:ext cx="2232248" cy="1598240"/>
        </a:xfrm>
        <a:prstGeom prst="flowChartManualOperation">
          <a:avLst/>
        </a:prstGeom>
        <a:solidFill>
          <a:srgbClr val="C86664"/>
        </a:solidFill>
        <a:ln w="5715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335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b="1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Aplicação do </a:t>
          </a:r>
          <a:r>
            <a:rPr lang="pt-BR" sz="3600" b="1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ENADE</a:t>
          </a:r>
          <a:endParaRPr lang="pt-BR" sz="36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5400000">
        <a:off x="134" y="446449"/>
        <a:ext cx="1598240" cy="1339348"/>
      </dsp:txXfrm>
    </dsp:sp>
    <dsp:sp modelId="{15102DED-A89B-4DBA-9303-FCB56AFFD354}">
      <dsp:nvSpPr>
        <dsp:cNvPr id="0" name=""/>
        <dsp:cNvSpPr/>
      </dsp:nvSpPr>
      <dsp:spPr>
        <a:xfrm rot="16200000">
          <a:off x="1696097" y="22144"/>
          <a:ext cx="2232248" cy="2187958"/>
        </a:xfrm>
        <a:prstGeom prst="flowChartManualOperation">
          <a:avLst/>
        </a:prstGeom>
        <a:solidFill>
          <a:srgbClr val="4BACC6">
            <a:lumMod val="60000"/>
            <a:lumOff val="40000"/>
          </a:srgbClr>
        </a:solidFill>
        <a:ln w="571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05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pt-BR" sz="2300" b="1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Divulgação do 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pt-BR" sz="3600" b="1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CPC</a:t>
          </a:r>
          <a:endParaRPr lang="pt-BR" sz="36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5400000">
        <a:off x="1718242" y="446449"/>
        <a:ext cx="2187958" cy="1339348"/>
      </dsp:txXfrm>
    </dsp:sp>
    <dsp:sp modelId="{A0FA9C44-E53C-4534-BDA2-5AED558505BA}">
      <dsp:nvSpPr>
        <dsp:cNvPr id="0" name=""/>
        <dsp:cNvSpPr/>
      </dsp:nvSpPr>
      <dsp:spPr>
        <a:xfrm rot="16200000">
          <a:off x="4353227" y="-327158"/>
          <a:ext cx="2232248" cy="2886565"/>
        </a:xfrm>
        <a:prstGeom prst="flowChartManualOperation">
          <a:avLst/>
        </a:prstGeom>
        <a:solidFill>
          <a:srgbClr val="C0504D">
            <a:hueOff val="4681519"/>
            <a:satOff val="-5839"/>
            <a:lumOff val="1373"/>
            <a:alphaOff val="0"/>
          </a:srgbClr>
        </a:solidFill>
        <a:ln w="5715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Providências para </a:t>
          </a:r>
          <a:r>
            <a:rPr lang="pt-BR" sz="2800" b="1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Renovação Reconhecimento</a:t>
          </a:r>
        </a:p>
      </dsp:txBody>
      <dsp:txXfrm rot="5400000">
        <a:off x="4026069" y="446450"/>
        <a:ext cx="2886565" cy="1339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6401747-7F15-450B-9DC0-2C32A8E82A34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4E41C5-36EB-4FC1-A14C-0664F39290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5744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04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A56DF3-DACF-4C64-B5D4-7AE1474DD10C}" type="slidenum">
              <a:rPr lang="pt-BR" altLang="pt-BR">
                <a:solidFill>
                  <a:prstClr val="black"/>
                </a:solidFill>
              </a:rPr>
              <a:pPr eaLnBrk="1" hangingPunct="1"/>
              <a:t>1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12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etângulo de cantos arredondado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tângulo de cantos arredondado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tângulo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0566B-A36E-4583-8727-8BA5ADC6E845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BC7C971-8218-4E27-A2C4-FF6EE36865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47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FB212-F593-4D03-84A9-7B2878336DBD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C28B9-D0A6-48BF-A636-DB31E370BC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57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A795C-3091-4C77-89D7-3E5755BF5CE6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7F0B6-3D34-4E19-AE5C-DCFD5308BCF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996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C45D1-4A85-498A-BC37-DC936EF3EEFB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0E4EF-9557-4EA4-B93D-E5089FAB80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15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EB476-E6FF-446C-8CB6-4EF524F9045E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2F826-AA39-4154-B4F5-D801D4389E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400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72CC-5CEE-4830-A975-61C203709579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08C0D-2D16-4726-A1A4-35F9A0C37D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21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61B4281-F879-4BE9-892C-0A330BEFF913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8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C051094-A938-4A0E-A2DE-328687C6E9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89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8D990-71A3-4068-BBEA-FED3B63D3BBB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CD771-22EB-45D8-A493-195201E9C6C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011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2CA59-7590-434A-825B-4E06335EE723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04455-4E94-49BC-98C9-9DD4D34E4B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00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52051-63AA-4322-92BD-F48311541FCA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8B8A-181E-4A63-B7B0-E607752FB4A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42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B507-51BA-4997-A6BE-A181E8D02744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88C96-7A6C-429E-B69E-DFB4B11660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30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  <a:endParaRPr lang="en-US" altLang="pt-BR" smtClean="0"/>
          </a:p>
        </p:txBody>
      </p:sp>
      <p:sp>
        <p:nvSpPr>
          <p:cNvPr id="1040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592A6848-4FB6-42B9-9063-7140B93960D7}" type="datetimeFigureOut">
              <a:rPr lang="pt-BR"/>
              <a:pPr>
                <a:defRPr/>
              </a:pPr>
              <a:t>31/08/2017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CE24AB7-2060-4A63-9044-7B6284E4A9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51" r:id="rId2"/>
    <p:sldLayoutId id="2147484352" r:id="rId3"/>
    <p:sldLayoutId id="2147484353" r:id="rId4"/>
    <p:sldLayoutId id="2147484360" r:id="rId5"/>
    <p:sldLayoutId id="2147484361" r:id="rId6"/>
    <p:sldLayoutId id="2147484354" r:id="rId7"/>
    <p:sldLayoutId id="2147484355" r:id="rId8"/>
    <p:sldLayoutId id="2147484356" r:id="rId9"/>
    <p:sldLayoutId id="2147484357" r:id="rId10"/>
    <p:sldLayoutId id="21474843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326064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326064"/>
        </a:buClr>
        <a:buFont typeface="Georgia" pitchFamily="18" charset="0"/>
        <a:buChar char="▫"/>
        <a:defRPr sz="2000" kern="1200">
          <a:solidFill>
            <a:srgbClr val="326064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cgarcesdireg@mec.gov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ctrTitle"/>
          </p:nvPr>
        </p:nvSpPr>
        <p:spPr>
          <a:xfrm>
            <a:off x="501650" y="2276872"/>
            <a:ext cx="8458200" cy="1470025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/>
            </a:r>
            <a:b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</a:b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/>
            </a:r>
            <a:b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</a:br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/>
            </a:r>
            <a:b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</a:br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/>
            </a:r>
            <a:b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</a:br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Reconhecimento e Renovação de Reconhecimento de cursos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732240" y="570903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 smtClean="0"/>
              <a:t>Ministério da Educação</a:t>
            </a:r>
            <a:endParaRPr lang="pt-BR" sz="24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179512" y="5801362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Secretaria de Regulação e Supervisão da Educação Superior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0847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457200" y="527725"/>
            <a:ext cx="8435280" cy="553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r">
              <a:spcBef>
                <a:spcPct val="0"/>
              </a:spcBef>
              <a:defRPr/>
            </a:pPr>
            <a:r>
              <a:rPr lang="pt-BR" sz="3200" b="1" cap="small" dirty="0" smtClean="0">
                <a:solidFill>
                  <a:srgbClr val="006666"/>
                </a:solidFill>
                <a:latin typeface="+mj-lt"/>
              </a:rPr>
              <a:t>Instrução </a:t>
            </a:r>
            <a:r>
              <a:rPr lang="pt-BR" sz="3200" b="1" cap="small" dirty="0">
                <a:solidFill>
                  <a:srgbClr val="006666"/>
                </a:solidFill>
                <a:latin typeface="+mj-lt"/>
              </a:rPr>
              <a:t>Normativa nº 2/2014</a:t>
            </a:r>
          </a:p>
        </p:txBody>
      </p:sp>
      <p:sp>
        <p:nvSpPr>
          <p:cNvPr id="4" name="Espaço Reservado para Conteúdo 4"/>
          <p:cNvSpPr txBox="1">
            <a:spLocks noGrp="1"/>
          </p:cNvSpPr>
          <p:nvPr>
            <p:ph idx="1"/>
          </p:nvPr>
        </p:nvSpPr>
        <p:spPr>
          <a:xfrm>
            <a:off x="-125296" y="1970268"/>
            <a:ext cx="9017776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lvl="1" indent="0" algn="just">
              <a:spcAft>
                <a:spcPts val="600"/>
              </a:spcAft>
              <a:buNone/>
            </a:pPr>
            <a:r>
              <a:rPr lang="pt-BR" sz="2300" b="1" dirty="0" smtClean="0">
                <a:solidFill>
                  <a:srgbClr val="00B050"/>
                </a:solidFill>
              </a:rPr>
              <a:t>QUANTO AO CONCEITO DE CURSO</a:t>
            </a:r>
          </a:p>
          <a:p>
            <a:pPr marL="900113" lvl="2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CC satisfatório + conceito </a:t>
            </a:r>
            <a:r>
              <a:rPr lang="pt-BR" sz="2200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atisfatório em todas as dimensões: sugestão de deferimento.</a:t>
            </a:r>
          </a:p>
          <a:p>
            <a:pPr marL="900113" lvl="2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CC satisfatório + conceito </a:t>
            </a:r>
            <a:r>
              <a:rPr lang="pt-BR" sz="2200" dirty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nsatisfatório em uma ou mais das dimensões: sugestão de deferimento +</a:t>
            </a:r>
          </a:p>
          <a:p>
            <a:pPr marL="1366838" lvl="4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800" dirty="0" smtClean="0">
                <a:solidFill>
                  <a:schemeClr val="accent3">
                    <a:lumMod val="50000"/>
                  </a:schemeClr>
                </a:solidFill>
              </a:rPr>
              <a:t>IES sem autonomia: redução de 10% do número de vagas ofertadas para cada dimensão insatisfatória + visita in loco quando da renovação do ato;</a:t>
            </a:r>
          </a:p>
          <a:p>
            <a:pPr marL="1366838" lvl="4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800" dirty="0" smtClean="0">
                <a:solidFill>
                  <a:schemeClr val="accent3">
                    <a:lumMod val="50000"/>
                  </a:schemeClr>
                </a:solidFill>
              </a:rPr>
              <a:t>IES com autonomia: </a:t>
            </a:r>
            <a:r>
              <a:rPr lang="pt-BR" sz="1800" dirty="0">
                <a:solidFill>
                  <a:schemeClr val="accent3">
                    <a:lumMod val="50000"/>
                  </a:schemeClr>
                </a:solidFill>
              </a:rPr>
              <a:t>redução de 10% do número de vagas ofertadas para cada dimensão insatisfatória + </a:t>
            </a:r>
            <a:r>
              <a:rPr lang="pt-BR" sz="1800" dirty="0" smtClean="0">
                <a:solidFill>
                  <a:schemeClr val="accent3">
                    <a:lumMod val="50000"/>
                  </a:schemeClr>
                </a:solidFill>
              </a:rPr>
              <a:t>suspensão das prerrogativas de autonomia para aumento de vagas no curso por 1 ano + visita </a:t>
            </a:r>
            <a:r>
              <a:rPr lang="pt-BR" sz="1800" dirty="0">
                <a:solidFill>
                  <a:schemeClr val="accent3">
                    <a:lumMod val="50000"/>
                  </a:schemeClr>
                </a:solidFill>
              </a:rPr>
              <a:t>in loco quando da renovação do </a:t>
            </a:r>
            <a:r>
              <a:rPr lang="pt-BR" sz="1800" dirty="0" smtClean="0">
                <a:solidFill>
                  <a:schemeClr val="accent3">
                    <a:lumMod val="50000"/>
                  </a:schemeClr>
                </a:solidFill>
              </a:rPr>
              <a:t>ato;</a:t>
            </a:r>
          </a:p>
          <a:p>
            <a:pPr marL="1366838" lvl="4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800" dirty="0" smtClean="0">
                <a:solidFill>
                  <a:schemeClr val="accent3">
                    <a:lumMod val="50000"/>
                  </a:schemeClr>
                </a:solidFill>
              </a:rPr>
              <a:t>CC Insatisfatório: sugestão de abertura de processo administrativo para aplicação de penalidade ao curso.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  <a:p>
            <a:pPr marL="635000" lvl="1" indent="-342900" algn="just">
              <a:spcAft>
                <a:spcPts val="600"/>
              </a:spcAft>
              <a:buBlip>
                <a:blip r:embed="rId3"/>
              </a:buBlip>
            </a:pPr>
            <a:endParaRPr lang="pt-BR" sz="2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9512" y="1136218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300" b="1" dirty="0">
                <a:solidFill>
                  <a:srgbClr val="006666"/>
                </a:solidFill>
              </a:rPr>
              <a:t>PADRÃO DECISÓRIO EM PARECER FINAL </a:t>
            </a:r>
            <a:r>
              <a:rPr lang="pt-BR" sz="2300" b="1" dirty="0" smtClean="0">
                <a:solidFill>
                  <a:srgbClr val="006666"/>
                </a:solidFill>
              </a:rPr>
              <a:t>PÓS-PROTOCOLO </a:t>
            </a:r>
            <a:r>
              <a:rPr lang="pt-BR" sz="2300" b="1" dirty="0">
                <a:solidFill>
                  <a:srgbClr val="006666"/>
                </a:solidFill>
              </a:rPr>
              <a:t>DE </a:t>
            </a:r>
            <a:r>
              <a:rPr lang="pt-BR" sz="2300" b="1" dirty="0" smtClean="0">
                <a:solidFill>
                  <a:srgbClr val="006666"/>
                </a:solidFill>
              </a:rPr>
              <a:t>COMPROMISSO</a:t>
            </a: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1644855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51520" y="2636912"/>
            <a:ext cx="8640960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100" lvl="1" algn="just">
              <a:spcAft>
                <a:spcPts val="600"/>
              </a:spcAft>
            </a:pPr>
            <a:r>
              <a:rPr lang="pt-BR" sz="2400" b="1" dirty="0">
                <a:solidFill>
                  <a:srgbClr val="00B050"/>
                </a:solidFill>
              </a:rPr>
              <a:t>QUANTO AOS REQUISITOS </a:t>
            </a:r>
            <a:r>
              <a:rPr lang="pt-BR" sz="2400" b="1" dirty="0" smtClean="0">
                <a:solidFill>
                  <a:srgbClr val="00B050"/>
                </a:solidFill>
              </a:rPr>
              <a:t>LEGAIS</a:t>
            </a:r>
          </a:p>
          <a:p>
            <a:pPr marL="635000" lvl="1" indent="-342900" algn="just">
              <a:spcBef>
                <a:spcPts val="1200"/>
              </a:spcBef>
              <a:spcAft>
                <a:spcPts val="600"/>
              </a:spcAft>
              <a:buBlip>
                <a:blip r:embed="rId2"/>
              </a:buBlip>
            </a:pP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Todos </a:t>
            </a:r>
            <a:r>
              <a:rPr lang="pt-BR" sz="2200" dirty="0">
                <a:solidFill>
                  <a:schemeClr val="accent3">
                    <a:lumMod val="50000"/>
                  </a:schemeClr>
                </a:solidFill>
              </a:rPr>
              <a:t>os Requisitos Legais considerados </a:t>
            </a: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atendidos: </a:t>
            </a:r>
            <a:r>
              <a:rPr lang="pt-BR" sz="2200" dirty="0">
                <a:solidFill>
                  <a:schemeClr val="accent3">
                    <a:lumMod val="50000"/>
                  </a:schemeClr>
                </a:solidFill>
              </a:rPr>
              <a:t>sugestão de </a:t>
            </a: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deferimento.</a:t>
            </a:r>
          </a:p>
          <a:p>
            <a:pPr marL="635000" lvl="1" indent="-342900" algn="just">
              <a:spcBef>
                <a:spcPts val="1200"/>
              </a:spcBef>
              <a:spcAft>
                <a:spcPts val="600"/>
              </a:spcAft>
              <a:buBlip>
                <a:blip r:embed="rId2"/>
              </a:buBlip>
            </a:pP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Um </a:t>
            </a:r>
            <a:r>
              <a:rPr lang="pt-BR" sz="2200" dirty="0">
                <a:solidFill>
                  <a:schemeClr val="accent3">
                    <a:lumMod val="50000"/>
                  </a:schemeClr>
                </a:solidFill>
              </a:rPr>
              <a:t>ou mais Requisitos Legais considerados não </a:t>
            </a: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atendidos: </a:t>
            </a:r>
            <a:r>
              <a:rPr lang="pt-BR" sz="2200" dirty="0">
                <a:solidFill>
                  <a:schemeClr val="accent3">
                    <a:lumMod val="50000"/>
                  </a:schemeClr>
                </a:solidFill>
              </a:rPr>
              <a:t>sugestão de deferimento + necessidade de visita quando da renovação do </a:t>
            </a:r>
            <a:r>
              <a:rPr lang="pt-BR" sz="2200" dirty="0" smtClean="0">
                <a:solidFill>
                  <a:schemeClr val="accent3">
                    <a:lumMod val="50000"/>
                  </a:schemeClr>
                </a:solidFill>
              </a:rPr>
              <a:t>ato. </a:t>
            </a:r>
            <a:endParaRPr lang="pt-BR" sz="22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endParaRPr lang="pt-BR" sz="2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57200" y="643277"/>
            <a:ext cx="8435280" cy="553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r">
              <a:spcBef>
                <a:spcPct val="0"/>
              </a:spcBef>
              <a:defRPr/>
            </a:pPr>
            <a:r>
              <a:rPr lang="pt-BR" sz="3200" b="1" cap="small" dirty="0" smtClean="0">
                <a:solidFill>
                  <a:srgbClr val="006666"/>
                </a:solidFill>
                <a:latin typeface="+mj-lt"/>
              </a:rPr>
              <a:t>Instrução </a:t>
            </a:r>
            <a:r>
              <a:rPr lang="pt-BR" sz="3200" b="1" cap="small" dirty="0">
                <a:solidFill>
                  <a:srgbClr val="006666"/>
                </a:solidFill>
                <a:latin typeface="+mj-lt"/>
              </a:rPr>
              <a:t>Normativa nº 2/2014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95536" y="1517883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300" b="1" dirty="0">
                <a:solidFill>
                  <a:srgbClr val="006666"/>
                </a:solidFill>
              </a:rPr>
              <a:t>PADRÃO DECISÓRIO EM PARECER FINAL </a:t>
            </a:r>
            <a:r>
              <a:rPr lang="pt-BR" sz="2300" b="1" dirty="0" smtClean="0">
                <a:solidFill>
                  <a:srgbClr val="006666"/>
                </a:solidFill>
              </a:rPr>
              <a:t>PÓS-PROTOCOLO </a:t>
            </a:r>
            <a:r>
              <a:rPr lang="pt-BR" sz="2300" b="1" dirty="0">
                <a:solidFill>
                  <a:srgbClr val="006666"/>
                </a:solidFill>
              </a:rPr>
              <a:t>DE </a:t>
            </a:r>
            <a:r>
              <a:rPr lang="pt-BR" sz="2300" b="1" dirty="0" smtClean="0">
                <a:solidFill>
                  <a:srgbClr val="006666"/>
                </a:solidFill>
              </a:rPr>
              <a:t>COMPROMISSO</a:t>
            </a: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1457754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62880" y="2564904"/>
            <a:ext cx="8229600" cy="1066800"/>
          </a:xfrm>
        </p:spPr>
        <p:txBody>
          <a:bodyPr/>
          <a:lstStyle/>
          <a:p>
            <a:r>
              <a:rPr lang="pt-BR" sz="3800" b="1" dirty="0" smtClean="0">
                <a:solidFill>
                  <a:srgbClr val="006666"/>
                </a:solidFill>
              </a:rPr>
              <a:t>RENOVAÇÃO DE RECONHECIMENTO</a:t>
            </a:r>
            <a:endParaRPr lang="pt-BR" sz="3800" b="1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56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628800"/>
            <a:ext cx="8445624" cy="4324350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b="1" dirty="0" smtClean="0">
                <a:solidFill>
                  <a:srgbClr val="006666"/>
                </a:solidFill>
              </a:rPr>
              <a:t>Art. 46. Lei nº 9394/96: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A autorização e o reconhecimento de cursos, bem como o credenciamento de instituições de educação superior, </a:t>
            </a:r>
            <a:r>
              <a:rPr lang="pt-BR" sz="2400" u="sng" dirty="0" smtClean="0">
                <a:solidFill>
                  <a:schemeClr val="accent3">
                    <a:lumMod val="50000"/>
                  </a:schemeClr>
                </a:solidFill>
              </a:rPr>
              <a:t>terão prazos limitados, sendo renovados, periodicamente, após processo regular de avaliação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006666"/>
                </a:solidFill>
              </a:rPr>
              <a:t>Art. 41, Decreto nº 5.773/2006: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A instituição deverá protocolar pedido de Renovação de Reconhecimento ao final de cada ciclo avaliativo do SINAES junto à Secretaria competente...</a:t>
            </a:r>
          </a:p>
          <a:p>
            <a:pPr algn="just"/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1720" y="797581"/>
            <a:ext cx="8229600" cy="523695"/>
          </a:xfrm>
        </p:spPr>
        <p:txBody>
          <a:bodyPr/>
          <a:lstStyle/>
          <a:p>
            <a:pPr algn="r"/>
            <a:r>
              <a:rPr lang="pt-BR" sz="3200" b="1" dirty="0" smtClean="0">
                <a:solidFill>
                  <a:srgbClr val="006666"/>
                </a:solidFill>
              </a:rPr>
              <a:t>LEGISLAÇÃO - RR</a:t>
            </a:r>
            <a:endParaRPr lang="pt-BR" sz="3200" b="1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565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1526632"/>
            <a:ext cx="8784976" cy="4680520"/>
          </a:xfrm>
        </p:spPr>
        <p:txBody>
          <a:bodyPr/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pt-BR" sz="2400" b="1" dirty="0" smtClean="0">
                <a:solidFill>
                  <a:srgbClr val="006666"/>
                </a:solidFill>
              </a:rPr>
              <a:t>Nota </a:t>
            </a:r>
            <a:r>
              <a:rPr lang="pt-BR" sz="2400" b="1" dirty="0">
                <a:solidFill>
                  <a:srgbClr val="006666"/>
                </a:solidFill>
              </a:rPr>
              <a:t>Técnica nº  549/2014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– padrão decisório renovação de reconhecimento – presencial.</a:t>
            </a:r>
            <a:endParaRPr lang="pt-BR" sz="2400" b="1" dirty="0" smtClean="0">
              <a:solidFill>
                <a:srgbClr val="006666"/>
              </a:solidFill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pt-BR" sz="2400" b="1" dirty="0" smtClean="0">
                <a:solidFill>
                  <a:srgbClr val="006666"/>
                </a:solidFill>
              </a:rPr>
              <a:t>Instrução </a:t>
            </a:r>
            <a:r>
              <a:rPr lang="pt-BR" sz="2400" b="1" dirty="0">
                <a:solidFill>
                  <a:srgbClr val="006666"/>
                </a:solidFill>
              </a:rPr>
              <a:t>Normativa nº 3/2014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–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padrão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decisório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renovação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de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reconhecimento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–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presencial.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  <a:defRPr/>
            </a:pPr>
            <a:endParaRPr lang="pt-BR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pt-BR" sz="2400" b="1" dirty="0">
                <a:solidFill>
                  <a:srgbClr val="006666"/>
                </a:solidFill>
              </a:rPr>
              <a:t>NT 13/2017 </a:t>
            </a: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– procedimentos para renovação de reconhecimento, tendo como referência os resultados do CPC 2015 (ciclo vermelho).</a:t>
            </a:r>
            <a:endParaRPr lang="pt-BR" sz="2400" dirty="0">
              <a:solidFill>
                <a:schemeClr val="tx1"/>
              </a:solidFill>
            </a:endParaRPr>
          </a:p>
          <a:p>
            <a:pPr marL="109537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8412" y="685514"/>
            <a:ext cx="8229600" cy="602181"/>
          </a:xfrm>
        </p:spPr>
        <p:txBody>
          <a:bodyPr/>
          <a:lstStyle/>
          <a:p>
            <a:pPr algn="r"/>
            <a:r>
              <a:rPr lang="pt-BR" sz="3200" b="1" dirty="0" smtClean="0">
                <a:solidFill>
                  <a:srgbClr val="006666"/>
                </a:solidFill>
              </a:rPr>
              <a:t>LEGISLAÇÃO - RR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7321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99"/>
          <a:stretch/>
        </p:blipFill>
        <p:spPr>
          <a:xfrm>
            <a:off x="0" y="1124744"/>
            <a:ext cx="9144000" cy="5616624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51520" y="455040"/>
            <a:ext cx="8712968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200" b="1" cap="small" dirty="0">
                <a:solidFill>
                  <a:srgbClr val="006666"/>
                </a:solidFill>
                <a:latin typeface="+mj-lt"/>
              </a:rPr>
              <a:t>Fluxo dos Processos de Autorização/</a:t>
            </a:r>
            <a:r>
              <a:rPr lang="pt-BR" sz="3200" b="1" cap="small" dirty="0" err="1">
                <a:solidFill>
                  <a:srgbClr val="006666"/>
                </a:solidFill>
                <a:latin typeface="+mj-lt"/>
              </a:rPr>
              <a:t>Rec</a:t>
            </a:r>
            <a:r>
              <a:rPr lang="pt-BR" sz="3200" b="1" cap="small" dirty="0">
                <a:solidFill>
                  <a:srgbClr val="006666"/>
                </a:solidFill>
                <a:latin typeface="+mj-lt"/>
              </a:rPr>
              <a:t>/RR</a:t>
            </a:r>
          </a:p>
        </p:txBody>
      </p:sp>
    </p:spTree>
    <p:extLst>
      <p:ext uri="{BB962C8B-B14F-4D97-AF65-F5344CB8AC3E}">
        <p14:creationId xmlns:p14="http://schemas.microsoft.com/office/powerpoint/2010/main" val="14003178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 bwMode="auto">
          <a:xfrm>
            <a:off x="878904" y="476672"/>
            <a:ext cx="8229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pt-BR" sz="2800" cap="small" dirty="0" smtClean="0">
                <a:solidFill>
                  <a:prstClr val="black"/>
                </a:solidFill>
                <a:latin typeface="Century Gothic" pitchFamily="34" charset="0"/>
              </a:rPr>
              <a:t/>
            </a:r>
            <a:br>
              <a:rPr lang="pt-BR" sz="2800" cap="small" dirty="0" smtClean="0">
                <a:solidFill>
                  <a:prstClr val="black"/>
                </a:solidFill>
                <a:latin typeface="Century Gothic" pitchFamily="34" charset="0"/>
              </a:rPr>
            </a:br>
            <a:r>
              <a:rPr lang="pt-BR" sz="3200" b="1" cap="small" dirty="0">
                <a:solidFill>
                  <a:srgbClr val="BDD3E1">
                    <a:lumMod val="50000"/>
                  </a:srgbClr>
                </a:solidFill>
                <a:latin typeface="Century Gothic" pitchFamily="34" charset="0"/>
              </a:rPr>
              <a:t>CICLO REGULATÓRIO DE CURSOS</a:t>
            </a:r>
            <a:r>
              <a:rPr lang="pt-BR" sz="2800" cap="small" dirty="0" smtClean="0">
                <a:solidFill>
                  <a:prstClr val="black"/>
                </a:solidFill>
                <a:latin typeface="Century Gothic" pitchFamily="34" charset="0"/>
              </a:rPr>
              <a:t/>
            </a:r>
            <a:br>
              <a:rPr lang="pt-BR" sz="2800" cap="small" dirty="0" smtClean="0">
                <a:solidFill>
                  <a:prstClr val="black"/>
                </a:solidFill>
                <a:latin typeface="Century Gothic" pitchFamily="34" charset="0"/>
              </a:rPr>
            </a:br>
            <a:endParaRPr lang="pt-BR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5" name="Diagrama 4"/>
          <p:cNvGraphicFramePr/>
          <p:nvPr>
            <p:extLst/>
          </p:nvPr>
        </p:nvGraphicFramePr>
        <p:xfrm>
          <a:off x="1187624" y="1988840"/>
          <a:ext cx="691276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4"/>
          <p:cNvSpPr>
            <a:spLocks noChangeArrowheads="1"/>
          </p:cNvSpPr>
          <p:nvPr/>
        </p:nvSpPr>
        <p:spPr bwMode="auto">
          <a:xfrm>
            <a:off x="107504" y="4725144"/>
            <a:ext cx="8864600" cy="193051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2000" rIns="0" bIns="72000">
            <a:spAutoFit/>
          </a:bodyPr>
          <a:lstStyle>
            <a:lvl1pPr marL="34925">
              <a:spcBef>
                <a:spcPts val="300"/>
              </a:spcBef>
              <a:buClr>
                <a:srgbClr val="326064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1pPr>
            <a:lvl2pPr marL="358775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1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2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300"/>
              </a:spcBef>
              <a:buClr>
                <a:srgbClr val="326064"/>
              </a:buClr>
              <a:buFont typeface="Georgia" panose="02040502050405020303" pitchFamily="18" charset="0"/>
              <a:buChar char="▫"/>
              <a:defRPr sz="2000">
                <a:solidFill>
                  <a:srgbClr val="326064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anose="02040502050405020303" pitchFamily="18" charset="0"/>
              <a:buChar char="▫"/>
              <a:defRPr sz="2000">
                <a:solidFill>
                  <a:srgbClr val="326064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anose="02040502050405020303" pitchFamily="18" charset="0"/>
              <a:buChar char="▫"/>
              <a:defRPr sz="2000">
                <a:solidFill>
                  <a:srgbClr val="326064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anose="02040502050405020303" pitchFamily="18" charset="0"/>
              <a:buChar char="▫"/>
              <a:defRPr sz="2000">
                <a:solidFill>
                  <a:srgbClr val="326064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anose="02040502050405020303" pitchFamily="18" charset="0"/>
              <a:buChar char="▫"/>
              <a:defRPr sz="2000">
                <a:solidFill>
                  <a:srgbClr val="326064"/>
                </a:solidFill>
                <a:latin typeface="Trebuchet MS" panose="020B0603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eaLnBrk="0" fontAlgn="base" hangingPunct="0">
              <a:spcBef>
                <a:spcPct val="20000"/>
              </a:spcBef>
              <a:spcAft>
                <a:spcPct val="0"/>
              </a:spcAft>
              <a:buClrTx/>
              <a:buFont typeface="Georgia" panose="02040502050405020303" pitchFamily="18" charset="0"/>
              <a:buNone/>
              <a:defRPr/>
            </a:pPr>
            <a:r>
              <a:rPr lang="pt-BR" sz="2400" dirty="0">
                <a:solidFill>
                  <a:srgbClr val="FFFF00"/>
                </a:solidFill>
                <a:latin typeface="Calibri"/>
              </a:rPr>
              <a:t>Observações importantes: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pt-BR" sz="2000" dirty="0">
                <a:solidFill>
                  <a:prstClr val="white"/>
                </a:solidFill>
                <a:latin typeface="Calibri"/>
              </a:rPr>
              <a:t>Diferença entre ciclo avaliativo [ANO I (</a:t>
            </a:r>
            <a:r>
              <a:rPr lang="pt-BR" sz="2000" b="1" dirty="0">
                <a:solidFill>
                  <a:srgbClr val="00B050"/>
                </a:solidFill>
                <a:latin typeface="Calibri"/>
              </a:rPr>
              <a:t>verde</a:t>
            </a:r>
            <a:r>
              <a:rPr lang="pt-BR" sz="2000" dirty="0">
                <a:solidFill>
                  <a:prstClr val="white"/>
                </a:solidFill>
                <a:latin typeface="Calibri"/>
              </a:rPr>
              <a:t>), II (</a:t>
            </a:r>
            <a:r>
              <a:rPr lang="pt-BR" sz="2000" dirty="0">
                <a:solidFill>
                  <a:srgbClr val="00B0F0"/>
                </a:solidFill>
                <a:latin typeface="Calibri"/>
              </a:rPr>
              <a:t>azul</a:t>
            </a:r>
            <a:r>
              <a:rPr lang="pt-BR" sz="2000" dirty="0">
                <a:solidFill>
                  <a:prstClr val="white"/>
                </a:solidFill>
                <a:latin typeface="Calibri"/>
              </a:rPr>
              <a:t>) e III (</a:t>
            </a:r>
            <a:r>
              <a:rPr lang="pt-BR" sz="2000" dirty="0">
                <a:solidFill>
                  <a:srgbClr val="FF0000"/>
                </a:solidFill>
                <a:latin typeface="Calibri"/>
              </a:rPr>
              <a:t>vermelho</a:t>
            </a:r>
            <a:r>
              <a:rPr lang="pt-BR" sz="2000" dirty="0">
                <a:solidFill>
                  <a:prstClr val="white"/>
                </a:solidFill>
                <a:latin typeface="Calibri"/>
              </a:rPr>
              <a:t>) do </a:t>
            </a:r>
            <a:r>
              <a:rPr lang="pt-BR" sz="2000" dirty="0" smtClean="0">
                <a:solidFill>
                  <a:prstClr val="white"/>
                </a:solidFill>
                <a:latin typeface="Calibri"/>
              </a:rPr>
              <a:t>ENADE] </a:t>
            </a:r>
            <a:r>
              <a:rPr lang="pt-BR" sz="2000" dirty="0">
                <a:solidFill>
                  <a:prstClr val="white"/>
                </a:solidFill>
                <a:latin typeface="Calibri"/>
              </a:rPr>
              <a:t>e ciclo </a:t>
            </a:r>
            <a:r>
              <a:rPr lang="pt-BR" sz="2000" dirty="0" smtClean="0">
                <a:solidFill>
                  <a:prstClr val="white"/>
                </a:solidFill>
                <a:latin typeface="Calibri"/>
              </a:rPr>
              <a:t>regulatório. </a:t>
            </a:r>
            <a:endParaRPr lang="pt-BR" sz="2000" dirty="0">
              <a:solidFill>
                <a:prstClr val="white"/>
              </a:solidFill>
              <a:latin typeface="Calibri"/>
            </a:endParaRP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pt-BR" sz="2000" dirty="0">
                <a:solidFill>
                  <a:prstClr val="white"/>
                </a:solidFill>
                <a:latin typeface="Calibri"/>
              </a:rPr>
              <a:t>Entrada no ciclo regulatório após o </a:t>
            </a:r>
            <a:r>
              <a:rPr lang="pt-BR" sz="2000" dirty="0" smtClean="0">
                <a:solidFill>
                  <a:prstClr val="white"/>
                </a:solidFill>
                <a:latin typeface="Calibri"/>
              </a:rPr>
              <a:t>reconhecimento. </a:t>
            </a:r>
            <a:endParaRPr lang="pt-BR" sz="2000" dirty="0">
              <a:solidFill>
                <a:prstClr val="white"/>
              </a:solidFill>
              <a:latin typeface="Calibri"/>
            </a:endParaRP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pt-BR" sz="2000" dirty="0" smtClean="0">
                <a:solidFill>
                  <a:prstClr val="white"/>
                </a:solidFill>
                <a:latin typeface="Calibri"/>
              </a:rPr>
              <a:t>A </a:t>
            </a:r>
            <a:r>
              <a:rPr lang="pt-BR" sz="2000" dirty="0">
                <a:solidFill>
                  <a:prstClr val="white"/>
                </a:solidFill>
                <a:latin typeface="Calibri"/>
              </a:rPr>
              <a:t>partir de 2012, os processo de RR são abertos </a:t>
            </a:r>
            <a:r>
              <a:rPr lang="pt-BR" sz="2000" i="1" dirty="0">
                <a:solidFill>
                  <a:prstClr val="white"/>
                </a:solidFill>
                <a:latin typeface="Calibri"/>
              </a:rPr>
              <a:t>de ofício </a:t>
            </a:r>
            <a:r>
              <a:rPr lang="pt-BR" sz="2000" dirty="0">
                <a:solidFill>
                  <a:prstClr val="white"/>
                </a:solidFill>
                <a:latin typeface="Calibri"/>
              </a:rPr>
              <a:t>pela </a:t>
            </a:r>
            <a:r>
              <a:rPr lang="pt-BR" sz="2000" dirty="0" smtClean="0">
                <a:solidFill>
                  <a:prstClr val="white"/>
                </a:solidFill>
                <a:latin typeface="Calibri"/>
              </a:rPr>
              <a:t>SERES.</a:t>
            </a:r>
            <a:endParaRPr lang="pt-BR" sz="2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589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pPr algn="r"/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Ciclos Avaliativos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97868" y="1556792"/>
            <a:ext cx="871296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t-BR" b="1" dirty="0">
                <a:solidFill>
                  <a:srgbClr val="00B050"/>
                </a:solidFill>
                <a:latin typeface="Calibri"/>
              </a:rPr>
              <a:t>Grupo VERDE </a:t>
            </a:r>
            <a:endParaRPr lang="pt-BR" b="1" dirty="0" smtClean="0">
              <a:solidFill>
                <a:srgbClr val="00B050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pt-BR" b="1" dirty="0">
                <a:solidFill>
                  <a:srgbClr val="00B050"/>
                </a:solidFill>
                <a:latin typeface="Calibri"/>
              </a:rPr>
              <a:t> </a:t>
            </a:r>
            <a:r>
              <a:rPr lang="pt-BR" b="1" dirty="0" smtClean="0">
                <a:solidFill>
                  <a:srgbClr val="00B050"/>
                </a:solidFill>
                <a:latin typeface="Calibri"/>
              </a:rPr>
              <a:t>        </a:t>
            </a:r>
            <a:r>
              <a:rPr lang="pt-BR" dirty="0" smtClean="0">
                <a:solidFill>
                  <a:srgbClr val="002060"/>
                </a:solidFill>
                <a:latin typeface="Calibri"/>
              </a:rPr>
              <a:t>Bacharelados </a:t>
            </a:r>
            <a:r>
              <a:rPr lang="pt-BR" dirty="0">
                <a:solidFill>
                  <a:srgbClr val="002060"/>
                </a:solidFill>
                <a:latin typeface="Calibri"/>
              </a:rPr>
              <a:t>nas áreas de Saúde, Agrárias e áreas afins;</a:t>
            </a:r>
          </a:p>
          <a:p>
            <a:pPr lvl="1">
              <a:spcBef>
                <a:spcPts val="600"/>
              </a:spcBef>
            </a:pPr>
            <a:r>
              <a:rPr lang="pt-BR" dirty="0">
                <a:solidFill>
                  <a:srgbClr val="002060"/>
                </a:solidFill>
                <a:latin typeface="Calibri"/>
              </a:rPr>
              <a:t>CST dos eixos tecnológicos: Ambiente e Saúde, Produção Alimentícia, Recursos Naturais, Militar e Segurança.</a:t>
            </a:r>
          </a:p>
          <a:p>
            <a:pPr>
              <a:spcBef>
                <a:spcPts val="600"/>
              </a:spcBef>
            </a:pPr>
            <a:r>
              <a:rPr lang="pt-BR" b="1" dirty="0">
                <a:solidFill>
                  <a:srgbClr val="0070C0"/>
                </a:solidFill>
                <a:latin typeface="Calibri"/>
              </a:rPr>
              <a:t>Grupo </a:t>
            </a:r>
            <a:r>
              <a:rPr lang="pt-BR" b="1" dirty="0" smtClean="0">
                <a:solidFill>
                  <a:srgbClr val="0070C0"/>
                </a:solidFill>
                <a:latin typeface="Calibri"/>
              </a:rPr>
              <a:t>AZUL</a:t>
            </a:r>
          </a:p>
          <a:p>
            <a:pPr>
              <a:spcBef>
                <a:spcPts val="600"/>
              </a:spcBef>
            </a:pPr>
            <a:r>
              <a:rPr lang="pt-BR" b="1" dirty="0" smtClean="0">
                <a:solidFill>
                  <a:srgbClr val="0070C0"/>
                </a:solidFill>
                <a:latin typeface="Calibri"/>
              </a:rPr>
              <a:t>         </a:t>
            </a:r>
            <a:r>
              <a:rPr lang="pt-BR" dirty="0" smtClean="0">
                <a:solidFill>
                  <a:srgbClr val="002060"/>
                </a:solidFill>
                <a:latin typeface="Calibri"/>
              </a:rPr>
              <a:t>Bacharelados </a:t>
            </a:r>
            <a:r>
              <a:rPr lang="pt-BR" dirty="0">
                <a:solidFill>
                  <a:srgbClr val="002060"/>
                </a:solidFill>
                <a:latin typeface="Calibri"/>
              </a:rPr>
              <a:t>nas áreas de Ciências Exatas e áreas afins;</a:t>
            </a:r>
          </a:p>
          <a:p>
            <a:pPr lvl="1">
              <a:spcBef>
                <a:spcPts val="600"/>
              </a:spcBef>
            </a:pPr>
            <a:r>
              <a:rPr lang="pt-BR" dirty="0">
                <a:solidFill>
                  <a:srgbClr val="002060"/>
                </a:solidFill>
                <a:latin typeface="Calibri"/>
              </a:rPr>
              <a:t>Licenciaturas;</a:t>
            </a:r>
          </a:p>
          <a:p>
            <a:pPr lvl="1">
              <a:spcBef>
                <a:spcPts val="600"/>
              </a:spcBef>
            </a:pPr>
            <a:r>
              <a:rPr lang="pt-BR" dirty="0">
                <a:solidFill>
                  <a:srgbClr val="002060"/>
                </a:solidFill>
                <a:latin typeface="Calibri"/>
              </a:rPr>
              <a:t>CST dos eixos tecnológicos: Controle e Processos Industriais, Informação e Comunicação, Infraestrutura e Produção Industrial. </a:t>
            </a:r>
          </a:p>
          <a:p>
            <a:pPr>
              <a:spcBef>
                <a:spcPts val="600"/>
              </a:spcBef>
            </a:pPr>
            <a:r>
              <a:rPr lang="pt-BR" b="1" dirty="0">
                <a:solidFill>
                  <a:srgbClr val="FF0000"/>
                </a:solidFill>
                <a:latin typeface="Calibri"/>
              </a:rPr>
              <a:t>Grupo </a:t>
            </a:r>
            <a:r>
              <a:rPr lang="pt-BR" b="1" dirty="0" smtClean="0">
                <a:solidFill>
                  <a:srgbClr val="FF0000"/>
                </a:solidFill>
                <a:latin typeface="Calibri"/>
              </a:rPr>
              <a:t>VERMELHO</a:t>
            </a:r>
            <a:endParaRPr lang="pt-BR" b="1" dirty="0">
              <a:solidFill>
                <a:srgbClr val="FF0000"/>
              </a:solidFill>
              <a:latin typeface="Calibri"/>
            </a:endParaRPr>
          </a:p>
          <a:p>
            <a:pPr lvl="1">
              <a:spcBef>
                <a:spcPts val="600"/>
              </a:spcBef>
            </a:pPr>
            <a:r>
              <a:rPr lang="pt-BR" dirty="0">
                <a:solidFill>
                  <a:srgbClr val="002060"/>
                </a:solidFill>
                <a:latin typeface="Calibri"/>
              </a:rPr>
              <a:t>Bacharelados nas áreas de Ciências Sociais Aplicadas, Ciências Humanas e áreas afins;</a:t>
            </a:r>
          </a:p>
          <a:p>
            <a:pPr lvl="1">
              <a:spcBef>
                <a:spcPts val="600"/>
              </a:spcBef>
            </a:pPr>
            <a:r>
              <a:rPr lang="pt-BR" dirty="0">
                <a:solidFill>
                  <a:srgbClr val="002060"/>
                </a:solidFill>
                <a:latin typeface="Calibri"/>
              </a:rPr>
              <a:t>CST dos eixos tecnológicos: Gestão e Negócios, Apoio Escolar, Hospitalidade e Lazer e Produção Cultural e Design.</a:t>
            </a:r>
          </a:p>
          <a:p>
            <a:endParaRPr lang="pt-B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6954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r"/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Regra Geral – Abertura de processos de renovação de reconhecimento</a:t>
            </a:r>
          </a:p>
        </p:txBody>
      </p:sp>
      <p:sp>
        <p:nvSpPr>
          <p:cNvPr id="6" name="Retângulo 5"/>
          <p:cNvSpPr/>
          <p:nvPr/>
        </p:nvSpPr>
        <p:spPr>
          <a:xfrm>
            <a:off x="360222" y="4509120"/>
            <a:ext cx="8316924" cy="132343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 smtClean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lvl="2" algn="just"/>
            <a:endParaRPr lang="pt-BR" sz="16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83568" y="2060848"/>
            <a:ext cx="78488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rgbClr val="002060"/>
                </a:solidFill>
                <a:latin typeface="Calibri"/>
              </a:rPr>
              <a:t>Cursos </a:t>
            </a:r>
            <a:r>
              <a:rPr lang="pt-BR" sz="2400" b="1" u="sng" dirty="0">
                <a:solidFill>
                  <a:srgbClr val="002060"/>
                </a:solidFill>
                <a:latin typeface="Calibri"/>
              </a:rPr>
              <a:t>já reconhecidos </a:t>
            </a:r>
            <a:r>
              <a:rPr lang="pt-BR" sz="2400" b="1" dirty="0">
                <a:solidFill>
                  <a:srgbClr val="002060"/>
                </a:solidFill>
                <a:latin typeface="Calibri"/>
              </a:rPr>
              <a:t>que tenham obtido resultado satisfatório (CPC ≥ 3) no CPC do ano </a:t>
            </a:r>
            <a:r>
              <a:rPr lang="pt-BR" sz="2400" b="1" dirty="0" smtClean="0">
                <a:solidFill>
                  <a:srgbClr val="002060"/>
                </a:solidFill>
                <a:latin typeface="Calibri"/>
              </a:rPr>
              <a:t>referência</a:t>
            </a:r>
          </a:p>
          <a:p>
            <a:pPr algn="ctr"/>
            <a:endParaRPr lang="pt-BR" sz="2400" b="1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sz="2400" b="1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sz="2400" b="1" dirty="0">
              <a:solidFill>
                <a:srgbClr val="002060"/>
              </a:solidFill>
              <a:latin typeface="Calibri"/>
            </a:endParaRPr>
          </a:p>
          <a:p>
            <a:pPr algn="ctr"/>
            <a:r>
              <a:rPr lang="pt-BR" sz="2400" dirty="0">
                <a:solidFill>
                  <a:srgbClr val="0070C0"/>
                </a:solidFill>
                <a:latin typeface="Calibri"/>
              </a:rPr>
              <a:t>O processo de renovação de reconhecimento será aberto, de ofício, pelo Ministério da Educação e o ato será expedido, em sequência, sem necessidade de manifestação por parte da IES, dispensada qualquer formalidade.</a:t>
            </a:r>
          </a:p>
          <a:p>
            <a:pPr algn="ctr"/>
            <a:endParaRPr lang="pt-BR" b="1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b="1" dirty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b="1" dirty="0">
              <a:solidFill>
                <a:srgbClr val="00206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9868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r"/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Regra Geral – Abertura de processos de renovação de reconhecimento</a:t>
            </a:r>
          </a:p>
        </p:txBody>
      </p:sp>
      <p:sp>
        <p:nvSpPr>
          <p:cNvPr id="6" name="Retângulo 5"/>
          <p:cNvSpPr/>
          <p:nvPr/>
        </p:nvSpPr>
        <p:spPr>
          <a:xfrm>
            <a:off x="360222" y="4509120"/>
            <a:ext cx="8316924" cy="132343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 smtClean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lvl="2" algn="just"/>
            <a:endParaRPr lang="pt-BR" sz="16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827584" y="2060848"/>
            <a:ext cx="763284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rgbClr val="002060"/>
                </a:solidFill>
                <a:latin typeface="Calibri"/>
              </a:rPr>
              <a:t>Cursos </a:t>
            </a:r>
            <a:r>
              <a:rPr lang="pt-BR" sz="2400" b="1" u="sng" dirty="0">
                <a:solidFill>
                  <a:srgbClr val="002060"/>
                </a:solidFill>
                <a:latin typeface="Calibri"/>
              </a:rPr>
              <a:t>já reconhecidos </a:t>
            </a:r>
            <a:r>
              <a:rPr lang="pt-BR" sz="2400" b="1" dirty="0">
                <a:solidFill>
                  <a:srgbClr val="002060"/>
                </a:solidFill>
                <a:latin typeface="Calibri"/>
              </a:rPr>
              <a:t>que tenham obtido resultado </a:t>
            </a:r>
            <a:r>
              <a:rPr lang="pt-BR" sz="2400" b="1" dirty="0" smtClean="0">
                <a:solidFill>
                  <a:srgbClr val="002060"/>
                </a:solidFill>
                <a:latin typeface="Calibri"/>
              </a:rPr>
              <a:t>insatisfatório </a:t>
            </a:r>
            <a:r>
              <a:rPr lang="pt-BR" sz="2400" b="1" dirty="0">
                <a:solidFill>
                  <a:srgbClr val="002060"/>
                </a:solidFill>
                <a:latin typeface="Calibri"/>
              </a:rPr>
              <a:t>(CPC </a:t>
            </a:r>
            <a:r>
              <a:rPr lang="pt-BR" sz="2400" b="1" dirty="0" smtClean="0">
                <a:solidFill>
                  <a:srgbClr val="002060"/>
                </a:solidFill>
                <a:latin typeface="Calibri"/>
              </a:rPr>
              <a:t>&lt; </a:t>
            </a:r>
            <a:r>
              <a:rPr lang="pt-BR" sz="2400" b="1" dirty="0">
                <a:solidFill>
                  <a:srgbClr val="002060"/>
                </a:solidFill>
                <a:latin typeface="Calibri"/>
              </a:rPr>
              <a:t>3) no CPC do ano </a:t>
            </a:r>
            <a:r>
              <a:rPr lang="pt-BR" sz="2400" b="1" dirty="0" smtClean="0">
                <a:solidFill>
                  <a:srgbClr val="002060"/>
                </a:solidFill>
                <a:latin typeface="Calibri"/>
              </a:rPr>
              <a:t>referência</a:t>
            </a:r>
          </a:p>
          <a:p>
            <a:pPr algn="ctr"/>
            <a:endParaRPr lang="pt-BR" sz="2400" b="1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sz="2400" b="1" dirty="0">
              <a:solidFill>
                <a:srgbClr val="002060"/>
              </a:solidFill>
              <a:latin typeface="Calibri"/>
            </a:endParaRPr>
          </a:p>
          <a:p>
            <a:pPr algn="ctr"/>
            <a:r>
              <a:rPr lang="pt-BR" sz="2400" dirty="0">
                <a:solidFill>
                  <a:srgbClr val="0070C0"/>
                </a:solidFill>
                <a:latin typeface="Calibri"/>
              </a:rPr>
              <a:t>O processo de renovação de reconhecimento será aberto, de ofício, pelo Ministério da </a:t>
            </a:r>
            <a:r>
              <a:rPr lang="pt-BR" sz="2400" dirty="0" smtClean="0">
                <a:solidFill>
                  <a:srgbClr val="0070C0"/>
                </a:solidFill>
                <a:latin typeface="Calibri"/>
              </a:rPr>
              <a:t>Educação, em preenchimento.</a:t>
            </a:r>
          </a:p>
          <a:p>
            <a:pPr algn="ctr"/>
            <a:endParaRPr lang="pt-BR" sz="2400" dirty="0">
              <a:solidFill>
                <a:srgbClr val="0070C0"/>
              </a:solidFill>
              <a:latin typeface="Calibri"/>
            </a:endParaRPr>
          </a:p>
          <a:p>
            <a:pPr algn="ctr"/>
            <a:r>
              <a:rPr lang="pt-BR" sz="2400" dirty="0" smtClean="0">
                <a:solidFill>
                  <a:srgbClr val="0070C0"/>
                </a:solidFill>
                <a:latin typeface="Calibri"/>
              </a:rPr>
              <a:t>Haverá, obrigatoriamente, avaliação in loco.</a:t>
            </a:r>
          </a:p>
          <a:p>
            <a:pPr algn="ctr"/>
            <a:endParaRPr lang="pt-BR" b="1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b="1" dirty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b="1" dirty="0">
              <a:solidFill>
                <a:srgbClr val="00206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788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289516" y="2480250"/>
            <a:ext cx="4536504" cy="1066800"/>
          </a:xfrm>
        </p:spPr>
        <p:txBody>
          <a:bodyPr/>
          <a:lstStyle/>
          <a:p>
            <a:r>
              <a:rPr lang="pt-BR" b="1" dirty="0" smtClean="0">
                <a:solidFill>
                  <a:srgbClr val="006666"/>
                </a:solidFill>
              </a:rPr>
              <a:t>RECONHECIMENTO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34080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r"/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Regra Geral – Abertura de processos de renovação de reconhecimento</a:t>
            </a:r>
          </a:p>
        </p:txBody>
      </p:sp>
      <p:sp>
        <p:nvSpPr>
          <p:cNvPr id="6" name="Retângulo 5"/>
          <p:cNvSpPr/>
          <p:nvPr/>
        </p:nvSpPr>
        <p:spPr>
          <a:xfrm>
            <a:off x="360222" y="4509120"/>
            <a:ext cx="8316924" cy="132343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 smtClean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algn="ctr"/>
            <a:endParaRPr lang="pt-BR" sz="1600" dirty="0">
              <a:solidFill>
                <a:srgbClr val="0070C0"/>
              </a:solidFill>
              <a:latin typeface="Calibri"/>
            </a:endParaRPr>
          </a:p>
          <a:p>
            <a:pPr lvl="2" algn="just"/>
            <a:endParaRPr lang="pt-BR" sz="16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827584" y="2060848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rgbClr val="002060"/>
                </a:solidFill>
                <a:latin typeface="Calibri"/>
              </a:rPr>
              <a:t>Cursos </a:t>
            </a:r>
            <a:r>
              <a:rPr lang="pt-BR" sz="2400" u="sng" dirty="0">
                <a:solidFill>
                  <a:srgbClr val="002060"/>
                </a:solidFill>
                <a:latin typeface="Calibri"/>
              </a:rPr>
              <a:t>já reconhecidos </a:t>
            </a:r>
            <a:r>
              <a:rPr lang="pt-BR" sz="2400" dirty="0">
                <a:solidFill>
                  <a:srgbClr val="002060"/>
                </a:solidFill>
                <a:latin typeface="Calibri"/>
              </a:rPr>
              <a:t>que tenham obtido resultado </a:t>
            </a:r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insatisfatório </a:t>
            </a:r>
            <a:r>
              <a:rPr lang="pt-BR" sz="2400" dirty="0">
                <a:solidFill>
                  <a:srgbClr val="002060"/>
                </a:solidFill>
                <a:latin typeface="Calibri"/>
              </a:rPr>
              <a:t>(CPC </a:t>
            </a:r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&lt; </a:t>
            </a:r>
            <a:r>
              <a:rPr lang="pt-BR" sz="2400" dirty="0">
                <a:solidFill>
                  <a:srgbClr val="002060"/>
                </a:solidFill>
                <a:latin typeface="Calibri"/>
              </a:rPr>
              <a:t>3) </a:t>
            </a:r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nos </a:t>
            </a:r>
            <a:r>
              <a:rPr lang="pt-BR" sz="2400" dirty="0" err="1" smtClean="0">
                <a:solidFill>
                  <a:srgbClr val="002060"/>
                </a:solidFill>
                <a:latin typeface="Calibri"/>
              </a:rPr>
              <a:t>CPCs</a:t>
            </a:r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 dos dois últimos anos  de referência</a:t>
            </a:r>
          </a:p>
          <a:p>
            <a:pPr algn="ctr"/>
            <a:endParaRPr lang="pt-BR" sz="2400" b="1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sz="2400" b="1" dirty="0">
              <a:solidFill>
                <a:srgbClr val="002060"/>
              </a:solidFill>
              <a:latin typeface="Calibri"/>
            </a:endParaRPr>
          </a:p>
          <a:p>
            <a:pPr algn="ctr"/>
            <a:r>
              <a:rPr lang="pt-BR" sz="2400" dirty="0">
                <a:solidFill>
                  <a:srgbClr val="0070C0"/>
                </a:solidFill>
                <a:latin typeface="Calibri"/>
              </a:rPr>
              <a:t>O processo de renovação de reconhecimento será aberto, de ofício, pelo Ministério da Educação </a:t>
            </a:r>
            <a:r>
              <a:rPr lang="pt-BR" sz="2400" dirty="0" smtClean="0">
                <a:solidFill>
                  <a:srgbClr val="0070C0"/>
                </a:solidFill>
                <a:latin typeface="Calibri"/>
              </a:rPr>
              <a:t>na Fase Protocolo de Compromisso</a:t>
            </a:r>
          </a:p>
          <a:p>
            <a:pPr algn="ctr"/>
            <a:endParaRPr lang="pt-BR" sz="2400" dirty="0">
              <a:solidFill>
                <a:srgbClr val="0070C0"/>
              </a:solidFill>
              <a:latin typeface="Calibri"/>
            </a:endParaRPr>
          </a:p>
          <a:p>
            <a:pPr algn="ctr"/>
            <a:r>
              <a:rPr lang="pt-BR" sz="2400" dirty="0" smtClean="0">
                <a:solidFill>
                  <a:srgbClr val="0070C0"/>
                </a:solidFill>
                <a:latin typeface="Calibri"/>
              </a:rPr>
              <a:t>Celebração de Protocolo de Compromisso e avaliação in loco pelo INEP para expedição da Portaria de Renovação de Reconhecimento</a:t>
            </a:r>
          </a:p>
          <a:p>
            <a:pPr algn="ctr"/>
            <a:endParaRPr lang="pt-BR" b="1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b="1" dirty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b="1" dirty="0">
              <a:solidFill>
                <a:srgbClr val="00206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2827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507774"/>
            <a:ext cx="8229600" cy="1066800"/>
          </a:xfrm>
        </p:spPr>
        <p:txBody>
          <a:bodyPr/>
          <a:lstStyle/>
          <a:p>
            <a:pPr algn="r"/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Abertura de processos de renovação de reconhecimento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57200" y="1700808"/>
            <a:ext cx="82296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Cursos sem conceito (CPC = SC) ou não participantes do ENADE</a:t>
            </a:r>
          </a:p>
          <a:p>
            <a:pPr algn="ctr"/>
            <a:endParaRPr lang="pt-BR" sz="2400" dirty="0">
              <a:solidFill>
                <a:srgbClr val="002060"/>
              </a:solidFill>
              <a:latin typeface="Calibri"/>
            </a:endParaRPr>
          </a:p>
          <a:p>
            <a:pPr algn="ctr"/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Cursos </a:t>
            </a:r>
            <a:r>
              <a:rPr lang="pt-BR" sz="2400" dirty="0">
                <a:solidFill>
                  <a:srgbClr val="002060"/>
                </a:solidFill>
                <a:latin typeface="Calibri"/>
              </a:rPr>
              <a:t>já reconhecidos que tenham obtido resultado satisfatório, CPC ≥ 3, cujos atos autorizativos tenham sofrido </a:t>
            </a:r>
            <a:r>
              <a:rPr lang="pt-BR" sz="2400" u="sng" dirty="0">
                <a:solidFill>
                  <a:srgbClr val="002060"/>
                </a:solidFill>
                <a:latin typeface="Calibri"/>
              </a:rPr>
              <a:t>aditamento de mudança de endereço provisória</a:t>
            </a:r>
            <a:r>
              <a:rPr lang="pt-BR" sz="2400" dirty="0">
                <a:solidFill>
                  <a:srgbClr val="002060"/>
                </a:solidFill>
                <a:latin typeface="Calibri"/>
              </a:rPr>
              <a:t> ou </a:t>
            </a:r>
            <a:r>
              <a:rPr lang="pt-BR" sz="2400" u="sng" dirty="0">
                <a:solidFill>
                  <a:srgbClr val="002060"/>
                </a:solidFill>
                <a:latin typeface="Calibri"/>
              </a:rPr>
              <a:t>aumento do número de vagas</a:t>
            </a:r>
            <a:r>
              <a:rPr lang="pt-BR" sz="2400" dirty="0">
                <a:solidFill>
                  <a:srgbClr val="002060"/>
                </a:solidFill>
                <a:latin typeface="Calibri"/>
              </a:rPr>
              <a:t> </a:t>
            </a:r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ofertadas</a:t>
            </a:r>
          </a:p>
          <a:p>
            <a:pPr algn="ctr"/>
            <a:endParaRPr lang="pt-BR" sz="2400" dirty="0" smtClean="0">
              <a:solidFill>
                <a:srgbClr val="002060"/>
              </a:solidFill>
              <a:latin typeface="Calibri"/>
            </a:endParaRPr>
          </a:p>
          <a:p>
            <a:pPr algn="ctr"/>
            <a:r>
              <a:rPr lang="pt-BR" sz="2400" dirty="0">
                <a:solidFill>
                  <a:srgbClr val="002060"/>
                </a:solidFill>
                <a:latin typeface="Calibri"/>
              </a:rPr>
              <a:t>Cursos já reconhecidos que tenham obtido resultado satisfatório, CPC ≥ 3</a:t>
            </a:r>
            <a:r>
              <a:rPr lang="pt-BR" sz="2400" dirty="0" smtClean="0">
                <a:solidFill>
                  <a:srgbClr val="002060"/>
                </a:solidFill>
                <a:latin typeface="Calibri"/>
              </a:rPr>
              <a:t>, e que tenham processo de supervisão.</a:t>
            </a:r>
          </a:p>
          <a:p>
            <a:pPr algn="ctr"/>
            <a:endParaRPr lang="pt-BR" dirty="0" smtClean="0">
              <a:solidFill>
                <a:srgbClr val="002060"/>
              </a:solidFill>
              <a:latin typeface="Calibri"/>
            </a:endParaRPr>
          </a:p>
          <a:p>
            <a:pPr algn="ctr"/>
            <a:r>
              <a:rPr lang="pt-BR" sz="2400" dirty="0">
                <a:solidFill>
                  <a:srgbClr val="0070C0"/>
                </a:solidFill>
                <a:latin typeface="Calibri"/>
              </a:rPr>
              <a:t>O processo de renovação de reconhecimento será aberto, de ofício, pelo Ministério da Educação, em preenchimento.</a:t>
            </a:r>
          </a:p>
          <a:p>
            <a:pPr algn="ctr"/>
            <a:endParaRPr lang="pt-BR" sz="2400" dirty="0">
              <a:solidFill>
                <a:srgbClr val="0070C0"/>
              </a:solidFill>
              <a:latin typeface="Calibri"/>
            </a:endParaRPr>
          </a:p>
          <a:p>
            <a:pPr algn="ctr"/>
            <a:r>
              <a:rPr lang="pt-BR" sz="2400" dirty="0">
                <a:solidFill>
                  <a:srgbClr val="0070C0"/>
                </a:solidFill>
                <a:latin typeface="Calibri"/>
              </a:rPr>
              <a:t>Haverá, obrigatoriamente, avaliação in loco.</a:t>
            </a:r>
          </a:p>
          <a:p>
            <a:pPr algn="ctr"/>
            <a:endParaRPr lang="pt-BR" b="1" dirty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dirty="0" smtClean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dirty="0">
              <a:solidFill>
                <a:srgbClr val="002060"/>
              </a:solidFill>
              <a:latin typeface="Calibri"/>
            </a:endParaRPr>
          </a:p>
          <a:p>
            <a:pPr algn="ctr"/>
            <a:endParaRPr lang="pt-BR" dirty="0">
              <a:solidFill>
                <a:srgbClr val="00206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5884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15516" y="1772816"/>
            <a:ext cx="871296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900" b="1" dirty="0" smtClean="0">
                <a:solidFill>
                  <a:srgbClr val="0070C0"/>
                </a:solidFill>
                <a:latin typeface="Calibri"/>
              </a:rPr>
              <a:t>Para os processos abertos de ofício pela SERES, ressalvados os abertos com a finalidade de celebração de Protocolo de compromisso, </a:t>
            </a:r>
            <a:r>
              <a:rPr lang="pt-BR" sz="1900" b="1" dirty="0" smtClean="0">
                <a:solidFill>
                  <a:srgbClr val="FF0000"/>
                </a:solidFill>
                <a:latin typeface="Calibri"/>
              </a:rPr>
              <a:t>ANTES</a:t>
            </a:r>
            <a:r>
              <a:rPr lang="pt-BR" sz="1900" b="1" dirty="0" smtClean="0">
                <a:solidFill>
                  <a:srgbClr val="0070C0"/>
                </a:solidFill>
                <a:latin typeface="Calibri"/>
              </a:rPr>
              <a:t> de protocolar o processo a IES deverá verificar a necessidade de solicitar o </a:t>
            </a:r>
            <a:r>
              <a:rPr lang="pt-BR" sz="1900" b="1" dirty="0" smtClean="0">
                <a:solidFill>
                  <a:srgbClr val="FF0000"/>
                </a:solidFill>
                <a:latin typeface="Calibri"/>
              </a:rPr>
              <a:t>CANCELAMENTO</a:t>
            </a:r>
            <a:r>
              <a:rPr lang="pt-BR" sz="1900" b="1" dirty="0" smtClean="0">
                <a:solidFill>
                  <a:srgbClr val="0070C0"/>
                </a:solidFill>
                <a:latin typeface="Calibri"/>
              </a:rPr>
              <a:t> do processo, motivado por:</a:t>
            </a:r>
            <a:endParaRPr lang="pt-BR" sz="1900" b="1" dirty="0">
              <a:solidFill>
                <a:srgbClr val="0070C0"/>
              </a:solidFill>
              <a:latin typeface="Calibri"/>
            </a:endParaRPr>
          </a:p>
          <a:p>
            <a:pPr marL="342900" indent="-342900">
              <a:buFont typeface="Arial" pitchFamily="34" charset="0"/>
              <a:buChar char="•"/>
            </a:pPr>
            <a:endParaRPr lang="pt-BR" sz="2000" dirty="0" smtClean="0">
              <a:solidFill>
                <a:schemeClr val="accent3">
                  <a:lumMod val="50000"/>
                </a:schemeClr>
              </a:solidFill>
              <a:latin typeface="Calibri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Calibri"/>
              </a:rPr>
              <a:t>O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curso está 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extinto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, ou seja, não possui ingresso de novos alunos e 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não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 possui alunos remanescentes de turmas anteriores ainda vinculados ao curso;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O curso está 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em extinção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, ou seja, não possui ingresso de novos alunos, mas 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ainda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 existem alunos remanescentes de turmas anteriores vinculados ao curso;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O 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código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 de curso para o qual o processo foi aberto está 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excedente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 no cadastro, representando: antigas habilitações; turnos diferentes; alterações de matriz curricular; cursos já formalmente extintos pelo MEC e ainda não excluídos do cadastro; códigos excedentes criados quando da migração do cadastro para o sistema </a:t>
            </a:r>
            <a:r>
              <a:rPr lang="pt-BR" sz="2000" dirty="0" err="1">
                <a:solidFill>
                  <a:schemeClr val="accent3">
                    <a:lumMod val="50000"/>
                  </a:schemeClr>
                </a:solidFill>
                <a:latin typeface="Calibri"/>
              </a:rPr>
              <a:t>e-MEC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; etc.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O curso 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Calibri"/>
              </a:rPr>
              <a:t>não pertence ao </a:t>
            </a:r>
            <a:r>
              <a:rPr lang="pt-BR" sz="2000" b="1" dirty="0" smtClean="0">
                <a:solidFill>
                  <a:schemeClr val="accent3">
                    <a:lumMod val="50000"/>
                  </a:schemeClr>
                </a:solidFill>
                <a:latin typeface="Calibri"/>
              </a:rPr>
              <a:t>ciclo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Calibri"/>
              </a:rPr>
              <a:t>, tal como classificado no art. 33-E da Portaria Normativa nº 40/2007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Calibri"/>
              </a:rPr>
              <a:t>.</a:t>
            </a:r>
            <a:endParaRPr lang="pt-BR" dirty="0">
              <a:solidFill>
                <a:schemeClr val="accent3">
                  <a:lumMod val="50000"/>
                </a:schemeClr>
              </a:solidFill>
              <a:latin typeface="Calibri"/>
            </a:endParaRPr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>
          <a:xfrm>
            <a:off x="457200" y="507774"/>
            <a:ext cx="8229600" cy="1066800"/>
          </a:xfrm>
        </p:spPr>
        <p:txBody>
          <a:bodyPr/>
          <a:lstStyle/>
          <a:p>
            <a:pPr algn="r"/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Abertura de processos de renovação de reconhecimento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7094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136904" cy="1066800"/>
          </a:xfrm>
        </p:spPr>
        <p:txBody>
          <a:bodyPr/>
          <a:lstStyle/>
          <a:p>
            <a:pPr algn="ctr"/>
            <a:r>
              <a:rPr lang="pt-BR" b="1" cap="small" dirty="0">
                <a:solidFill>
                  <a:srgbClr val="006666"/>
                </a:solidFill>
              </a:rPr>
              <a:t>PADRÃO DECISÓRIO </a:t>
            </a:r>
            <a:r>
              <a:rPr lang="pt-BR" b="1" cap="small" dirty="0" smtClean="0">
                <a:solidFill>
                  <a:srgbClr val="006666"/>
                </a:solidFill>
              </a:rPr>
              <a:t>–         Renovação de Reconhecimento</a:t>
            </a:r>
            <a:endParaRPr lang="pt-B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3859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468633" y="476672"/>
            <a:ext cx="8435280" cy="6914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pt-BR" sz="3600" cap="small" dirty="0">
                <a:solidFill>
                  <a:prstClr val="white"/>
                </a:solidFill>
                <a:latin typeface="+mj-lt"/>
              </a:rPr>
              <a:t>SERES – </a:t>
            </a:r>
            <a:r>
              <a:rPr lang="pt-BR" sz="3600" b="1" cap="small" dirty="0" smtClean="0">
                <a:solidFill>
                  <a:srgbClr val="006666"/>
                </a:solidFill>
                <a:latin typeface="+mj-lt"/>
              </a:rPr>
              <a:t>Instrução </a:t>
            </a:r>
            <a:r>
              <a:rPr lang="pt-BR" sz="3600" b="1" cap="small" dirty="0">
                <a:solidFill>
                  <a:srgbClr val="006666"/>
                </a:solidFill>
                <a:latin typeface="+mj-lt"/>
              </a:rPr>
              <a:t>Normativa nº 3/2014</a:t>
            </a:r>
          </a:p>
        </p:txBody>
      </p:sp>
      <p:sp>
        <p:nvSpPr>
          <p:cNvPr id="4" name="Espaço Reservado para Conteúdo 4"/>
          <p:cNvSpPr txBox="1">
            <a:spLocks noGrp="1"/>
          </p:cNvSpPr>
          <p:nvPr>
            <p:ph idx="1"/>
          </p:nvPr>
        </p:nvSpPr>
        <p:spPr>
          <a:xfrm>
            <a:off x="138282" y="1052736"/>
            <a:ext cx="8784976" cy="6194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Publicada em 30 de julho de 2014.</a:t>
            </a:r>
          </a:p>
          <a:p>
            <a:pPr marL="342900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Nota Técnica nº 549/2014 – DIREG SERES MEC.</a:t>
            </a:r>
          </a:p>
          <a:p>
            <a:pPr marL="342900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Divulga o Padrão Decisório para análise de pedidos de Renovação de Reconhecimento de Curso protocolados </a:t>
            </a:r>
            <a:r>
              <a:rPr lang="pt-BR" sz="1600" b="1" u="sng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após o Despacho nº 185/2012 </a:t>
            </a:r>
            <a:r>
              <a:rPr lang="pt-BR" sz="16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, que foram submetidos à avaliação in loco.</a:t>
            </a:r>
          </a:p>
          <a:p>
            <a:pPr marL="342900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Não </a:t>
            </a:r>
            <a:r>
              <a:rPr lang="pt-BR" sz="16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se aplica a cursos objeto de supervisões ou medidas cautelares específicas ou ainda a grupos de cursos para os quais for desenvolvida política regulatória </a:t>
            </a:r>
            <a:r>
              <a:rPr lang="pt-BR" sz="16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própria.</a:t>
            </a:r>
            <a:endParaRPr lang="pt-BR" sz="160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342900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2000" b="1" dirty="0" smtClean="0">
                <a:solidFill>
                  <a:srgbClr val="006666"/>
                </a:solidFill>
                <a:latin typeface="Century Gothic" pitchFamily="34" charset="0"/>
              </a:rPr>
              <a:t>PADRÃO DECISÓRIO EM PARECER FINAL</a:t>
            </a:r>
          </a:p>
          <a:p>
            <a:pPr marL="635000" lvl="1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 smtClean="0">
                <a:solidFill>
                  <a:srgbClr val="00B050"/>
                </a:solidFill>
                <a:latin typeface="Century Gothic" pitchFamily="34" charset="0"/>
              </a:rPr>
              <a:t>QUANTO AO CONCEITO DE CURSO</a:t>
            </a: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CC satisfatório + Conceito Satisfatório em todas as dimensões: sugestão de deferimento.</a:t>
            </a: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CC insatisfatório ou Conceito Insatisfatório em uma ou mais das dimensões: sugestão de protocolo de compromisso.</a:t>
            </a:r>
          </a:p>
          <a:p>
            <a:pPr marL="635000" lvl="1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 smtClean="0">
                <a:solidFill>
                  <a:srgbClr val="00B050"/>
                </a:solidFill>
                <a:latin typeface="Century Gothic" pitchFamily="34" charset="0"/>
              </a:rPr>
              <a:t>QUANTO </a:t>
            </a:r>
            <a:r>
              <a:rPr lang="pt-BR" sz="1600" b="1" dirty="0">
                <a:solidFill>
                  <a:srgbClr val="00B050"/>
                </a:solidFill>
                <a:latin typeface="Century Gothic" pitchFamily="34" charset="0"/>
              </a:rPr>
              <a:t>AOS REQUISITOS </a:t>
            </a:r>
            <a:r>
              <a:rPr lang="pt-BR" sz="1600" b="1" dirty="0" smtClean="0">
                <a:solidFill>
                  <a:srgbClr val="00B050"/>
                </a:solidFill>
                <a:latin typeface="Century Gothic" pitchFamily="34" charset="0"/>
              </a:rPr>
              <a:t>LEGAIS</a:t>
            </a: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Todos os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Requisitos Legais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considerados atendidos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: sugestão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de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deferimento.</a:t>
            </a:r>
            <a:endParaRPr lang="pt-BR" sz="140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Um ou mais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Requisito Legal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considerados não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atendidos: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sugestão de deferimento + necessidade de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visita quando da renovação do ato.</a:t>
            </a:r>
          </a:p>
          <a:p>
            <a:pPr marL="635000" lvl="1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Mesmo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Requisito Legal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não atendido por </a:t>
            </a:r>
            <a:r>
              <a:rPr lang="pt-BR" sz="1400" b="1" u="sng" dirty="0" smtClean="0">
                <a:solidFill>
                  <a:srgbClr val="0000FF"/>
                </a:solidFill>
                <a:latin typeface="Century Gothic" pitchFamily="34" charset="0"/>
              </a:rPr>
              <a:t>duas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 avaliações seguidas, inclusive a feita para fins de reconhecimento: sugestão de protocolo de compromisso. </a:t>
            </a:r>
            <a:endParaRPr lang="pt-BR" sz="140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pt-BR" sz="1450" b="1" dirty="0" smtClean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7645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457200" y="324408"/>
            <a:ext cx="8435280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r">
              <a:spcBef>
                <a:spcPct val="0"/>
              </a:spcBef>
              <a:defRPr/>
            </a:pPr>
            <a:r>
              <a:rPr lang="pt-BR" sz="3200" cap="small" dirty="0">
                <a:solidFill>
                  <a:prstClr val="white"/>
                </a:solidFill>
                <a:latin typeface="Century Gothic" pitchFamily="34" charset="0"/>
              </a:rPr>
              <a:t>SERES – Contexto de Criação</a:t>
            </a:r>
          </a:p>
          <a:p>
            <a:pPr algn="r">
              <a:spcBef>
                <a:spcPct val="0"/>
              </a:spcBef>
              <a:defRPr/>
            </a:pPr>
            <a:r>
              <a:rPr lang="pt-BR" sz="4600" b="1" cap="small" dirty="0">
                <a:solidFill>
                  <a:srgbClr val="006666"/>
                </a:solidFill>
                <a:latin typeface="+mj-lt"/>
              </a:rPr>
              <a:t>Instrução</a:t>
            </a:r>
            <a:r>
              <a:rPr lang="pt-BR" sz="4600" b="1" cap="small" dirty="0">
                <a:solidFill>
                  <a:srgbClr val="BDD3E1">
                    <a:lumMod val="50000"/>
                  </a:srgbClr>
                </a:solidFill>
                <a:latin typeface="Century Gothic" pitchFamily="34" charset="0"/>
              </a:rPr>
              <a:t> </a:t>
            </a:r>
            <a:r>
              <a:rPr lang="pt-BR" sz="4600" b="1" cap="small" dirty="0">
                <a:solidFill>
                  <a:srgbClr val="006666"/>
                </a:solidFill>
                <a:latin typeface="+mj-lt"/>
              </a:rPr>
              <a:t>Normativa</a:t>
            </a:r>
            <a:r>
              <a:rPr lang="pt-BR" sz="4600" b="1" cap="small" dirty="0">
                <a:solidFill>
                  <a:srgbClr val="BDD3E1">
                    <a:lumMod val="50000"/>
                  </a:srgbClr>
                </a:solidFill>
                <a:latin typeface="Century Gothic" pitchFamily="34" charset="0"/>
              </a:rPr>
              <a:t> </a:t>
            </a:r>
            <a:r>
              <a:rPr lang="pt-BR" sz="4600" b="1" cap="small" dirty="0">
                <a:solidFill>
                  <a:srgbClr val="006666"/>
                </a:solidFill>
                <a:latin typeface="+mj-lt"/>
              </a:rPr>
              <a:t>nº</a:t>
            </a:r>
            <a:r>
              <a:rPr lang="pt-BR" sz="4600" b="1" cap="small" dirty="0">
                <a:solidFill>
                  <a:srgbClr val="BDD3E1">
                    <a:lumMod val="50000"/>
                  </a:srgbClr>
                </a:solidFill>
                <a:latin typeface="Century Gothic" pitchFamily="34" charset="0"/>
              </a:rPr>
              <a:t> </a:t>
            </a:r>
            <a:r>
              <a:rPr lang="pt-BR" sz="4600" b="1" cap="small" dirty="0">
                <a:solidFill>
                  <a:srgbClr val="006666"/>
                </a:solidFill>
                <a:latin typeface="+mj-lt"/>
              </a:rPr>
              <a:t>3/2014</a:t>
            </a:r>
          </a:p>
        </p:txBody>
      </p:sp>
      <p:sp>
        <p:nvSpPr>
          <p:cNvPr id="4" name="Espaço Reservado para Conteúdo 4"/>
          <p:cNvSpPr txBox="1">
            <a:spLocks noGrp="1"/>
          </p:cNvSpPr>
          <p:nvPr>
            <p:ph idx="1"/>
          </p:nvPr>
        </p:nvSpPr>
        <p:spPr>
          <a:xfrm>
            <a:off x="179512" y="1293030"/>
            <a:ext cx="8784976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2000" b="1" dirty="0" smtClean="0">
                <a:solidFill>
                  <a:srgbClr val="006666"/>
                </a:solidFill>
                <a:latin typeface="Century Gothic" pitchFamily="34" charset="0"/>
              </a:rPr>
              <a:t>PADRÃO DECISÓRIO EM PARECER FINAL PÓS-PROTOCOLO DE COMPROMISSO</a:t>
            </a:r>
          </a:p>
          <a:p>
            <a:pPr marL="635000" lvl="1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 smtClean="0">
                <a:solidFill>
                  <a:srgbClr val="00B050"/>
                </a:solidFill>
                <a:latin typeface="Century Gothic" pitchFamily="34" charset="0"/>
              </a:rPr>
              <a:t>QUANTO AO CONCEITO DE CURSO</a:t>
            </a: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CC satisfatório + Conceito Satisfatório em todas as dimensões :  sugestão de deferimento</a:t>
            </a: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CC satisfatório + Conceito Insatisfatório em uma ou mais das dimensões :  sugestão de deferimento +</a:t>
            </a:r>
          </a:p>
          <a:p>
            <a:pPr marL="900113" lvl="2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1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IES sem autonomia: redução de 10% do número de vagas ofertadas para cada dimensão insatisfatória + visita in loco quando da renovação do ato.</a:t>
            </a:r>
          </a:p>
          <a:p>
            <a:pPr marL="900113" lvl="2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1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IES com autonomia: 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redução de 10% do número de vagas ofertadas para cada dimensão insatisfatória + </a:t>
            </a:r>
            <a:r>
              <a:rPr lang="pt-BR" sz="11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suspensão das prerrogativas de autonomia para aumento de vagas no curso por 1 ano + visita 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in loco quando da renovação do </a:t>
            </a:r>
            <a:r>
              <a:rPr lang="pt-BR" sz="11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ato.</a:t>
            </a:r>
            <a:endParaRPr lang="pt-BR" sz="110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635000" lvl="1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CC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Insatisfatório: sugestão de abertura de processo administrativo para aplicação de penalidade ao curso</a:t>
            </a:r>
            <a:endParaRPr lang="pt-BR" sz="140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635000" lvl="1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600" b="1" dirty="0" smtClean="0">
                <a:solidFill>
                  <a:srgbClr val="00B050"/>
                </a:solidFill>
                <a:latin typeface="Century Gothic" pitchFamily="34" charset="0"/>
              </a:rPr>
              <a:t>QUANTO </a:t>
            </a:r>
            <a:r>
              <a:rPr lang="pt-BR" sz="1600" b="1" dirty="0">
                <a:solidFill>
                  <a:srgbClr val="00B050"/>
                </a:solidFill>
                <a:latin typeface="Century Gothic" pitchFamily="34" charset="0"/>
              </a:rPr>
              <a:t>AOS REQUISITOS </a:t>
            </a:r>
            <a:r>
              <a:rPr lang="pt-BR" sz="1600" b="1" dirty="0" smtClean="0">
                <a:solidFill>
                  <a:srgbClr val="00B050"/>
                </a:solidFill>
                <a:latin typeface="Century Gothic" pitchFamily="34" charset="0"/>
              </a:rPr>
              <a:t>LEGAIS</a:t>
            </a: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Todos os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Requisitos Legais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considerados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atendidos: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sugestão de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deferimento.</a:t>
            </a:r>
            <a:endParaRPr lang="pt-BR" sz="140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635000" lvl="1" indent="-342900" algn="just"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Um ou mais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Requisito Legal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considerados não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atendidos: sugestão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de deferimento + necessidade de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visita quando da renovação do ato.</a:t>
            </a:r>
          </a:p>
          <a:p>
            <a:pPr marL="635000" lvl="1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Mesmo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Requisito Legal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não atendido por </a:t>
            </a:r>
            <a:r>
              <a:rPr lang="pt-BR" sz="1400" b="1" u="sng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três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 avaliações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seguidas, inclusive a feita para fins de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reconhecimento: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sugestão de abertura de processo administrativo para aplicação de penalidade ao </a:t>
            </a: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curso.</a:t>
            </a:r>
            <a:endParaRPr lang="pt-BR" sz="140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292100" lvl="1" indent="0">
              <a:spcAft>
                <a:spcPts val="600"/>
              </a:spcAft>
              <a:buNone/>
            </a:pPr>
            <a:endParaRPr lang="pt-BR" sz="1250" b="1" dirty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pt-BR" sz="1450" b="1" dirty="0" smtClean="0">
              <a:solidFill>
                <a:schemeClr val="accent3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" name="Estrela de 6 Pontas 1"/>
          <p:cNvSpPr/>
          <p:nvPr/>
        </p:nvSpPr>
        <p:spPr>
          <a:xfrm>
            <a:off x="493204" y="3896204"/>
            <a:ext cx="262372" cy="360040"/>
          </a:xfrm>
          <a:prstGeom prst="star6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trela de 6 Pontas 4"/>
          <p:cNvSpPr/>
          <p:nvPr/>
        </p:nvSpPr>
        <p:spPr>
          <a:xfrm>
            <a:off x="471432" y="5519528"/>
            <a:ext cx="262372" cy="360040"/>
          </a:xfrm>
          <a:prstGeom prst="star6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2990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01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Calendário regulatório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t-BR" sz="2400" dirty="0"/>
              <a:t>Processos em papel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t-BR" sz="2400" dirty="0"/>
              <a:t>Prazo para protocolo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t-BR" sz="2400" dirty="0"/>
              <a:t>Renovação de reconhecimento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dirty="0" smtClean="0"/>
              <a:t>Análise </a:t>
            </a:r>
            <a:r>
              <a:rPr lang="pt-BR" dirty="0" smtClean="0"/>
              <a:t>dos relatórios de avaliação – </a:t>
            </a:r>
            <a:r>
              <a:rPr lang="pt-BR" sz="2400" dirty="0" smtClean="0">
                <a:solidFill>
                  <a:schemeClr val="accent1"/>
                </a:solidFill>
              </a:rPr>
              <a:t>importância da impugnação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Conhecimento </a:t>
            </a:r>
            <a:r>
              <a:rPr lang="pt-BR" dirty="0"/>
              <a:t>dos Padrões </a:t>
            </a:r>
            <a:r>
              <a:rPr lang="pt-BR" dirty="0" smtClean="0"/>
              <a:t>Decisórios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Cadastro </a:t>
            </a:r>
            <a:r>
              <a:rPr lang="pt-BR" dirty="0" smtClean="0"/>
              <a:t>Atualizado (</a:t>
            </a:r>
            <a:r>
              <a:rPr lang="pt-BR" dirty="0" smtClean="0"/>
              <a:t>códigos em duplicidade, informações desatualizadas (endereço, vagas)</a:t>
            </a:r>
            <a:endParaRPr lang="pt-BR" dirty="0"/>
          </a:p>
          <a:p>
            <a:pPr lvl="1">
              <a:buFontTx/>
              <a:buChar char="-"/>
            </a:pPr>
            <a:endParaRPr lang="pt-BR" sz="2800" dirty="0">
              <a:solidFill>
                <a:schemeClr val="tx1"/>
              </a:solidFill>
            </a:endParaRPr>
          </a:p>
          <a:p>
            <a:pPr lvl="1">
              <a:buFontTx/>
              <a:buChar char="-"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pPr algn="r">
              <a:lnSpc>
                <a:spcPct val="80000"/>
              </a:lnSpc>
              <a:defRPr/>
            </a:pPr>
            <a:r>
              <a:rPr lang="pt-BR" sz="3600" b="1" cap="small" dirty="0">
                <a:solidFill>
                  <a:srgbClr val="006666"/>
                </a:solidFill>
                <a:ea typeface="+mn-ea"/>
                <a:cs typeface="+mn-cs"/>
              </a:rPr>
              <a:t>Pontos de atenção no preenchimento dos processos – aspectos gerais</a:t>
            </a:r>
            <a:endParaRPr lang="pt-BR" sz="3600" b="1" cap="small" dirty="0">
              <a:solidFill>
                <a:srgbClr val="006666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826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1066800"/>
          </a:xfrm>
        </p:spPr>
        <p:txBody>
          <a:bodyPr/>
          <a:lstStyle/>
          <a:p>
            <a:pPr algn="r">
              <a:lnSpc>
                <a:spcPct val="80000"/>
              </a:lnSpc>
              <a:defRPr/>
            </a:pPr>
            <a:r>
              <a:rPr lang="pt-BR" sz="3600" b="1" cap="small" dirty="0">
                <a:solidFill>
                  <a:srgbClr val="006666"/>
                </a:solidFill>
                <a:ea typeface="+mn-ea"/>
                <a:cs typeface="+mn-cs"/>
              </a:rPr>
              <a:t>Balanço – atos 2017</a:t>
            </a:r>
            <a:endParaRPr lang="pt-BR" sz="3600" b="1" cap="small" dirty="0">
              <a:solidFill>
                <a:srgbClr val="006666"/>
              </a:solidFill>
              <a:ea typeface="+mn-ea"/>
              <a:cs typeface="+mn-cs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891521"/>
              </p:ext>
            </p:extLst>
          </p:nvPr>
        </p:nvGraphicFramePr>
        <p:xfrm>
          <a:off x="179512" y="1916112"/>
          <a:ext cx="8805664" cy="4110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8">
                  <a:extLst>
                    <a:ext uri="{9D8B030D-6E8A-4147-A177-3AD203B41FA5}">
                      <a16:colId xmlns:a16="http://schemas.microsoft.com/office/drawing/2014/main" val="2671969627"/>
                    </a:ext>
                  </a:extLst>
                </a:gridCol>
                <a:gridCol w="3333056">
                  <a:extLst>
                    <a:ext uri="{9D8B030D-6E8A-4147-A177-3AD203B41FA5}">
                      <a16:colId xmlns:a16="http://schemas.microsoft.com/office/drawing/2014/main" val="2275948066"/>
                    </a:ext>
                  </a:extLst>
                </a:gridCol>
              </a:tblGrid>
              <a:tr h="905638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Ato</a:t>
                      </a:r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Quantidade de atos publicados (janeiro</a:t>
                      </a:r>
                      <a:r>
                        <a:rPr lang="pt-BR" sz="2400" baseline="0" dirty="0" smtClean="0"/>
                        <a:t> </a:t>
                      </a:r>
                      <a:r>
                        <a:rPr lang="pt-BR" sz="2400" dirty="0" smtClean="0"/>
                        <a:t>a agosto/2017</a:t>
                      </a:r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4534427"/>
                  </a:ext>
                </a:extLst>
              </a:tr>
              <a:tr h="524695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Autorizações de cursos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1.201</a:t>
                      </a:r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950438"/>
                  </a:ext>
                </a:extLst>
              </a:tr>
              <a:tr h="524695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Reconhecimento de cursos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1.351</a:t>
                      </a:r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704312"/>
                  </a:ext>
                </a:extLst>
              </a:tr>
              <a:tr h="524695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Renovação</a:t>
                      </a:r>
                      <a:r>
                        <a:rPr lang="pt-BR" sz="2400" baseline="0" dirty="0" smtClean="0"/>
                        <a:t> de Reconhecimento de cursos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6.432</a:t>
                      </a:r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7268057"/>
                  </a:ext>
                </a:extLst>
              </a:tr>
              <a:tr h="524695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Aditamentos – atos de cursos</a:t>
                      </a:r>
                      <a:r>
                        <a:rPr lang="pt-BR" sz="2400" baseline="0" dirty="0" smtClean="0"/>
                        <a:t> e IES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   723</a:t>
                      </a:r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624101"/>
                  </a:ext>
                </a:extLst>
              </a:tr>
              <a:tr h="524695"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TOTAL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/>
                        <a:t>9.707</a:t>
                      </a:r>
                      <a:endParaRPr lang="pt-B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159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6320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88632"/>
          </a:xfrm>
        </p:spPr>
        <p:txBody>
          <a:bodyPr/>
          <a:lstStyle/>
          <a:p>
            <a:pPr marL="109537" indent="0" algn="ctr">
              <a:buNone/>
            </a:pPr>
            <a:r>
              <a:rPr lang="pt-BR" sz="5400" dirty="0" smtClean="0"/>
              <a:t>Obrigada</a:t>
            </a:r>
            <a:r>
              <a:rPr lang="pt-BR" sz="5400" dirty="0" smtClean="0"/>
              <a:t>!!!!</a:t>
            </a:r>
          </a:p>
          <a:p>
            <a:pPr marL="109537" indent="0" algn="ctr">
              <a:buNone/>
            </a:pPr>
            <a:endParaRPr lang="pt-BR" sz="5400" dirty="0" smtClean="0"/>
          </a:p>
          <a:p>
            <a:pPr marL="109537" indent="0" algn="ctr">
              <a:buNone/>
            </a:pPr>
            <a:r>
              <a:rPr lang="pt-BR" sz="4800" dirty="0" smtClean="0"/>
              <a:t>Andréa Oliveira</a:t>
            </a:r>
            <a:endParaRPr lang="pt-BR" sz="4800" dirty="0"/>
          </a:p>
          <a:p>
            <a:pPr marL="109537" indent="0" algn="ctr">
              <a:buNone/>
            </a:pPr>
            <a:r>
              <a:rPr lang="pt-BR" sz="2000" dirty="0" smtClean="0"/>
              <a:t>Coordenadora Geral de Reconhecimento e Renovação de Reconhecimento de Cursos</a:t>
            </a:r>
          </a:p>
          <a:p>
            <a:pPr marL="109537" indent="0" algn="ctr">
              <a:buNone/>
            </a:pPr>
            <a:endParaRPr lang="pt-BR" sz="2000" dirty="0" smtClean="0"/>
          </a:p>
          <a:p>
            <a:pPr marL="109537" indent="0" algn="ctr">
              <a:buNone/>
            </a:pPr>
            <a:r>
              <a:rPr lang="pt-BR" sz="5400" dirty="0" smtClean="0">
                <a:hlinkClick r:id="rId2"/>
              </a:rPr>
              <a:t>cgarcesdireg@mec.gov.br</a:t>
            </a:r>
            <a:endParaRPr lang="pt-BR" sz="5400" dirty="0" smtClean="0"/>
          </a:p>
          <a:p>
            <a:pPr marL="109537" indent="0" algn="ctr">
              <a:buNone/>
            </a:pPr>
            <a:r>
              <a:rPr lang="pt-BR" sz="5400" dirty="0" smtClean="0"/>
              <a:t>(61)2022-8525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542407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613720"/>
            <a:ext cx="8640960" cy="4324350"/>
          </a:xfrm>
          <a:scene3d>
            <a:camera prst="orthographicFront"/>
            <a:lightRig rig="threePt" dir="t"/>
          </a:scene3d>
          <a:sp3d>
            <a:bevelB prst="slope"/>
          </a:sp3d>
        </p:spPr>
        <p:txBody>
          <a:bodyPr>
            <a:sp3d extrusionH="57150">
              <a:bevelT w="38100" h="38100"/>
              <a:bevelB w="38100" h="38100"/>
            </a:sp3d>
          </a:bodyPr>
          <a:lstStyle/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sz="2600" b="1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Art. 48, Lei nº 9.394/96</a:t>
            </a:r>
            <a:r>
              <a:rPr lang="pt-BR" sz="2600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: </a:t>
            </a:r>
            <a:r>
              <a:rPr lang="pt-BR" sz="2600" dirty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pt-BR" sz="2600" dirty="0" smtClean="0">
                <a:solidFill>
                  <a:schemeClr val="accent3">
                    <a:lumMod val="50000"/>
                  </a:schemeClr>
                </a:solidFill>
              </a:rPr>
              <a:t>s </a:t>
            </a:r>
            <a:r>
              <a:rPr lang="pt-BR" sz="2600" dirty="0">
                <a:solidFill>
                  <a:schemeClr val="accent3">
                    <a:lumMod val="50000"/>
                  </a:schemeClr>
                </a:solidFill>
              </a:rPr>
              <a:t>diplomas de cursos superiores reconhecidos, quando registrados, terão validade nacional como prova da formação recebida por seu </a:t>
            </a:r>
            <a:r>
              <a:rPr lang="pt-BR" sz="2600" dirty="0" smtClean="0">
                <a:solidFill>
                  <a:schemeClr val="accent3">
                    <a:lumMod val="50000"/>
                  </a:schemeClr>
                </a:solidFill>
              </a:rPr>
              <a:t>titular.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26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sz="2600" b="1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Art. 34, Decreto nº 5.773/2006: </a:t>
            </a:r>
            <a:r>
              <a:rPr lang="pt-BR" sz="2600" dirty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pt-BR" sz="2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sz="2600" dirty="0">
                <a:solidFill>
                  <a:schemeClr val="accent3">
                    <a:lumMod val="50000"/>
                  </a:schemeClr>
                </a:solidFill>
              </a:rPr>
              <a:t>reconhecimento de curso é condição necessária, juntamente com o registro, para a validade nacional dos respectivos </a:t>
            </a:r>
            <a:r>
              <a:rPr lang="pt-BR" sz="2600" dirty="0" smtClean="0">
                <a:solidFill>
                  <a:schemeClr val="accent3">
                    <a:lumMod val="50000"/>
                  </a:schemeClr>
                </a:solidFill>
              </a:rPr>
              <a:t>diplomas.</a:t>
            </a:r>
            <a:endParaRPr lang="pt-BR" sz="26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pt-BR" sz="2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483768" y="692696"/>
            <a:ext cx="6408712" cy="576064"/>
          </a:xfrm>
        </p:spPr>
        <p:txBody>
          <a:bodyPr/>
          <a:lstStyle/>
          <a:p>
            <a:pPr algn="r"/>
            <a:r>
              <a:rPr lang="pt-BR" sz="3600" b="1" cap="small" dirty="0" smtClean="0">
                <a:solidFill>
                  <a:srgbClr val="006666"/>
                </a:solidFill>
              </a:rPr>
              <a:t>Legislação – Reconhecimento</a:t>
            </a:r>
            <a:endParaRPr lang="pt-BR" sz="3400" b="1" cap="small" dirty="0">
              <a:solidFill>
                <a:srgbClr val="006666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0969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4"/>
          <p:cNvSpPr txBox="1">
            <a:spLocks noGrp="1"/>
          </p:cNvSpPr>
          <p:nvPr>
            <p:ph idx="1"/>
          </p:nvPr>
        </p:nvSpPr>
        <p:spPr>
          <a:xfrm>
            <a:off x="113521" y="1556792"/>
            <a:ext cx="878497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600" b="1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 </a:t>
            </a:r>
            <a:r>
              <a:rPr lang="pt-BR" sz="2600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Art</a:t>
            </a:r>
            <a:r>
              <a:rPr lang="pt-BR" sz="2600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. </a:t>
            </a:r>
            <a:r>
              <a:rPr lang="pt-BR" sz="2600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30-A, PN 40/2007 (alterado pela PN 24/2013)</a:t>
            </a:r>
            <a:r>
              <a:rPr lang="pt-BR" sz="2600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pt-BR" sz="2600" dirty="0">
                <a:solidFill>
                  <a:schemeClr val="accent3">
                    <a:lumMod val="50000"/>
                  </a:schemeClr>
                </a:solidFill>
              </a:rPr>
              <a:t>A instituição deverá protocolar pedido de reconhecimento de curso, no período entre metade do prazo previsto para a integralização de sua carga horária e setenta e cinto por cento deste prazo.</a:t>
            </a:r>
          </a:p>
          <a:p>
            <a:pPr marL="0" indent="0">
              <a:buNone/>
            </a:pPr>
            <a:endParaRPr lang="pt-BR" sz="26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600" b="1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 </a:t>
            </a:r>
            <a:r>
              <a:rPr lang="pt-BR" sz="2600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Art</a:t>
            </a:r>
            <a:r>
              <a:rPr lang="pt-BR" sz="2600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. 63, PN 40/2007</a:t>
            </a:r>
            <a:r>
              <a:rPr lang="pt-BR" sz="2600" dirty="0">
                <a:solidFill>
                  <a:schemeClr val="accent3">
                    <a:lumMod val="50000"/>
                  </a:schemeClr>
                </a:solidFill>
              </a:rPr>
              <a:t>: Os cursos cujos pedidos de reconhecimento tenham sido protocolados dentro do prazo e não tenham sido decididos até a data da conclusão da primeira turma consideram-se reconhecidos, exclusivamente para fins de expedição e registro de diplomas.</a:t>
            </a:r>
          </a:p>
        </p:txBody>
      </p:sp>
      <p:sp>
        <p:nvSpPr>
          <p:cNvPr id="6" name="Título 2"/>
          <p:cNvSpPr>
            <a:spLocks noGrp="1"/>
          </p:cNvSpPr>
          <p:nvPr>
            <p:ph type="title"/>
          </p:nvPr>
        </p:nvSpPr>
        <p:spPr>
          <a:xfrm>
            <a:off x="1403648" y="653565"/>
            <a:ext cx="7484315" cy="523695"/>
          </a:xfrm>
        </p:spPr>
        <p:txBody>
          <a:bodyPr/>
          <a:lstStyle/>
          <a:p>
            <a:pPr algn="r"/>
            <a:r>
              <a:rPr lang="pt-BR" sz="3400" b="1" cap="small" dirty="0" smtClean="0">
                <a:solidFill>
                  <a:srgbClr val="006666"/>
                </a:solidFill>
                <a:ea typeface="+mn-ea"/>
                <a:cs typeface="+mn-cs"/>
              </a:rPr>
              <a:t>Legislação – Reconhecimento</a:t>
            </a:r>
            <a:endParaRPr lang="pt-BR" sz="3400" b="1" cap="small" dirty="0">
              <a:solidFill>
                <a:srgbClr val="006666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57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55085" y="1052736"/>
            <a:ext cx="8955179" cy="5560822"/>
          </a:xfrm>
        </p:spPr>
        <p:txBody>
          <a:bodyPr/>
          <a:lstStyle/>
          <a:p>
            <a:pPr marL="365125" lvl="1" indent="-255588" algn="just">
              <a:spcBef>
                <a:spcPts val="0"/>
              </a:spcBef>
              <a:spcAft>
                <a:spcPts val="0"/>
              </a:spcAft>
              <a:buClr>
                <a:srgbClr val="326064"/>
              </a:buClr>
              <a:buFont typeface="Wingdings" panose="05000000000000000000" pitchFamily="2" charset="2"/>
              <a:buChar char="ü"/>
            </a:pPr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Nota </a:t>
            </a:r>
            <a:r>
              <a:rPr lang="pt-BR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Técnica nº 141/2013 </a:t>
            </a:r>
            <a:r>
              <a:rPr lang="pt-BR" sz="2400" dirty="0">
                <a:solidFill>
                  <a:schemeClr val="accent3">
                    <a:lumMod val="50000"/>
                  </a:schemeClr>
                </a:solidFill>
              </a:rPr>
              <a:t>–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padrão decisório processos reconhecimento – presencial (passivo – 2007 a 2012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  <a:p>
            <a:pPr marL="109537" lvl="1" indent="0" algn="just">
              <a:spcBef>
                <a:spcPts val="0"/>
              </a:spcBef>
              <a:spcAft>
                <a:spcPts val="0"/>
              </a:spcAft>
              <a:buClr>
                <a:srgbClr val="326064"/>
              </a:buClr>
              <a:buNone/>
            </a:pPr>
            <a:endParaRPr lang="pt-BR" dirty="0">
              <a:solidFill>
                <a:schemeClr val="accent3">
                  <a:lumMod val="50000"/>
                </a:schemeClr>
              </a:solidFill>
            </a:endParaRPr>
          </a:p>
          <a:p>
            <a:pPr marL="365125" lvl="1" indent="-255588" algn="just">
              <a:spcBef>
                <a:spcPts val="0"/>
              </a:spcBef>
              <a:spcAft>
                <a:spcPts val="0"/>
              </a:spcAft>
              <a:buClr>
                <a:srgbClr val="326064"/>
              </a:buClr>
              <a:buFont typeface="Wingdings" panose="05000000000000000000" pitchFamily="2" charset="2"/>
              <a:buChar char="ü"/>
            </a:pPr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Nota </a:t>
            </a:r>
            <a:r>
              <a:rPr lang="pt-BR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Técnica nº  548/2014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–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padrão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decisório dos processos de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reconhecimento –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presencial</a:t>
            </a:r>
          </a:p>
          <a:p>
            <a:pPr marL="109537" lvl="1" indent="0" algn="just">
              <a:spcBef>
                <a:spcPts val="0"/>
              </a:spcBef>
              <a:spcAft>
                <a:spcPts val="0"/>
              </a:spcAft>
              <a:buClr>
                <a:srgbClr val="326064"/>
              </a:buClr>
              <a:buNone/>
            </a:pPr>
            <a:endParaRPr lang="pt-BR" dirty="0">
              <a:solidFill>
                <a:schemeClr val="accent3">
                  <a:lumMod val="50000"/>
                </a:schemeClr>
              </a:solidFill>
            </a:endParaRPr>
          </a:p>
          <a:p>
            <a:pPr marL="365125" lvl="1" indent="-255588" algn="just">
              <a:spcAft>
                <a:spcPts val="600"/>
              </a:spcAft>
              <a:buClr>
                <a:srgbClr val="326064"/>
              </a:buClr>
              <a:buFont typeface="Wingdings" panose="05000000000000000000" pitchFamily="2" charset="2"/>
              <a:buChar char="ü"/>
            </a:pPr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spc="200" dirty="0" smtClean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Instrução </a:t>
            </a:r>
            <a:r>
              <a:rPr lang="pt-BR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Normativa nº 2/2014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– padrão decisório reconhecimento –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presencial (aplicada também para os cursos a distância.</a:t>
            </a:r>
          </a:p>
          <a:p>
            <a:pPr marL="365125" lvl="1" indent="-255588" algn="just">
              <a:lnSpc>
                <a:spcPct val="150000"/>
              </a:lnSpc>
              <a:spcAft>
                <a:spcPts val="600"/>
              </a:spcAft>
              <a:buClr>
                <a:srgbClr val="326064"/>
              </a:buClr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spc="200" dirty="0">
                <a:ln w="12700">
                  <a:solidFill>
                    <a:srgbClr val="006666"/>
                  </a:solidFill>
                  <a:prstDash val="solid"/>
                </a:ln>
                <a:solidFill>
                  <a:srgbClr val="0070C0"/>
                </a:solidFill>
              </a:rPr>
              <a:t>Portaria Normativa 26/2016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- calendário</a:t>
            </a:r>
            <a:endParaRPr lang="pt-BR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01 a 30 de abril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accent3">
                    <a:lumMod val="50000"/>
                  </a:schemeClr>
                </a:solidFill>
              </a:rPr>
              <a:t>01 a 30 de setembro</a:t>
            </a:r>
            <a:endParaRPr lang="pt-BR" sz="2400" dirty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endParaRPr lang="pt-BR" sz="2400" b="1" dirty="0">
              <a:solidFill>
                <a:schemeClr val="tx1"/>
              </a:solidFill>
            </a:endParaRPr>
          </a:p>
          <a:p>
            <a:endParaRPr lang="pt-BR" dirty="0"/>
          </a:p>
        </p:txBody>
      </p:sp>
      <p:sp>
        <p:nvSpPr>
          <p:cNvPr id="5" name="Título 2"/>
          <p:cNvSpPr txBox="1">
            <a:spLocks/>
          </p:cNvSpPr>
          <p:nvPr/>
        </p:nvSpPr>
        <p:spPr bwMode="auto">
          <a:xfrm>
            <a:off x="2267744" y="476672"/>
            <a:ext cx="6624737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r"/>
            <a:r>
              <a:rPr lang="pt-BR" sz="3200" b="1" cap="small" dirty="0" smtClean="0">
                <a:solidFill>
                  <a:srgbClr val="006666"/>
                </a:solidFill>
              </a:rPr>
              <a:t>Legislação – Reconhecimento</a:t>
            </a:r>
            <a:endParaRPr lang="pt-BR" sz="3200" b="1" cap="small" dirty="0">
              <a:solidFill>
                <a:srgbClr val="006666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8365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99"/>
          <a:stretch/>
        </p:blipFill>
        <p:spPr>
          <a:xfrm>
            <a:off x="0" y="1124744"/>
            <a:ext cx="9144000" cy="5616624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51520" y="455040"/>
            <a:ext cx="8712968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200" b="1" cap="small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Fluxo dos Processos de Autorização/</a:t>
            </a:r>
            <a:r>
              <a:rPr lang="pt-BR" sz="3200" b="1" cap="small" dirty="0" err="1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Rec</a:t>
            </a:r>
            <a:r>
              <a:rPr lang="pt-BR" sz="3200" b="1" cap="small" dirty="0">
                <a:solidFill>
                  <a:schemeClr val="accent3">
                    <a:lumMod val="50000"/>
                  </a:schemeClr>
                </a:solidFill>
                <a:latin typeface="Century Gothic" pitchFamily="34" charset="0"/>
              </a:rPr>
              <a:t>/RR</a:t>
            </a:r>
          </a:p>
        </p:txBody>
      </p:sp>
    </p:spTree>
    <p:extLst>
      <p:ext uri="{BB962C8B-B14F-4D97-AF65-F5344CB8AC3E}">
        <p14:creationId xmlns:p14="http://schemas.microsoft.com/office/powerpoint/2010/main" val="177133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822889"/>
            <a:ext cx="8229600" cy="662399"/>
          </a:xfrm>
        </p:spPr>
        <p:txBody>
          <a:bodyPr/>
          <a:lstStyle/>
          <a:p>
            <a:pPr algn="r"/>
            <a:r>
              <a:rPr lang="pt-BR" sz="3200" b="1" cap="small" dirty="0" smtClean="0">
                <a:solidFill>
                  <a:srgbClr val="BDD3E1">
                    <a:lumMod val="50000"/>
                  </a:srgbClr>
                </a:solidFill>
                <a:latin typeface="Century Gothic" pitchFamily="34" charset="0"/>
                <a:ea typeface="+mn-ea"/>
                <a:cs typeface="+mn-cs"/>
              </a:rPr>
              <a:t>FLUXO</a:t>
            </a:r>
            <a:endParaRPr lang="pt-BR" sz="3200" b="1" cap="small" dirty="0">
              <a:solidFill>
                <a:srgbClr val="BDD3E1">
                  <a:lumMod val="50000"/>
                </a:srgbClr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4" name="CaixaDeTexto 55"/>
          <p:cNvSpPr txBox="1">
            <a:spLocks noChangeArrowheads="1"/>
          </p:cNvSpPr>
          <p:nvPr/>
        </p:nvSpPr>
        <p:spPr bwMode="auto">
          <a:xfrm>
            <a:off x="1481304" y="1845001"/>
            <a:ext cx="2905125" cy="768350"/>
          </a:xfrm>
          <a:prstGeom prst="rect">
            <a:avLst/>
          </a:prstGeom>
          <a:solidFill>
            <a:srgbClr val="057C9D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200" b="0" i="0" u="none" strike="noStrike" kern="0" cap="none" spc="0" normalizeH="0" baseline="0" noProof="0" dirty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SERES – Despacho Saneador</a:t>
            </a:r>
          </a:p>
        </p:txBody>
      </p:sp>
      <p:grpSp>
        <p:nvGrpSpPr>
          <p:cNvPr id="5" name="Grupo 2"/>
          <p:cNvGrpSpPr>
            <a:grpSpLocks/>
          </p:cNvGrpSpPr>
          <p:nvPr/>
        </p:nvGrpSpPr>
        <p:grpSpPr bwMode="auto">
          <a:xfrm>
            <a:off x="1962316" y="2626811"/>
            <a:ext cx="1943100" cy="1404938"/>
            <a:chOff x="958474" y="3560316"/>
            <a:chExt cx="1943100" cy="1405870"/>
          </a:xfrm>
        </p:grpSpPr>
        <p:sp>
          <p:nvSpPr>
            <p:cNvPr id="6" name="CaixaDeTexto 56"/>
            <p:cNvSpPr txBox="1">
              <a:spLocks noChangeArrowheads="1"/>
            </p:cNvSpPr>
            <p:nvPr/>
          </p:nvSpPr>
          <p:spPr bwMode="auto">
            <a:xfrm>
              <a:off x="958474" y="4197836"/>
              <a:ext cx="1943100" cy="768350"/>
            </a:xfrm>
            <a:prstGeom prst="rect">
              <a:avLst/>
            </a:prstGeom>
            <a:solidFill>
              <a:srgbClr val="057C9D"/>
            </a:solidFill>
            <a:ln w="9525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FFFFCC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</a:rPr>
                <a:t>INEP - Avaliação</a:t>
              </a:r>
            </a:p>
          </p:txBody>
        </p:sp>
        <p:sp>
          <p:nvSpPr>
            <p:cNvPr id="7" name="Line 126"/>
            <p:cNvSpPr>
              <a:spLocks noChangeShapeType="1"/>
            </p:cNvSpPr>
            <p:nvPr/>
          </p:nvSpPr>
          <p:spPr bwMode="auto">
            <a:xfrm>
              <a:off x="1914149" y="3560316"/>
              <a:ext cx="7937" cy="503572"/>
            </a:xfrm>
            <a:prstGeom prst="line">
              <a:avLst/>
            </a:prstGeom>
            <a:noFill/>
            <a:ln w="50800">
              <a:solidFill>
                <a:sysClr val="windowText" lastClr="000000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2000" b="1" i="0" u="none" strike="noStrike" kern="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/>
              </a:endParaRPr>
            </a:p>
          </p:txBody>
        </p:sp>
      </p:grpSp>
      <p:grpSp>
        <p:nvGrpSpPr>
          <p:cNvPr id="8" name="Grupo 3"/>
          <p:cNvGrpSpPr>
            <a:grpSpLocks/>
          </p:cNvGrpSpPr>
          <p:nvPr/>
        </p:nvGrpSpPr>
        <p:grpSpPr bwMode="auto">
          <a:xfrm>
            <a:off x="1871034" y="4165608"/>
            <a:ext cx="2125663" cy="1485900"/>
            <a:chOff x="833120" y="4970027"/>
            <a:chExt cx="2125663" cy="1486971"/>
          </a:xfrm>
        </p:grpSpPr>
        <p:sp>
          <p:nvSpPr>
            <p:cNvPr id="9" name="CaixaDeTexto 58"/>
            <p:cNvSpPr txBox="1">
              <a:spLocks noChangeArrowheads="1"/>
            </p:cNvSpPr>
            <p:nvPr/>
          </p:nvSpPr>
          <p:spPr bwMode="auto">
            <a:xfrm>
              <a:off x="833120" y="5688648"/>
              <a:ext cx="2125663" cy="768350"/>
            </a:xfrm>
            <a:prstGeom prst="rect">
              <a:avLst/>
            </a:prstGeom>
            <a:solidFill>
              <a:srgbClr val="057C9D"/>
            </a:solidFill>
            <a:ln w="9525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FFFFCC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</a:rPr>
                <a:t>SERES –          Parecer Final </a:t>
              </a:r>
            </a:p>
          </p:txBody>
        </p:sp>
        <p:sp>
          <p:nvSpPr>
            <p:cNvPr id="10" name="Line 126"/>
            <p:cNvSpPr>
              <a:spLocks noChangeShapeType="1"/>
            </p:cNvSpPr>
            <p:nvPr/>
          </p:nvSpPr>
          <p:spPr bwMode="auto">
            <a:xfrm>
              <a:off x="1917383" y="4970027"/>
              <a:ext cx="7937" cy="503601"/>
            </a:xfrm>
            <a:prstGeom prst="line">
              <a:avLst/>
            </a:prstGeom>
            <a:noFill/>
            <a:ln w="50800">
              <a:solidFill>
                <a:sysClr val="windowText" lastClr="000000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2000" b="1" i="0" u="none" strike="noStrike" kern="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/>
              </a:endParaRPr>
            </a:p>
          </p:txBody>
        </p:sp>
      </p:grpSp>
      <p:sp>
        <p:nvSpPr>
          <p:cNvPr id="2" name="CaixaDeTexto 1"/>
          <p:cNvSpPr txBox="1"/>
          <p:nvPr/>
        </p:nvSpPr>
        <p:spPr>
          <a:xfrm>
            <a:off x="5724128" y="191019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 a 4 meses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724128" y="346316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 a 6 meses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5743110" y="501613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 a 4 meses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395174" y="3863009"/>
            <a:ext cx="2739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/>
              <a:t>Manifestações</a:t>
            </a:r>
          </a:p>
          <a:p>
            <a:pPr algn="r"/>
            <a:r>
              <a:rPr lang="pt-BR" sz="1400" dirty="0" smtClean="0"/>
              <a:t>2 meses (IES, SERES e Conselhos) a 4 meses (para Direito e cursos de Saúde)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60985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46856" y="2650232"/>
            <a:ext cx="8229600" cy="1066800"/>
          </a:xfrm>
        </p:spPr>
        <p:txBody>
          <a:bodyPr/>
          <a:lstStyle/>
          <a:p>
            <a:pPr algn="ctr"/>
            <a:r>
              <a:rPr lang="pt-BR" sz="3800" b="1" cap="small" dirty="0">
                <a:solidFill>
                  <a:srgbClr val="006666"/>
                </a:solidFill>
                <a:ea typeface="+mn-ea"/>
                <a:cs typeface="+mn-cs"/>
              </a:rPr>
              <a:t>PADRÃO </a:t>
            </a:r>
            <a:r>
              <a:rPr lang="pt-BR" sz="3800" b="1" cap="small" dirty="0" smtClean="0">
                <a:solidFill>
                  <a:srgbClr val="006666"/>
                </a:solidFill>
                <a:ea typeface="+mn-ea"/>
                <a:cs typeface="+mn-cs"/>
              </a:rPr>
              <a:t>DECISÓRIO - Reconhecimento</a:t>
            </a:r>
            <a:endParaRPr lang="pt-BR" sz="3800" b="1" cap="small" dirty="0">
              <a:solidFill>
                <a:srgbClr val="006666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876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457200" y="309095"/>
            <a:ext cx="8435280" cy="815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algn="r">
              <a:spcBef>
                <a:spcPct val="0"/>
              </a:spcBef>
              <a:defRPr/>
            </a:pPr>
            <a:r>
              <a:rPr lang="pt-BR" sz="3200" cap="small" dirty="0">
                <a:solidFill>
                  <a:prstClr val="white"/>
                </a:solidFill>
                <a:latin typeface="+mj-lt"/>
              </a:rPr>
              <a:t>SERES – Contexto de Criação</a:t>
            </a:r>
          </a:p>
          <a:p>
            <a:pPr algn="r">
              <a:spcBef>
                <a:spcPct val="0"/>
              </a:spcBef>
              <a:defRPr/>
            </a:pPr>
            <a:r>
              <a:rPr lang="pt-BR" sz="4600" b="1" cap="small" dirty="0">
                <a:solidFill>
                  <a:srgbClr val="006666"/>
                </a:solidFill>
                <a:latin typeface="+mj-lt"/>
              </a:rPr>
              <a:t>Instrução Normativa nº 2/2014</a:t>
            </a:r>
          </a:p>
        </p:txBody>
      </p:sp>
      <p:sp>
        <p:nvSpPr>
          <p:cNvPr id="4" name="Espaço Reservado para Conteúdo 4"/>
          <p:cNvSpPr txBox="1">
            <a:spLocks noGrp="1"/>
          </p:cNvSpPr>
          <p:nvPr>
            <p:ph idx="1"/>
          </p:nvPr>
        </p:nvSpPr>
        <p:spPr>
          <a:xfrm>
            <a:off x="29306" y="2615746"/>
            <a:ext cx="8964488" cy="4578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7" indent="0">
              <a:buNone/>
            </a:pPr>
            <a:r>
              <a:rPr lang="pt-BR" sz="2400" b="1" dirty="0" smtClean="0">
                <a:solidFill>
                  <a:srgbClr val="006666"/>
                </a:solidFill>
              </a:rPr>
              <a:t>PADRÃO </a:t>
            </a:r>
            <a:r>
              <a:rPr lang="pt-BR" sz="2400" b="1" dirty="0">
                <a:solidFill>
                  <a:srgbClr val="006666"/>
                </a:solidFill>
              </a:rPr>
              <a:t>DECISÓRIO EM PARECER </a:t>
            </a:r>
            <a:r>
              <a:rPr lang="pt-BR" sz="2400" b="1" dirty="0" smtClean="0">
                <a:solidFill>
                  <a:srgbClr val="006666"/>
                </a:solidFill>
              </a:rPr>
              <a:t>FINAL</a:t>
            </a:r>
          </a:p>
          <a:p>
            <a:pPr marL="109537" indent="0">
              <a:spcBef>
                <a:spcPts val="0"/>
              </a:spcBef>
              <a:buNone/>
            </a:pPr>
            <a:endParaRPr lang="pt-BR" sz="1000" b="1" dirty="0">
              <a:solidFill>
                <a:srgbClr val="006666"/>
              </a:solidFill>
            </a:endParaRPr>
          </a:p>
          <a:p>
            <a:pPr marL="635000" lvl="1" indent="-342900">
              <a:spcAft>
                <a:spcPts val="600"/>
              </a:spcAft>
              <a:buBlip>
                <a:blip r:embed="rId2"/>
              </a:buBlip>
            </a:pPr>
            <a:r>
              <a:rPr lang="pt-BR" sz="2200" b="1" dirty="0" smtClean="0">
                <a:solidFill>
                  <a:srgbClr val="00B050"/>
                </a:solidFill>
              </a:rPr>
              <a:t>QUANTO AO CONCEITO DE CURSO (CC) </a:t>
            </a:r>
          </a:p>
          <a:p>
            <a:pPr marL="1157288" lvl="3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800" b="1" dirty="0" smtClean="0">
                <a:solidFill>
                  <a:schemeClr val="accent3">
                    <a:lumMod val="50000"/>
                  </a:schemeClr>
                </a:solidFill>
              </a:rPr>
              <a:t>CC satisfatório + conceito </a:t>
            </a: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pt-BR" sz="1800" b="1" dirty="0" smtClean="0">
                <a:solidFill>
                  <a:schemeClr val="accent3">
                    <a:lumMod val="50000"/>
                  </a:schemeClr>
                </a:solidFill>
              </a:rPr>
              <a:t>atisfatório em todas as dimensões: sugestão de deferimento.</a:t>
            </a:r>
          </a:p>
          <a:p>
            <a:pPr marL="1157288" lvl="3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800" b="1" dirty="0" smtClean="0">
                <a:solidFill>
                  <a:schemeClr val="accent3">
                    <a:lumMod val="50000"/>
                  </a:schemeClr>
                </a:solidFill>
              </a:rPr>
              <a:t>CC insatisfatório ou conceito insatisfatório em uma ou mais das dimensões: sugestão de protocolo de compromisso.</a:t>
            </a:r>
          </a:p>
          <a:p>
            <a:pPr marL="635000" lvl="1" indent="-342900">
              <a:spcAft>
                <a:spcPts val="600"/>
              </a:spcAft>
              <a:buBlip>
                <a:blip r:embed="rId2"/>
              </a:buBlip>
            </a:pPr>
            <a:r>
              <a:rPr lang="pt-BR" sz="2200" b="1" dirty="0" smtClean="0">
                <a:solidFill>
                  <a:srgbClr val="00B050"/>
                </a:solidFill>
              </a:rPr>
              <a:t>QUANTO </a:t>
            </a:r>
            <a:r>
              <a:rPr lang="pt-BR" sz="2200" b="1" dirty="0">
                <a:solidFill>
                  <a:srgbClr val="00B050"/>
                </a:solidFill>
              </a:rPr>
              <a:t>AOS REQUISITOS </a:t>
            </a:r>
            <a:r>
              <a:rPr lang="pt-BR" sz="2200" b="1" dirty="0" smtClean="0">
                <a:solidFill>
                  <a:srgbClr val="00B050"/>
                </a:solidFill>
              </a:rPr>
              <a:t>LEGAIS</a:t>
            </a:r>
          </a:p>
          <a:p>
            <a:pPr marL="1157288" lvl="3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Todos os Requisitos Legais considerados </a:t>
            </a:r>
            <a:r>
              <a:rPr lang="pt-BR" sz="1800" b="1" dirty="0" smtClean="0">
                <a:solidFill>
                  <a:schemeClr val="accent3">
                    <a:lumMod val="50000"/>
                  </a:schemeClr>
                </a:solidFill>
              </a:rPr>
              <a:t>atendidos: </a:t>
            </a: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sugestão de deferimento.</a:t>
            </a:r>
          </a:p>
          <a:p>
            <a:pPr marL="1157288" lvl="3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Um ou mais Requisitos Legais considerados não </a:t>
            </a:r>
            <a:r>
              <a:rPr lang="pt-BR" sz="1800" b="1" dirty="0" smtClean="0">
                <a:solidFill>
                  <a:schemeClr val="accent3">
                    <a:lumMod val="50000"/>
                  </a:schemeClr>
                </a:solidFill>
              </a:rPr>
              <a:t>atendidos: </a:t>
            </a: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sugestão de deferimento + necessidade de visita quando da renovação do ato. </a:t>
            </a:r>
          </a:p>
          <a:p>
            <a:pPr marL="0" indent="0">
              <a:spcAft>
                <a:spcPts val="600"/>
              </a:spcAft>
              <a:buNone/>
            </a:pPr>
            <a:endParaRPr lang="pt-BR" sz="22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2878" y="1196752"/>
            <a:ext cx="864096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Blip>
                <a:blip r:embed="rId2"/>
              </a:buBlip>
            </a:pP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Publicada em 30 de julho de 2014.</a:t>
            </a:r>
          </a:p>
          <a:p>
            <a:pPr marL="342900" indent="-342900">
              <a:spcAft>
                <a:spcPts val="600"/>
              </a:spcAft>
              <a:buBlip>
                <a:blip r:embed="rId2"/>
              </a:buBlip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Nota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Técnica nº 548/2014 – DIREG SERES MEC.</a:t>
            </a:r>
          </a:p>
          <a:p>
            <a:pPr marL="342900" indent="-342900" algn="just">
              <a:spcAft>
                <a:spcPts val="600"/>
              </a:spcAft>
              <a:buBlip>
                <a:blip r:embed="rId2"/>
              </a:buBlip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Divulga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o Padrão Decisório para análise de pedidos de Reconhecimento de Curso protocolados </a:t>
            </a:r>
            <a:r>
              <a:rPr lang="pt-BR" u="sng" dirty="0">
                <a:solidFill>
                  <a:schemeClr val="accent3">
                    <a:lumMod val="50000"/>
                  </a:schemeClr>
                </a:solidFill>
              </a:rPr>
              <a:t>a partir de 2013.</a:t>
            </a:r>
          </a:p>
        </p:txBody>
      </p:sp>
    </p:spTree>
    <p:extLst>
      <p:ext uri="{BB962C8B-B14F-4D97-AF65-F5344CB8AC3E}">
        <p14:creationId xmlns:p14="http://schemas.microsoft.com/office/powerpoint/2010/main" val="11040454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ersonalizada 5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83BBC1"/>
      </a:accent2>
      <a:accent3>
        <a:srgbClr val="326064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2495</TotalTime>
  <Words>1874</Words>
  <Application>Microsoft Office PowerPoint</Application>
  <PresentationFormat>Apresentação na tela (4:3)</PresentationFormat>
  <Paragraphs>196</Paragraphs>
  <Slides>28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7" baseType="lpstr">
      <vt:lpstr>ＭＳ Ｐゴシック</vt:lpstr>
      <vt:lpstr>Arial</vt:lpstr>
      <vt:lpstr>Calibri</vt:lpstr>
      <vt:lpstr>Century Gothic</vt:lpstr>
      <vt:lpstr>Georgia</vt:lpstr>
      <vt:lpstr>Trebuchet MS</vt:lpstr>
      <vt:lpstr>Wingdings</vt:lpstr>
      <vt:lpstr>Wingdings 2</vt:lpstr>
      <vt:lpstr>Urbano</vt:lpstr>
      <vt:lpstr>    Reconhecimento e Renovação de Reconhecimento de cursos</vt:lpstr>
      <vt:lpstr>RECONHECIMENTO</vt:lpstr>
      <vt:lpstr>Legislação – Reconhecimento</vt:lpstr>
      <vt:lpstr>Legislação – Reconhecimento</vt:lpstr>
      <vt:lpstr>Apresentação do PowerPoint</vt:lpstr>
      <vt:lpstr>Apresentação do PowerPoint</vt:lpstr>
      <vt:lpstr>FLUXO</vt:lpstr>
      <vt:lpstr>PADRÃO DECISÓRIO - Reconhecimento</vt:lpstr>
      <vt:lpstr>Apresentação do PowerPoint</vt:lpstr>
      <vt:lpstr>Apresentação do PowerPoint</vt:lpstr>
      <vt:lpstr>Apresentação do PowerPoint</vt:lpstr>
      <vt:lpstr>RENOVAÇÃO DE RECONHECIMENTO</vt:lpstr>
      <vt:lpstr>LEGISLAÇÃO - RR</vt:lpstr>
      <vt:lpstr>LEGISLAÇÃO - RR</vt:lpstr>
      <vt:lpstr>Apresentação do PowerPoint</vt:lpstr>
      <vt:lpstr>Apresentação do PowerPoint</vt:lpstr>
      <vt:lpstr>Ciclos Avaliativos</vt:lpstr>
      <vt:lpstr>Regra Geral – Abertura de processos de renovação de reconhecimento</vt:lpstr>
      <vt:lpstr>Regra Geral – Abertura de processos de renovação de reconhecimento</vt:lpstr>
      <vt:lpstr>Regra Geral – Abertura de processos de renovação de reconhecimento</vt:lpstr>
      <vt:lpstr>Abertura de processos de renovação de reconhecimento</vt:lpstr>
      <vt:lpstr>Abertura de processos de renovação de reconhecimento</vt:lpstr>
      <vt:lpstr>PADRÃO DECISÓRIO –         Renovação de Reconhecimento</vt:lpstr>
      <vt:lpstr>Apresentação do PowerPoint</vt:lpstr>
      <vt:lpstr>Apresentação do PowerPoint</vt:lpstr>
      <vt:lpstr>Pontos de atenção no preenchimento dos processos – aspectos gerais</vt:lpstr>
      <vt:lpstr>Balanço – atos 2017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..</dc:creator>
  <cp:lastModifiedBy>Andrea Oliveira de Souza Silva</cp:lastModifiedBy>
  <cp:revision>131</cp:revision>
  <dcterms:created xsi:type="dcterms:W3CDTF">2011-10-26T22:59:17Z</dcterms:created>
  <dcterms:modified xsi:type="dcterms:W3CDTF">2017-08-31T13:06:05Z</dcterms:modified>
</cp:coreProperties>
</file>