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99" r:id="rId4"/>
    <p:sldId id="327" r:id="rId5"/>
    <p:sldId id="328" r:id="rId6"/>
    <p:sldId id="324" r:id="rId7"/>
    <p:sldId id="326" r:id="rId8"/>
    <p:sldId id="321" r:id="rId9"/>
    <p:sldId id="330" r:id="rId10"/>
    <p:sldId id="332" r:id="rId11"/>
    <p:sldId id="333" r:id="rId12"/>
    <p:sldId id="320" r:id="rId13"/>
    <p:sldId id="337" r:id="rId14"/>
    <p:sldId id="338" r:id="rId15"/>
    <p:sldId id="339" r:id="rId16"/>
    <p:sldId id="340" r:id="rId17"/>
    <p:sldId id="331" r:id="rId18"/>
    <p:sldId id="334" r:id="rId19"/>
    <p:sldId id="329" r:id="rId20"/>
    <p:sldId id="286" r:id="rId21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C3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68" autoAdjust="0"/>
    <p:restoredTop sz="86686" autoAdjust="0"/>
  </p:normalViewPr>
  <p:slideViewPr>
    <p:cSldViewPr>
      <p:cViewPr varScale="1">
        <p:scale>
          <a:sx n="69" d="100"/>
          <a:sy n="69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D7EF9-F6F4-42A6-B71F-5F9F70A0CF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ADD4ACD-D246-470C-9A8C-BBBA4675BB05}">
      <dgm:prSet phldrT="[Texto]"/>
      <dgm:spPr/>
      <dgm:t>
        <a:bodyPr/>
        <a:lstStyle/>
        <a:p>
          <a:r>
            <a:rPr lang="pt-BR" dirty="0" smtClean="0"/>
            <a:t>Diretoria de Supervisão da Educação Superior-</a:t>
          </a:r>
        </a:p>
        <a:p>
          <a:r>
            <a:rPr lang="pt-BR" dirty="0" smtClean="0"/>
            <a:t>DISUP</a:t>
          </a:r>
          <a:endParaRPr lang="pt-BR" dirty="0"/>
        </a:p>
      </dgm:t>
    </dgm:pt>
    <dgm:pt modelId="{685C1B8F-2DC9-489D-A71B-E4E4070216B7}" type="parTrans" cxnId="{43F19AE8-EC8C-4530-8722-8B354CDA25B8}">
      <dgm:prSet/>
      <dgm:spPr/>
      <dgm:t>
        <a:bodyPr/>
        <a:lstStyle/>
        <a:p>
          <a:endParaRPr lang="pt-BR"/>
        </a:p>
      </dgm:t>
    </dgm:pt>
    <dgm:pt modelId="{C4060B98-0833-4A3A-A443-7CCFC7094686}" type="sibTrans" cxnId="{43F19AE8-EC8C-4530-8722-8B354CDA25B8}">
      <dgm:prSet/>
      <dgm:spPr/>
      <dgm:t>
        <a:bodyPr/>
        <a:lstStyle/>
        <a:p>
          <a:endParaRPr lang="pt-BR"/>
        </a:p>
      </dgm:t>
    </dgm:pt>
    <dgm:pt modelId="{C5836919-F8F2-4DCA-ACF1-780885547B95}">
      <dgm:prSet phldrT="[Texto]"/>
      <dgm:spPr/>
      <dgm:t>
        <a:bodyPr/>
        <a:lstStyle/>
        <a:p>
          <a:r>
            <a:rPr lang="pt-BR" dirty="0" smtClean="0"/>
            <a:t>Coordenação-Geral de Supervisão da Educação Superior - CGSUP</a:t>
          </a:r>
          <a:endParaRPr lang="pt-BR" dirty="0"/>
        </a:p>
      </dgm:t>
    </dgm:pt>
    <dgm:pt modelId="{E8C2EF7E-D1D6-4F37-B894-E44EB57422A3}" type="parTrans" cxnId="{1DAE76DB-46E4-474F-A24A-A434D383F36F}">
      <dgm:prSet/>
      <dgm:spPr/>
      <dgm:t>
        <a:bodyPr/>
        <a:lstStyle/>
        <a:p>
          <a:endParaRPr lang="pt-BR"/>
        </a:p>
      </dgm:t>
    </dgm:pt>
    <dgm:pt modelId="{40612C50-1A94-409D-A06E-B040BFDA584D}" type="sibTrans" cxnId="{1DAE76DB-46E4-474F-A24A-A434D383F36F}">
      <dgm:prSet/>
      <dgm:spPr/>
      <dgm:t>
        <a:bodyPr/>
        <a:lstStyle/>
        <a:p>
          <a:endParaRPr lang="pt-BR"/>
        </a:p>
      </dgm:t>
    </dgm:pt>
    <dgm:pt modelId="{CB097713-18C9-4887-90D1-BEA183F56D33}">
      <dgm:prSet phldrT="[Texto]"/>
      <dgm:spPr/>
      <dgm:t>
        <a:bodyPr/>
        <a:lstStyle/>
        <a:p>
          <a:r>
            <a:rPr lang="pt-BR" dirty="0" smtClean="0"/>
            <a:t>Coordenação-Geral de Supervisão Estratégica - CGSE</a:t>
          </a:r>
          <a:endParaRPr lang="pt-BR" dirty="0"/>
        </a:p>
      </dgm:t>
    </dgm:pt>
    <dgm:pt modelId="{2BF348BA-44A0-466A-8EDF-D7BDFA1850E9}" type="parTrans" cxnId="{AE9476F1-8C4F-4CF6-8789-66C02B33F093}">
      <dgm:prSet/>
      <dgm:spPr/>
      <dgm:t>
        <a:bodyPr/>
        <a:lstStyle/>
        <a:p>
          <a:endParaRPr lang="pt-BR"/>
        </a:p>
      </dgm:t>
    </dgm:pt>
    <dgm:pt modelId="{D2D9AB6C-87C9-4DEC-89A5-3CAA876B4274}" type="sibTrans" cxnId="{AE9476F1-8C4F-4CF6-8789-66C02B33F093}">
      <dgm:prSet/>
      <dgm:spPr/>
      <dgm:t>
        <a:bodyPr/>
        <a:lstStyle/>
        <a:p>
          <a:endParaRPr lang="pt-BR"/>
        </a:p>
      </dgm:t>
    </dgm:pt>
    <dgm:pt modelId="{9E710950-20BF-412A-B9A7-6FEA64D7CF03}">
      <dgm:prSet phldrT="[Texto]"/>
      <dgm:spPr/>
      <dgm:t>
        <a:bodyPr/>
        <a:lstStyle/>
        <a:p>
          <a:r>
            <a:rPr lang="pt-BR" b="0" dirty="0" smtClean="0">
              <a:latin typeface="+mn-lt"/>
            </a:rPr>
            <a:t>Coordenação-Geral de Monitoramento e Implantação da Oferta de Cursos em Áreas Estratégicas – CGMAE</a:t>
          </a:r>
          <a:endParaRPr lang="pt-BR" b="0" dirty="0"/>
        </a:p>
      </dgm:t>
    </dgm:pt>
    <dgm:pt modelId="{ED3D2115-F045-414F-940C-7C90328D08EA}" type="parTrans" cxnId="{F8169B32-537B-4363-B4AA-D1D55F3BBE6E}">
      <dgm:prSet/>
      <dgm:spPr/>
      <dgm:t>
        <a:bodyPr/>
        <a:lstStyle/>
        <a:p>
          <a:endParaRPr lang="pt-BR"/>
        </a:p>
      </dgm:t>
    </dgm:pt>
    <dgm:pt modelId="{797EEF32-5FCC-466F-9C51-E538A4656C6F}" type="sibTrans" cxnId="{F8169B32-537B-4363-B4AA-D1D55F3BBE6E}">
      <dgm:prSet/>
      <dgm:spPr/>
      <dgm:t>
        <a:bodyPr/>
        <a:lstStyle/>
        <a:p>
          <a:endParaRPr lang="pt-BR"/>
        </a:p>
      </dgm:t>
    </dgm:pt>
    <dgm:pt modelId="{01A8CC51-0E21-429D-A5BF-AE68D405E264}" type="pres">
      <dgm:prSet presAssocID="{AABD7EF9-F6F4-42A6-B71F-5F9F70A0CF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9F5C72C-0556-4994-B59F-25719F3FD753}" type="pres">
      <dgm:prSet presAssocID="{0ADD4ACD-D246-470C-9A8C-BBBA4675BB05}" presName="hierRoot1" presStyleCnt="0">
        <dgm:presLayoutVars>
          <dgm:hierBranch val="init"/>
        </dgm:presLayoutVars>
      </dgm:prSet>
      <dgm:spPr/>
    </dgm:pt>
    <dgm:pt modelId="{4900B35B-CC46-45C2-81D6-FB4D164390DC}" type="pres">
      <dgm:prSet presAssocID="{0ADD4ACD-D246-470C-9A8C-BBBA4675BB05}" presName="rootComposite1" presStyleCnt="0"/>
      <dgm:spPr/>
    </dgm:pt>
    <dgm:pt modelId="{31BC0DE8-F461-489A-8852-76CF910F4E14}" type="pres">
      <dgm:prSet presAssocID="{0ADD4ACD-D246-470C-9A8C-BBBA4675BB0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BABFE0E-BEE1-4C23-BA9F-175F2AC51888}" type="pres">
      <dgm:prSet presAssocID="{0ADD4ACD-D246-470C-9A8C-BBBA4675BB0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D04B20B-822A-4705-BC50-BF069D3DA1D0}" type="pres">
      <dgm:prSet presAssocID="{0ADD4ACD-D246-470C-9A8C-BBBA4675BB05}" presName="hierChild2" presStyleCnt="0"/>
      <dgm:spPr/>
    </dgm:pt>
    <dgm:pt modelId="{1BF63676-324A-4297-9149-AB84B5B26B65}" type="pres">
      <dgm:prSet presAssocID="{E8C2EF7E-D1D6-4F37-B894-E44EB57422A3}" presName="Name37" presStyleLbl="parChTrans1D2" presStyleIdx="0" presStyleCnt="3"/>
      <dgm:spPr/>
      <dgm:t>
        <a:bodyPr/>
        <a:lstStyle/>
        <a:p>
          <a:endParaRPr lang="pt-BR"/>
        </a:p>
      </dgm:t>
    </dgm:pt>
    <dgm:pt modelId="{078222CF-A4B7-40BA-9CB2-B8F53DFBA753}" type="pres">
      <dgm:prSet presAssocID="{C5836919-F8F2-4DCA-ACF1-780885547B95}" presName="hierRoot2" presStyleCnt="0">
        <dgm:presLayoutVars>
          <dgm:hierBranch val="init"/>
        </dgm:presLayoutVars>
      </dgm:prSet>
      <dgm:spPr/>
    </dgm:pt>
    <dgm:pt modelId="{4D26D270-E45B-466A-BDC4-B4D943DCA03C}" type="pres">
      <dgm:prSet presAssocID="{C5836919-F8F2-4DCA-ACF1-780885547B95}" presName="rootComposite" presStyleCnt="0"/>
      <dgm:spPr/>
    </dgm:pt>
    <dgm:pt modelId="{1C5A2385-5E64-49F7-8EFA-CFA9CE1799B5}" type="pres">
      <dgm:prSet presAssocID="{C5836919-F8F2-4DCA-ACF1-780885547B9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66B7E6-6D95-4D47-B50D-BF4198807C26}" type="pres">
      <dgm:prSet presAssocID="{C5836919-F8F2-4DCA-ACF1-780885547B95}" presName="rootConnector" presStyleLbl="node2" presStyleIdx="0" presStyleCnt="3"/>
      <dgm:spPr/>
      <dgm:t>
        <a:bodyPr/>
        <a:lstStyle/>
        <a:p>
          <a:endParaRPr lang="pt-BR"/>
        </a:p>
      </dgm:t>
    </dgm:pt>
    <dgm:pt modelId="{2EC083E1-B03F-4816-9F23-0B44C85CCB0E}" type="pres">
      <dgm:prSet presAssocID="{C5836919-F8F2-4DCA-ACF1-780885547B95}" presName="hierChild4" presStyleCnt="0"/>
      <dgm:spPr/>
    </dgm:pt>
    <dgm:pt modelId="{C605D2F8-D571-484D-8658-684053D6230E}" type="pres">
      <dgm:prSet presAssocID="{C5836919-F8F2-4DCA-ACF1-780885547B95}" presName="hierChild5" presStyleCnt="0"/>
      <dgm:spPr/>
    </dgm:pt>
    <dgm:pt modelId="{B35D3004-4C24-4933-BE29-C894BDC43478}" type="pres">
      <dgm:prSet presAssocID="{2BF348BA-44A0-466A-8EDF-D7BDFA1850E9}" presName="Name37" presStyleLbl="parChTrans1D2" presStyleIdx="1" presStyleCnt="3"/>
      <dgm:spPr/>
      <dgm:t>
        <a:bodyPr/>
        <a:lstStyle/>
        <a:p>
          <a:endParaRPr lang="pt-BR"/>
        </a:p>
      </dgm:t>
    </dgm:pt>
    <dgm:pt modelId="{D95D7BA9-9B0A-4FCA-A627-AF0CA9FE8EA4}" type="pres">
      <dgm:prSet presAssocID="{CB097713-18C9-4887-90D1-BEA183F56D33}" presName="hierRoot2" presStyleCnt="0">
        <dgm:presLayoutVars>
          <dgm:hierBranch val="init"/>
        </dgm:presLayoutVars>
      </dgm:prSet>
      <dgm:spPr/>
    </dgm:pt>
    <dgm:pt modelId="{1D806693-5798-4C53-92CA-1A5F2B0FE96D}" type="pres">
      <dgm:prSet presAssocID="{CB097713-18C9-4887-90D1-BEA183F56D33}" presName="rootComposite" presStyleCnt="0"/>
      <dgm:spPr/>
    </dgm:pt>
    <dgm:pt modelId="{9AD26266-466E-41D1-9A22-AEA75D6865F9}" type="pres">
      <dgm:prSet presAssocID="{CB097713-18C9-4887-90D1-BEA183F56D3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0CBC1F-40C0-49C3-9096-9B594D192D0A}" type="pres">
      <dgm:prSet presAssocID="{CB097713-18C9-4887-90D1-BEA183F56D33}" presName="rootConnector" presStyleLbl="node2" presStyleIdx="1" presStyleCnt="3"/>
      <dgm:spPr/>
      <dgm:t>
        <a:bodyPr/>
        <a:lstStyle/>
        <a:p>
          <a:endParaRPr lang="pt-BR"/>
        </a:p>
      </dgm:t>
    </dgm:pt>
    <dgm:pt modelId="{F39EA4B2-F332-4CE5-8D56-3E08255AA0ED}" type="pres">
      <dgm:prSet presAssocID="{CB097713-18C9-4887-90D1-BEA183F56D33}" presName="hierChild4" presStyleCnt="0"/>
      <dgm:spPr/>
    </dgm:pt>
    <dgm:pt modelId="{6510C871-72A9-4B10-9A23-2564130A324B}" type="pres">
      <dgm:prSet presAssocID="{CB097713-18C9-4887-90D1-BEA183F56D33}" presName="hierChild5" presStyleCnt="0"/>
      <dgm:spPr/>
    </dgm:pt>
    <dgm:pt modelId="{4C69D27A-9060-42B1-A282-147D75E9F832}" type="pres">
      <dgm:prSet presAssocID="{ED3D2115-F045-414F-940C-7C90328D08EA}" presName="Name37" presStyleLbl="parChTrans1D2" presStyleIdx="2" presStyleCnt="3"/>
      <dgm:spPr/>
      <dgm:t>
        <a:bodyPr/>
        <a:lstStyle/>
        <a:p>
          <a:endParaRPr lang="pt-BR"/>
        </a:p>
      </dgm:t>
    </dgm:pt>
    <dgm:pt modelId="{CA7B6081-388F-4E70-8068-F8E7C1521BFE}" type="pres">
      <dgm:prSet presAssocID="{9E710950-20BF-412A-B9A7-6FEA64D7CF03}" presName="hierRoot2" presStyleCnt="0">
        <dgm:presLayoutVars>
          <dgm:hierBranch val="init"/>
        </dgm:presLayoutVars>
      </dgm:prSet>
      <dgm:spPr/>
    </dgm:pt>
    <dgm:pt modelId="{41E256B4-1160-415A-8D31-C68963B34B90}" type="pres">
      <dgm:prSet presAssocID="{9E710950-20BF-412A-B9A7-6FEA64D7CF03}" presName="rootComposite" presStyleCnt="0"/>
      <dgm:spPr/>
    </dgm:pt>
    <dgm:pt modelId="{DE4190A4-7E3A-42CA-9D1E-F8319BF24204}" type="pres">
      <dgm:prSet presAssocID="{9E710950-20BF-412A-B9A7-6FEA64D7CF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0AFFFF-4799-4947-8D11-0A613308DEDC}" type="pres">
      <dgm:prSet presAssocID="{9E710950-20BF-412A-B9A7-6FEA64D7CF03}" presName="rootConnector" presStyleLbl="node2" presStyleIdx="2" presStyleCnt="3"/>
      <dgm:spPr/>
      <dgm:t>
        <a:bodyPr/>
        <a:lstStyle/>
        <a:p>
          <a:endParaRPr lang="pt-BR"/>
        </a:p>
      </dgm:t>
    </dgm:pt>
    <dgm:pt modelId="{D025F575-CCBA-449E-9EB2-997E0290F822}" type="pres">
      <dgm:prSet presAssocID="{9E710950-20BF-412A-B9A7-6FEA64D7CF03}" presName="hierChild4" presStyleCnt="0"/>
      <dgm:spPr/>
    </dgm:pt>
    <dgm:pt modelId="{80D9762E-B9B1-417F-A473-846A54ECDCA4}" type="pres">
      <dgm:prSet presAssocID="{9E710950-20BF-412A-B9A7-6FEA64D7CF03}" presName="hierChild5" presStyleCnt="0"/>
      <dgm:spPr/>
    </dgm:pt>
    <dgm:pt modelId="{49B7CEF8-9E2E-497C-9980-FCF42B90FF63}" type="pres">
      <dgm:prSet presAssocID="{0ADD4ACD-D246-470C-9A8C-BBBA4675BB05}" presName="hierChild3" presStyleCnt="0"/>
      <dgm:spPr/>
    </dgm:pt>
  </dgm:ptLst>
  <dgm:cxnLst>
    <dgm:cxn modelId="{6CD2AFB7-B27C-4552-909F-5C63DEB955D9}" type="presOf" srcId="{ED3D2115-F045-414F-940C-7C90328D08EA}" destId="{4C69D27A-9060-42B1-A282-147D75E9F832}" srcOrd="0" destOrd="0" presId="urn:microsoft.com/office/officeart/2005/8/layout/orgChart1"/>
    <dgm:cxn modelId="{0B13B55C-9ED4-47C4-98C9-9D0765BBCA62}" type="presOf" srcId="{AABD7EF9-F6F4-42A6-B71F-5F9F70A0CF80}" destId="{01A8CC51-0E21-429D-A5BF-AE68D405E264}" srcOrd="0" destOrd="0" presId="urn:microsoft.com/office/officeart/2005/8/layout/orgChart1"/>
    <dgm:cxn modelId="{6C23DD7F-5E9A-48A6-A16F-2509BD624AD9}" type="presOf" srcId="{9E710950-20BF-412A-B9A7-6FEA64D7CF03}" destId="{3E0AFFFF-4799-4947-8D11-0A613308DEDC}" srcOrd="1" destOrd="0" presId="urn:microsoft.com/office/officeart/2005/8/layout/orgChart1"/>
    <dgm:cxn modelId="{5F715D56-F228-4906-8EE9-CF5D247FAC21}" type="presOf" srcId="{CB097713-18C9-4887-90D1-BEA183F56D33}" destId="{9AD26266-466E-41D1-9A22-AEA75D6865F9}" srcOrd="0" destOrd="0" presId="urn:microsoft.com/office/officeart/2005/8/layout/orgChart1"/>
    <dgm:cxn modelId="{6BD99B86-B021-41A9-B5C5-5E321270635B}" type="presOf" srcId="{0ADD4ACD-D246-470C-9A8C-BBBA4675BB05}" destId="{4BABFE0E-BEE1-4C23-BA9F-175F2AC51888}" srcOrd="1" destOrd="0" presId="urn:microsoft.com/office/officeart/2005/8/layout/orgChart1"/>
    <dgm:cxn modelId="{1DAE76DB-46E4-474F-A24A-A434D383F36F}" srcId="{0ADD4ACD-D246-470C-9A8C-BBBA4675BB05}" destId="{C5836919-F8F2-4DCA-ACF1-780885547B95}" srcOrd="0" destOrd="0" parTransId="{E8C2EF7E-D1D6-4F37-B894-E44EB57422A3}" sibTransId="{40612C50-1A94-409D-A06E-B040BFDA584D}"/>
    <dgm:cxn modelId="{F8169B32-537B-4363-B4AA-D1D55F3BBE6E}" srcId="{0ADD4ACD-D246-470C-9A8C-BBBA4675BB05}" destId="{9E710950-20BF-412A-B9A7-6FEA64D7CF03}" srcOrd="2" destOrd="0" parTransId="{ED3D2115-F045-414F-940C-7C90328D08EA}" sibTransId="{797EEF32-5FCC-466F-9C51-E538A4656C6F}"/>
    <dgm:cxn modelId="{AE9476F1-8C4F-4CF6-8789-66C02B33F093}" srcId="{0ADD4ACD-D246-470C-9A8C-BBBA4675BB05}" destId="{CB097713-18C9-4887-90D1-BEA183F56D33}" srcOrd="1" destOrd="0" parTransId="{2BF348BA-44A0-466A-8EDF-D7BDFA1850E9}" sibTransId="{D2D9AB6C-87C9-4DEC-89A5-3CAA876B4274}"/>
    <dgm:cxn modelId="{43F19AE8-EC8C-4530-8722-8B354CDA25B8}" srcId="{AABD7EF9-F6F4-42A6-B71F-5F9F70A0CF80}" destId="{0ADD4ACD-D246-470C-9A8C-BBBA4675BB05}" srcOrd="0" destOrd="0" parTransId="{685C1B8F-2DC9-489D-A71B-E4E4070216B7}" sibTransId="{C4060B98-0833-4A3A-A443-7CCFC7094686}"/>
    <dgm:cxn modelId="{7CED1CE9-526A-4B5C-8A49-6C844586D42D}" type="presOf" srcId="{2BF348BA-44A0-466A-8EDF-D7BDFA1850E9}" destId="{B35D3004-4C24-4933-BE29-C894BDC43478}" srcOrd="0" destOrd="0" presId="urn:microsoft.com/office/officeart/2005/8/layout/orgChart1"/>
    <dgm:cxn modelId="{076ACEF8-C52C-448A-83B7-89760B028A99}" type="presOf" srcId="{0ADD4ACD-D246-470C-9A8C-BBBA4675BB05}" destId="{31BC0DE8-F461-489A-8852-76CF910F4E14}" srcOrd="0" destOrd="0" presId="urn:microsoft.com/office/officeart/2005/8/layout/orgChart1"/>
    <dgm:cxn modelId="{A4365E9C-CA3B-49ED-B6F7-9D8D6065855C}" type="presOf" srcId="{C5836919-F8F2-4DCA-ACF1-780885547B95}" destId="{1C5A2385-5E64-49F7-8EFA-CFA9CE1799B5}" srcOrd="0" destOrd="0" presId="urn:microsoft.com/office/officeart/2005/8/layout/orgChart1"/>
    <dgm:cxn modelId="{19437C6B-5EB5-4C1D-B655-CA06CED5EB72}" type="presOf" srcId="{C5836919-F8F2-4DCA-ACF1-780885547B95}" destId="{4566B7E6-6D95-4D47-B50D-BF4198807C26}" srcOrd="1" destOrd="0" presId="urn:microsoft.com/office/officeart/2005/8/layout/orgChart1"/>
    <dgm:cxn modelId="{18E54740-0183-4345-A978-4B381577280B}" type="presOf" srcId="{E8C2EF7E-D1D6-4F37-B894-E44EB57422A3}" destId="{1BF63676-324A-4297-9149-AB84B5B26B65}" srcOrd="0" destOrd="0" presId="urn:microsoft.com/office/officeart/2005/8/layout/orgChart1"/>
    <dgm:cxn modelId="{40B46F3D-D38A-4267-AFEB-1FF9D8E8661A}" type="presOf" srcId="{9E710950-20BF-412A-B9A7-6FEA64D7CF03}" destId="{DE4190A4-7E3A-42CA-9D1E-F8319BF24204}" srcOrd="0" destOrd="0" presId="urn:microsoft.com/office/officeart/2005/8/layout/orgChart1"/>
    <dgm:cxn modelId="{E1304862-6EBA-4EAD-B9D7-FF5D227E276B}" type="presOf" srcId="{CB097713-18C9-4887-90D1-BEA183F56D33}" destId="{040CBC1F-40C0-49C3-9096-9B594D192D0A}" srcOrd="1" destOrd="0" presId="urn:microsoft.com/office/officeart/2005/8/layout/orgChart1"/>
    <dgm:cxn modelId="{0B777234-203D-4886-A71E-6EE437884FAA}" type="presParOf" srcId="{01A8CC51-0E21-429D-A5BF-AE68D405E264}" destId="{19F5C72C-0556-4994-B59F-25719F3FD753}" srcOrd="0" destOrd="0" presId="urn:microsoft.com/office/officeart/2005/8/layout/orgChart1"/>
    <dgm:cxn modelId="{2AE0D161-4FED-4D60-8DC9-F2923C1228E4}" type="presParOf" srcId="{19F5C72C-0556-4994-B59F-25719F3FD753}" destId="{4900B35B-CC46-45C2-81D6-FB4D164390DC}" srcOrd="0" destOrd="0" presId="urn:microsoft.com/office/officeart/2005/8/layout/orgChart1"/>
    <dgm:cxn modelId="{2D8057A7-D15C-4E73-A417-E156205DA2F0}" type="presParOf" srcId="{4900B35B-CC46-45C2-81D6-FB4D164390DC}" destId="{31BC0DE8-F461-489A-8852-76CF910F4E14}" srcOrd="0" destOrd="0" presId="urn:microsoft.com/office/officeart/2005/8/layout/orgChart1"/>
    <dgm:cxn modelId="{0EEE8977-34AA-4F3B-9D67-E6FD231087B7}" type="presParOf" srcId="{4900B35B-CC46-45C2-81D6-FB4D164390DC}" destId="{4BABFE0E-BEE1-4C23-BA9F-175F2AC51888}" srcOrd="1" destOrd="0" presId="urn:microsoft.com/office/officeart/2005/8/layout/orgChart1"/>
    <dgm:cxn modelId="{EE3D7545-8CF1-4CBB-AC06-C1C4581F743C}" type="presParOf" srcId="{19F5C72C-0556-4994-B59F-25719F3FD753}" destId="{7D04B20B-822A-4705-BC50-BF069D3DA1D0}" srcOrd="1" destOrd="0" presId="urn:microsoft.com/office/officeart/2005/8/layout/orgChart1"/>
    <dgm:cxn modelId="{29A0B572-8816-4106-A316-1C61B9E7A95A}" type="presParOf" srcId="{7D04B20B-822A-4705-BC50-BF069D3DA1D0}" destId="{1BF63676-324A-4297-9149-AB84B5B26B65}" srcOrd="0" destOrd="0" presId="urn:microsoft.com/office/officeart/2005/8/layout/orgChart1"/>
    <dgm:cxn modelId="{4E034AAC-7725-453C-B58E-178E2F6B95CE}" type="presParOf" srcId="{7D04B20B-822A-4705-BC50-BF069D3DA1D0}" destId="{078222CF-A4B7-40BA-9CB2-B8F53DFBA753}" srcOrd="1" destOrd="0" presId="urn:microsoft.com/office/officeart/2005/8/layout/orgChart1"/>
    <dgm:cxn modelId="{AFED83F7-A268-4402-9493-35E4227F938B}" type="presParOf" srcId="{078222CF-A4B7-40BA-9CB2-B8F53DFBA753}" destId="{4D26D270-E45B-466A-BDC4-B4D943DCA03C}" srcOrd="0" destOrd="0" presId="urn:microsoft.com/office/officeart/2005/8/layout/orgChart1"/>
    <dgm:cxn modelId="{0C3E5BE0-E340-4A95-963C-069E97E965FE}" type="presParOf" srcId="{4D26D270-E45B-466A-BDC4-B4D943DCA03C}" destId="{1C5A2385-5E64-49F7-8EFA-CFA9CE1799B5}" srcOrd="0" destOrd="0" presId="urn:microsoft.com/office/officeart/2005/8/layout/orgChart1"/>
    <dgm:cxn modelId="{0469DFF6-4BAB-4C65-AC05-94A2E7D4F8C7}" type="presParOf" srcId="{4D26D270-E45B-466A-BDC4-B4D943DCA03C}" destId="{4566B7E6-6D95-4D47-B50D-BF4198807C26}" srcOrd="1" destOrd="0" presId="urn:microsoft.com/office/officeart/2005/8/layout/orgChart1"/>
    <dgm:cxn modelId="{AD59C6D8-B049-4605-A485-033D42BDFF6B}" type="presParOf" srcId="{078222CF-A4B7-40BA-9CB2-B8F53DFBA753}" destId="{2EC083E1-B03F-4816-9F23-0B44C85CCB0E}" srcOrd="1" destOrd="0" presId="urn:microsoft.com/office/officeart/2005/8/layout/orgChart1"/>
    <dgm:cxn modelId="{445EAB00-E2E4-4D72-A2CC-7EDE027387CB}" type="presParOf" srcId="{078222CF-A4B7-40BA-9CB2-B8F53DFBA753}" destId="{C605D2F8-D571-484D-8658-684053D6230E}" srcOrd="2" destOrd="0" presId="urn:microsoft.com/office/officeart/2005/8/layout/orgChart1"/>
    <dgm:cxn modelId="{029EC06A-D359-4B78-8DCD-ECAE15032384}" type="presParOf" srcId="{7D04B20B-822A-4705-BC50-BF069D3DA1D0}" destId="{B35D3004-4C24-4933-BE29-C894BDC43478}" srcOrd="2" destOrd="0" presId="urn:microsoft.com/office/officeart/2005/8/layout/orgChart1"/>
    <dgm:cxn modelId="{A1F58B99-FC96-44D2-81BD-D9D6E6FDE7C1}" type="presParOf" srcId="{7D04B20B-822A-4705-BC50-BF069D3DA1D0}" destId="{D95D7BA9-9B0A-4FCA-A627-AF0CA9FE8EA4}" srcOrd="3" destOrd="0" presId="urn:microsoft.com/office/officeart/2005/8/layout/orgChart1"/>
    <dgm:cxn modelId="{69CFECEF-0B16-422C-985A-7ADA9125A691}" type="presParOf" srcId="{D95D7BA9-9B0A-4FCA-A627-AF0CA9FE8EA4}" destId="{1D806693-5798-4C53-92CA-1A5F2B0FE96D}" srcOrd="0" destOrd="0" presId="urn:microsoft.com/office/officeart/2005/8/layout/orgChart1"/>
    <dgm:cxn modelId="{77D35116-20B7-489D-A9E9-CB16C8A697DF}" type="presParOf" srcId="{1D806693-5798-4C53-92CA-1A5F2B0FE96D}" destId="{9AD26266-466E-41D1-9A22-AEA75D6865F9}" srcOrd="0" destOrd="0" presId="urn:microsoft.com/office/officeart/2005/8/layout/orgChart1"/>
    <dgm:cxn modelId="{5FF65A3A-B65E-4848-BA12-5C7C69FC5B88}" type="presParOf" srcId="{1D806693-5798-4C53-92CA-1A5F2B0FE96D}" destId="{040CBC1F-40C0-49C3-9096-9B594D192D0A}" srcOrd="1" destOrd="0" presId="urn:microsoft.com/office/officeart/2005/8/layout/orgChart1"/>
    <dgm:cxn modelId="{A80666B0-5C2B-4A6E-A3D1-5762ED03FBD3}" type="presParOf" srcId="{D95D7BA9-9B0A-4FCA-A627-AF0CA9FE8EA4}" destId="{F39EA4B2-F332-4CE5-8D56-3E08255AA0ED}" srcOrd="1" destOrd="0" presId="urn:microsoft.com/office/officeart/2005/8/layout/orgChart1"/>
    <dgm:cxn modelId="{9F1EC443-075D-40AC-A58B-A59C90F32306}" type="presParOf" srcId="{D95D7BA9-9B0A-4FCA-A627-AF0CA9FE8EA4}" destId="{6510C871-72A9-4B10-9A23-2564130A324B}" srcOrd="2" destOrd="0" presId="urn:microsoft.com/office/officeart/2005/8/layout/orgChart1"/>
    <dgm:cxn modelId="{F913495D-695D-4412-BA62-DF649DD873A7}" type="presParOf" srcId="{7D04B20B-822A-4705-BC50-BF069D3DA1D0}" destId="{4C69D27A-9060-42B1-A282-147D75E9F832}" srcOrd="4" destOrd="0" presId="urn:microsoft.com/office/officeart/2005/8/layout/orgChart1"/>
    <dgm:cxn modelId="{86DA36B3-2F56-44E2-BF09-BC4DDA419DCD}" type="presParOf" srcId="{7D04B20B-822A-4705-BC50-BF069D3DA1D0}" destId="{CA7B6081-388F-4E70-8068-F8E7C1521BFE}" srcOrd="5" destOrd="0" presId="urn:microsoft.com/office/officeart/2005/8/layout/orgChart1"/>
    <dgm:cxn modelId="{3C05BA7C-D65A-4B81-9233-9AB9F21C356D}" type="presParOf" srcId="{CA7B6081-388F-4E70-8068-F8E7C1521BFE}" destId="{41E256B4-1160-415A-8D31-C68963B34B90}" srcOrd="0" destOrd="0" presId="urn:microsoft.com/office/officeart/2005/8/layout/orgChart1"/>
    <dgm:cxn modelId="{AC562D1B-8A49-412F-BC93-55377A297AA6}" type="presParOf" srcId="{41E256B4-1160-415A-8D31-C68963B34B90}" destId="{DE4190A4-7E3A-42CA-9D1E-F8319BF24204}" srcOrd="0" destOrd="0" presId="urn:microsoft.com/office/officeart/2005/8/layout/orgChart1"/>
    <dgm:cxn modelId="{EFD60EAB-2BCC-4DF1-8EA0-C837B49367CF}" type="presParOf" srcId="{41E256B4-1160-415A-8D31-C68963B34B90}" destId="{3E0AFFFF-4799-4947-8D11-0A613308DEDC}" srcOrd="1" destOrd="0" presId="urn:microsoft.com/office/officeart/2005/8/layout/orgChart1"/>
    <dgm:cxn modelId="{D0FDEDFA-B53E-470D-B0A0-0CB6DBC8983D}" type="presParOf" srcId="{CA7B6081-388F-4E70-8068-F8E7C1521BFE}" destId="{D025F575-CCBA-449E-9EB2-997E0290F822}" srcOrd="1" destOrd="0" presId="urn:microsoft.com/office/officeart/2005/8/layout/orgChart1"/>
    <dgm:cxn modelId="{BA99E232-67AF-4371-9BAA-556A6A13B1AB}" type="presParOf" srcId="{CA7B6081-388F-4E70-8068-F8E7C1521BFE}" destId="{80D9762E-B9B1-417F-A473-846A54ECDCA4}" srcOrd="2" destOrd="0" presId="urn:microsoft.com/office/officeart/2005/8/layout/orgChart1"/>
    <dgm:cxn modelId="{995CA120-F7DF-401A-B685-E04931256847}" type="presParOf" srcId="{19F5C72C-0556-4994-B59F-25719F3FD753}" destId="{49B7CEF8-9E2E-497C-9980-FCF42B90FF63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1D32A-8D4E-4282-A425-EBA6FDA2DC32}" type="datetimeFigureOut">
              <a:rPr lang="pt-BR" smtClean="0"/>
              <a:pPr/>
              <a:t>01/09/2017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C384-D46E-4F2A-B940-22A0DB3009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789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079BA0-B8D9-49C7-B816-4746982481A3}" type="datetimeFigureOut">
              <a:rPr lang="pt-BR"/>
              <a:pPr>
                <a:defRPr/>
              </a:pPr>
              <a:t>01/09/2017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BD3834-697D-4253-A1BB-7F0234CD1F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510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776B70-4659-491F-B5EF-531D267FB17D}" type="slidenum">
              <a:rPr lang="pt-BR" altLang="pt-BR" smtClean="0"/>
              <a:pPr eaLnBrk="1" hangingPunct="1"/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99787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7B1FE3-DB03-45BB-B31A-9A7019CB223A}" type="slidenum">
              <a:rPr lang="pt-BR" altLang="pt-BR" smtClean="0"/>
              <a:pPr/>
              <a:t>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75275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-1"/>
            <a:ext cx="9144000" cy="38610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reflection blurRad="6350" stA="52000" endA="300" endPos="20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Imagem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483350"/>
            <a:ext cx="8699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484938"/>
            <a:ext cx="17748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>
            <a:spLocks noChangeArrowheads="1"/>
          </p:cNvSpPr>
          <p:nvPr userDrawn="1"/>
        </p:nvSpPr>
        <p:spPr bwMode="auto">
          <a:xfrm>
            <a:off x="1431925" y="6484938"/>
            <a:ext cx="2779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200" smtClean="0">
                <a:solidFill>
                  <a:srgbClr val="326064"/>
                </a:solidFill>
                <a:latin typeface="Trebuchet MS" pitchFamily="34" charset="0"/>
              </a:rPr>
              <a:t>Antes de decidir, pense no estudante.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0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F4E7-93EA-434E-A350-F283EC63A505}" type="datetimeFigureOut">
              <a:rPr lang="pt-BR"/>
              <a:pPr>
                <a:defRPr/>
              </a:pPr>
              <a:t>01/09/2017</a:t>
            </a:fld>
            <a:endParaRPr lang="pt-BR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741187-6771-4D5D-B60C-A79BBE96E3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07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2075-D530-4DB3-AA60-5C6BDD7CA355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F71E-781C-40CD-8444-BD855790987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4960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CA55-5F5D-4E93-9E57-B137D880C7F5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25C2-7A61-4B48-898F-AD3062B1C0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9255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2A51-06C5-45B9-8836-ADDB1B4F187D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066D-A99E-44E5-89F6-312B3F422B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4499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4C11-CAE3-41F1-BB39-B075EB23CF2C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6503-5882-4FD3-B77B-BAF4C1FDCD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1534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AB41-5B66-4CAD-A9B5-4BECB6279A08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A2D0-792D-4166-A79F-D6E76FB5DF4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1443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DBB75D-7F9E-482A-93DB-0787EB327DCF}" type="datetimeFigureOut">
              <a:rPr lang="pt-BR"/>
              <a:pPr>
                <a:defRPr/>
              </a:pPr>
              <a:t>01/09/2017</a:t>
            </a:fld>
            <a:endParaRPr lang="pt-BR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7442B9-7459-47AF-89F3-B6FA0464BB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436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166F-AF9F-4AC5-A55A-D78D1E559010}" type="datetimeFigureOut">
              <a:rPr lang="pt-BR"/>
              <a:pPr>
                <a:defRPr/>
              </a:pPr>
              <a:t>01/09/2017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C46B-BD3D-486D-A8A3-F52930E33A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725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F8F6-D750-46A0-8586-C10A02BA610B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C14C-0004-44FB-B2E3-44728A1AC69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5507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AB85-11D4-465D-ABF0-B0AA0108E0C2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ACC6-2CB0-44D9-8A2D-C69D8D43D6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9082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8A51-3018-48A0-B245-FC9AF418B37C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1568-B8B7-44F8-9802-86D642A4127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3897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0" y="-1"/>
            <a:ext cx="9144000" cy="4190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reflection blurRad="6350" stA="52000" endA="300" endPos="20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 userDrawn="1"/>
        </p:nvSpPr>
        <p:spPr>
          <a:xfrm>
            <a:off x="4643438" y="0"/>
            <a:ext cx="4500562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3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FD6FC70-3489-4472-A9D2-6B973A813672}" type="datetimeFigureOut">
              <a:rPr lang="pt-BR"/>
              <a:pPr>
                <a:defRPr/>
              </a:pPr>
              <a:t>01/09/2017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885113" y="6165850"/>
            <a:ext cx="762000" cy="366713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B31FB824-CA8B-476F-819E-5BE07D47FD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034" name="Imagem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0163"/>
            <a:ext cx="869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agem 2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750"/>
            <a:ext cx="17748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tângulo 4"/>
          <p:cNvSpPr>
            <a:spLocks noChangeArrowheads="1"/>
          </p:cNvSpPr>
          <p:nvPr userDrawn="1"/>
        </p:nvSpPr>
        <p:spPr bwMode="auto">
          <a:xfrm>
            <a:off x="711200" y="55563"/>
            <a:ext cx="2781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200" smtClean="0">
                <a:solidFill>
                  <a:schemeClr val="bg1"/>
                </a:solidFill>
                <a:latin typeface="Trebuchet MS" pitchFamily="34" charset="0"/>
              </a:rPr>
              <a:t>Antes de decidir, pense no estudante.</a:t>
            </a:r>
          </a:p>
        </p:txBody>
      </p:sp>
      <p:sp>
        <p:nvSpPr>
          <p:cNvPr id="43" name="Retângulo 42"/>
          <p:cNvSpPr/>
          <p:nvPr userDrawn="1"/>
        </p:nvSpPr>
        <p:spPr>
          <a:xfrm>
            <a:off x="4643438" y="325438"/>
            <a:ext cx="93662" cy="93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Retângulo 43"/>
          <p:cNvSpPr/>
          <p:nvPr userDrawn="1"/>
        </p:nvSpPr>
        <p:spPr>
          <a:xfrm>
            <a:off x="4737100" y="231775"/>
            <a:ext cx="93663" cy="93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" name="Retângulo 44"/>
          <p:cNvSpPr/>
          <p:nvPr userDrawn="1"/>
        </p:nvSpPr>
        <p:spPr>
          <a:xfrm>
            <a:off x="4643438" y="138113"/>
            <a:ext cx="93662" cy="93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6" name="Retângulo 45"/>
          <p:cNvSpPr/>
          <p:nvPr userDrawn="1"/>
        </p:nvSpPr>
        <p:spPr>
          <a:xfrm>
            <a:off x="4737100" y="47625"/>
            <a:ext cx="93663" cy="93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" name="Retângulo 46"/>
          <p:cNvSpPr/>
          <p:nvPr userDrawn="1"/>
        </p:nvSpPr>
        <p:spPr>
          <a:xfrm>
            <a:off x="4830763" y="138113"/>
            <a:ext cx="93662" cy="93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8" name="Retângulo 47"/>
          <p:cNvSpPr/>
          <p:nvPr userDrawn="1"/>
        </p:nvSpPr>
        <p:spPr>
          <a:xfrm>
            <a:off x="4832350" y="325438"/>
            <a:ext cx="92075" cy="93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9" name="Retângulo 48"/>
          <p:cNvSpPr/>
          <p:nvPr userDrawn="1"/>
        </p:nvSpPr>
        <p:spPr>
          <a:xfrm>
            <a:off x="4830763" y="0"/>
            <a:ext cx="93662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" name="Retângulo 49"/>
          <p:cNvSpPr/>
          <p:nvPr userDrawn="1"/>
        </p:nvSpPr>
        <p:spPr>
          <a:xfrm>
            <a:off x="4643438" y="0"/>
            <a:ext cx="93662" cy="47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8" name="Retângulo 67"/>
          <p:cNvSpPr/>
          <p:nvPr userDrawn="1"/>
        </p:nvSpPr>
        <p:spPr>
          <a:xfrm>
            <a:off x="4924425" y="231775"/>
            <a:ext cx="93663" cy="93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9" name="Retângulo 68"/>
          <p:cNvSpPr/>
          <p:nvPr userDrawn="1"/>
        </p:nvSpPr>
        <p:spPr>
          <a:xfrm>
            <a:off x="4737100" y="138113"/>
            <a:ext cx="93663" cy="93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0" name="Retângulo 69"/>
          <p:cNvSpPr/>
          <p:nvPr userDrawn="1"/>
        </p:nvSpPr>
        <p:spPr>
          <a:xfrm>
            <a:off x="5113338" y="47625"/>
            <a:ext cx="93662" cy="93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Retângulo 70"/>
          <p:cNvSpPr/>
          <p:nvPr userDrawn="1"/>
        </p:nvSpPr>
        <p:spPr>
          <a:xfrm>
            <a:off x="5019675" y="325438"/>
            <a:ext cx="93663" cy="93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2" name="Retângulo 71"/>
          <p:cNvSpPr/>
          <p:nvPr userDrawn="1"/>
        </p:nvSpPr>
        <p:spPr>
          <a:xfrm>
            <a:off x="4643438" y="230188"/>
            <a:ext cx="93662" cy="95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" name="Retângulo 72"/>
          <p:cNvSpPr/>
          <p:nvPr userDrawn="1"/>
        </p:nvSpPr>
        <p:spPr>
          <a:xfrm>
            <a:off x="5019675" y="0"/>
            <a:ext cx="93663" cy="47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4" name="Retângulo 73"/>
          <p:cNvSpPr/>
          <p:nvPr userDrawn="1"/>
        </p:nvSpPr>
        <p:spPr>
          <a:xfrm>
            <a:off x="5207000" y="230188"/>
            <a:ext cx="92075" cy="95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6" name="Retângulo 75"/>
          <p:cNvSpPr/>
          <p:nvPr userDrawn="1"/>
        </p:nvSpPr>
        <p:spPr>
          <a:xfrm>
            <a:off x="4551363" y="136525"/>
            <a:ext cx="92075" cy="9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7" name="Retângulo 76"/>
          <p:cNvSpPr/>
          <p:nvPr userDrawn="1"/>
        </p:nvSpPr>
        <p:spPr>
          <a:xfrm>
            <a:off x="4356100" y="138113"/>
            <a:ext cx="93663" cy="93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" name="Retângulo 78"/>
          <p:cNvSpPr/>
          <p:nvPr userDrawn="1"/>
        </p:nvSpPr>
        <p:spPr>
          <a:xfrm>
            <a:off x="0" y="6795384"/>
            <a:ext cx="9144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23" r:id="rId2"/>
    <p:sldLayoutId id="2147484324" r:id="rId3"/>
    <p:sldLayoutId id="2147484325" r:id="rId4"/>
    <p:sldLayoutId id="2147484332" r:id="rId5"/>
    <p:sldLayoutId id="2147484333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326064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326064"/>
        </a:buClr>
        <a:buFont typeface="Georgia" pitchFamily="18" charset="0"/>
        <a:buChar char="▫"/>
        <a:defRPr sz="2000" kern="1200">
          <a:solidFill>
            <a:srgbClr val="326064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VID-20170807-WA0034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VID-20170807-WA0034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iretoria.disup@mec.gov.b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Supervisao.seres@mec.gov.b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458200" cy="955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Título 7"/>
          <p:cNvSpPr txBox="1">
            <a:spLocks/>
          </p:cNvSpPr>
          <p:nvPr/>
        </p:nvSpPr>
        <p:spPr bwMode="auto">
          <a:xfrm>
            <a:off x="457200" y="2401888"/>
            <a:ext cx="8458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600">
                <a:solidFill>
                  <a:schemeClr val="accent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Trebuchet MS" pitchFamily="34" charset="0"/>
              </a:defRPr>
            </a:lvl4pPr>
            <a:lvl5pPr marL="2057400" indent="-228600">
              <a:defRPr sz="2000">
                <a:solidFill>
                  <a:srgbClr val="326064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326064"/>
              </a:buClr>
              <a:buFont typeface="Georgia" pitchFamily="18" charset="0"/>
              <a:defRPr sz="2000">
                <a:solidFill>
                  <a:srgbClr val="326064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326064"/>
              </a:buClr>
              <a:buFont typeface="Georgia" pitchFamily="18" charset="0"/>
              <a:defRPr sz="2000">
                <a:solidFill>
                  <a:srgbClr val="326064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pt-BR" altLang="pt-BR" sz="4400" dirty="0" smtClean="0">
                <a:solidFill>
                  <a:schemeClr val="bg1"/>
                </a:solidFill>
              </a:rPr>
              <a:t>DIRETORIA DE SUPERVISÃO DA EDUCAÇÃO SUPERIOR - DISUP</a:t>
            </a:r>
            <a:endParaRPr lang="pt-BR" altLang="pt-BR" sz="44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740352" y="6309320"/>
            <a:ext cx="1175048" cy="532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457" y="6093296"/>
            <a:ext cx="1899378" cy="7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36712" y="6461720"/>
            <a:ext cx="2903240" cy="26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58180" cy="714380"/>
          </a:xfrm>
        </p:spPr>
        <p:txBody>
          <a:bodyPr/>
          <a:lstStyle/>
          <a:p>
            <a:r>
              <a:rPr lang="pt-BR" altLang="pt-BR" sz="2800" dirty="0" smtClean="0"/>
              <a:t>DESCUMPRIMENTO DE NORMAS EDUCACIONAIS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Oferta irregular por instituição não credenciada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que a oferta é atrativa</a:t>
            </a: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Valor da mensalidade;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Tempo necessário para obtenção do diploma;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Periodicidade (1 x ao mês, aos sábados, etc.);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Empregabilidade (ingresso e progressão na carreira pública de magistério na educação básica);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Aparência de regularidade, incluindo o respaldo do poder público local e lideranças religiosas;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Ausência de oferta ou oferta restrita na região;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Marketing agressivo (internet e agentes captadores). 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77"/>
            <a:ext cx="296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43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58180" cy="714380"/>
          </a:xfrm>
        </p:spPr>
        <p:txBody>
          <a:bodyPr/>
          <a:lstStyle/>
          <a:p>
            <a:r>
              <a:rPr lang="pt-BR" altLang="pt-BR" sz="2800" dirty="0" smtClean="0"/>
              <a:t>DESCUMPRIMENTO DE NORMAS EDUCACIONAIS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Oferta irregular por instituição não credenciada</a:t>
            </a:r>
            <a:endParaRPr lang="pt-BR" sz="18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Impactos da oferta irregular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b="1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Profissionais atuando no mercado sem a formação e qualificação necessárias;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Impacto danoso na qualidade da educação básica do país;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Continuidade e aumento das desigualdades regionais e dos ciclos de pobreza, uma vez que as regiões mais pobres são as mais afetadas pela oferta irregular;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Concorrência desleal no setor educacional, levando ao comprometimento da sustentabilidade financeira das IES regulares;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Perda de credibilidade no setor educacional e na capacidade de o órgão regulador manter a integridade do setor regulado.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b="1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77"/>
            <a:ext cx="296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43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AÇÕES PREVENTIVAS E CORRETIVAS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 Instrumentos de supervisão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  <a:hlinkClick r:id="rId3" action="ppaction://hlinksldjump"/>
              </a:rPr>
              <a:t>Campanhas</a:t>
            </a: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  <a:hlinkClick r:id="rId4" action="ppaction://hlinkfile"/>
              </a:rPr>
              <a:t>educativas</a:t>
            </a: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</a:rPr>
              <a:t> e comunicação efetiva com IES e estudantes;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</a:rPr>
              <a:t>Monitoramento;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</a:rPr>
              <a:t>Aplicação de medidas cautelares;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</a:rPr>
              <a:t>Despacho saneadores, protocolos de compromisso ou outros termos de ajustes;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</a:rPr>
              <a:t>Aplicação de penalidades.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Font typeface="Arial" pitchFamily="34" charset="0"/>
              <a:buChar char="•"/>
              <a:defRPr/>
            </a:pPr>
            <a:endParaRPr lang="pt-BR" sz="18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FontTx/>
              <a:buChar char="-"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4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350575" cy="33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4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AÇÕES PREVENTIVAS E CORRETIVAS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 Instrumentos de supervisão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Campanhas </a:t>
            </a: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  <a:hlinkClick r:id="rId3" action="ppaction://hlinkfile"/>
              </a:rPr>
              <a:t>educativas</a:t>
            </a:r>
            <a:endParaRPr lang="pt-BR" sz="1800" b="1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Font typeface="Arial" pitchFamily="34" charset="0"/>
              <a:buChar char="•"/>
              <a:defRPr/>
            </a:pPr>
            <a:endParaRPr lang="pt-BR" sz="18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Coibir a atuação de instituições irregulares na oferta de educação superior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por meio da conscientização e orientação da sociedade brasileira, em especial, daqueles cidadãos que desejam ingressar em instituição de ensino superior visando a obtenção de diplomas ou certificados de nível superior, a respeito das condições que devem ser observadas pela instituição de sua escolha, para que tais diplomas e/ou certificados possam ser considerados regulares e válidos</a:t>
            </a:r>
            <a:endParaRPr lang="pt-BR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FontTx/>
              <a:buChar char="-"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350575" cy="33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4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350575" cy="33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43636" y="4429132"/>
            <a:ext cx="278608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F:\Apresentações\Campanh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84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350575" cy="33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79" y="0"/>
            <a:ext cx="9166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4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350575" cy="33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490" y="0"/>
            <a:ext cx="9194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4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AÇÕES PREVENTIVAS E CORRETIVAS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 Instrumentos de supervisão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Medidas cautelares. Exemplos: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r>
              <a:rPr lang="pt-BR" sz="1800" dirty="0" smtClean="0"/>
              <a:t>Suspensão de novos ingressos;</a:t>
            </a:r>
          </a:p>
          <a:p>
            <a:r>
              <a:rPr lang="pt-BR" sz="1800" dirty="0" smtClean="0"/>
              <a:t>Suspensão de prerrogativas de autonomia da IES;</a:t>
            </a:r>
          </a:p>
          <a:p>
            <a:r>
              <a:rPr lang="pt-BR" sz="1800" dirty="0" smtClean="0"/>
              <a:t>Suspensão da prerrogativa de criação de novos </a:t>
            </a:r>
            <a:r>
              <a:rPr lang="pt-BR" sz="1800" dirty="0" err="1" smtClean="0"/>
              <a:t>polos</a:t>
            </a:r>
            <a:r>
              <a:rPr lang="pt-BR" sz="1800" dirty="0" smtClean="0"/>
              <a:t> de educação a distância pela IES;</a:t>
            </a:r>
          </a:p>
          <a:p>
            <a:r>
              <a:rPr lang="pt-BR" sz="1800" dirty="0" smtClean="0"/>
              <a:t>Sobrestamento de processos regulatórios;</a:t>
            </a:r>
          </a:p>
          <a:p>
            <a:r>
              <a:rPr lang="pt-BR" sz="1800" dirty="0" smtClean="0"/>
              <a:t>Impedimento de protocolização de novos processos regulatórios pela IES ou pelas demais mantidas da mesma mantenedora;</a:t>
            </a:r>
          </a:p>
          <a:p>
            <a:r>
              <a:rPr lang="pt-BR" sz="1800" dirty="0" smtClean="0"/>
              <a:t>Suspensão ou restrição da possibilidade de participação em outros programas federais de acesso ao ensino pela IES.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FontTx/>
              <a:buChar char="-"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77"/>
            <a:ext cx="296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4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AÇÕES PREVENTIVAS E CORRETIVAS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 Instrumentos de supervisão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Medidas sancionadoras (art. 52 Decreto 5773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2006).  Exemplos: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buFontTx/>
              <a:buChar char="-"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r>
              <a:rPr lang="pt-BR" sz="1800" dirty="0" smtClean="0"/>
              <a:t>Desativação de cursos e habilitações;</a:t>
            </a:r>
          </a:p>
          <a:p>
            <a:r>
              <a:rPr lang="pt-BR" sz="1800" dirty="0" smtClean="0"/>
              <a:t>Intervenção;</a:t>
            </a:r>
          </a:p>
          <a:p>
            <a:r>
              <a:rPr lang="pt-BR" sz="1800" dirty="0" smtClean="0"/>
              <a:t>Suspensão temporária de prerrogativas da autonomia; ou</a:t>
            </a:r>
          </a:p>
          <a:p>
            <a:r>
              <a:rPr lang="pt-BR" sz="1800" dirty="0" smtClean="0"/>
              <a:t>Descredenciamento. </a:t>
            </a: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77"/>
            <a:ext cx="296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4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500990" cy="714380"/>
          </a:xfrm>
        </p:spPr>
        <p:txBody>
          <a:bodyPr/>
          <a:lstStyle/>
          <a:p>
            <a:r>
              <a:rPr lang="pt-BR" altLang="pt-BR" sz="2800" dirty="0" smtClean="0"/>
              <a:t>APERFEIÇOAMENTO DO MARCO REGULATÓRIO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 Supervisão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endParaRPr lang="pt-BR" sz="1800" b="1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/>
              <a:t>Detalhamento das fases do processo administrativo de supervisão e demais fluxos;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/>
              <a:t>Detalhamento das irregularidades administrativas e das medidas cautelares;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/>
              <a:t>Introdução do rito sumário para os casos de oferta anterior ao ato </a:t>
            </a:r>
            <a:r>
              <a:rPr lang="pt-BR" sz="1800" dirty="0" err="1" smtClean="0"/>
              <a:t>autorizativo</a:t>
            </a:r>
            <a:r>
              <a:rPr lang="pt-BR" sz="1800" dirty="0" smtClean="0"/>
              <a:t>, desde que haja pedido de credenciamento protocolado, arquivamento dos processos em trâmite;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/>
              <a:t>Responsabilização da mantenedora em alguns casos;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/>
              <a:t>Destaque para a atuação conjunto com demais órgãos em casos que extrapolem as competências do MEC;</a:t>
            </a:r>
          </a:p>
          <a:p>
            <a:pPr marL="285750" indent="-28575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/>
              <a:t>Menção explicita à possibilidade de comutação de penalidades.</a:t>
            </a: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77"/>
            <a:ext cx="296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47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pPr algn="ctr"/>
            <a:r>
              <a:rPr lang="pt-BR" altLang="pt-BR" sz="2800" dirty="0" smtClean="0"/>
              <a:t>SUPERVISÃO: CONCEITO E 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Objetivos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dirty="0" smtClean="0">
                <a:solidFill>
                  <a:prstClr val="black"/>
                </a:solidFill>
                <a:latin typeface="Tahoma"/>
                <a:cs typeface="Tahoma"/>
              </a:rPr>
              <a:t>A </a:t>
            </a:r>
            <a:r>
              <a:rPr lang="pt-BR" sz="1800" dirty="0">
                <a:solidFill>
                  <a:prstClr val="black"/>
                </a:solidFill>
                <a:latin typeface="Tahoma"/>
                <a:cs typeface="Tahoma"/>
              </a:rPr>
              <a:t>supervisão será realizada mediante ações preventivas ou corretivas, visando o cumprimento das normas gerais da educação superior, a fim de zelar pela regularidade e pela qualidade da oferta dos cursos de graduação e de pós-graduação </a:t>
            </a:r>
            <a:r>
              <a:rPr lang="pt-BR" sz="1800" b="1" dirty="0">
                <a:solidFill>
                  <a:prstClr val="black"/>
                </a:solidFill>
                <a:latin typeface="Tahoma"/>
                <a:cs typeface="Tahoma"/>
              </a:rPr>
              <a:t>lato sensu </a:t>
            </a:r>
            <a:r>
              <a:rPr lang="pt-BR" sz="1800" dirty="0">
                <a:solidFill>
                  <a:prstClr val="black"/>
                </a:solidFill>
                <a:latin typeface="Tahoma"/>
                <a:cs typeface="Tahoma"/>
              </a:rPr>
              <a:t>e das instituições de educação superior que os ofertam.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 Instituições </a:t>
            </a:r>
            <a:r>
              <a:rPr lang="pt-BR" sz="1800" b="1" dirty="0">
                <a:solidFill>
                  <a:prstClr val="black"/>
                </a:solidFill>
                <a:latin typeface="Tahoma"/>
                <a:cs typeface="Tahoma"/>
              </a:rPr>
              <a:t>supervisionadas pelo Ministério da Educação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dirty="0">
                <a:solidFill>
                  <a:prstClr val="black"/>
                </a:solidFill>
                <a:latin typeface="Tahoma"/>
                <a:cs typeface="Tahoma"/>
              </a:rPr>
              <a:t>São as compreendidas no </a:t>
            </a: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sistema </a:t>
            </a:r>
            <a:r>
              <a:rPr lang="pt-BR" sz="1800" b="1" dirty="0">
                <a:solidFill>
                  <a:prstClr val="black"/>
                </a:solidFill>
                <a:latin typeface="Tahoma"/>
                <a:cs typeface="Tahoma"/>
              </a:rPr>
              <a:t>f</a:t>
            </a: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ederal </a:t>
            </a:r>
            <a:r>
              <a:rPr lang="pt-BR" sz="1800" b="1" dirty="0">
                <a:solidFill>
                  <a:prstClr val="black"/>
                </a:solidFill>
                <a:latin typeface="Tahoma"/>
                <a:cs typeface="Tahoma"/>
              </a:rPr>
              <a:t>de e</a:t>
            </a: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nsino </a:t>
            </a:r>
            <a:r>
              <a:rPr lang="pt-BR" sz="1800" dirty="0">
                <a:solidFill>
                  <a:prstClr val="black"/>
                </a:solidFill>
                <a:latin typeface="Tahoma"/>
                <a:cs typeface="Tahoma"/>
              </a:rPr>
              <a:t>(Lei nº 9.394/96 – LDB)</a:t>
            </a:r>
          </a:p>
          <a:p>
            <a:pPr marL="219075" lvl="1" indent="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i="1" dirty="0" smtClean="0">
                <a:solidFill>
                  <a:prstClr val="black"/>
                </a:solidFill>
                <a:latin typeface="Tahoma"/>
                <a:cs typeface="Tahoma"/>
              </a:rPr>
              <a:t>I </a:t>
            </a:r>
            <a:r>
              <a:rPr lang="pt-BR" sz="1800" i="1" dirty="0">
                <a:solidFill>
                  <a:prstClr val="black"/>
                </a:solidFill>
                <a:latin typeface="Tahoma"/>
                <a:cs typeface="Tahoma"/>
              </a:rPr>
              <a:t>- </a:t>
            </a:r>
            <a:r>
              <a:rPr lang="pt-BR" sz="1800" i="1" dirty="0" smtClean="0">
                <a:solidFill>
                  <a:prstClr val="black"/>
                </a:solidFill>
                <a:latin typeface="Tahoma"/>
                <a:cs typeface="Tahoma"/>
              </a:rPr>
              <a:t>instituições </a:t>
            </a:r>
            <a:r>
              <a:rPr lang="pt-BR" sz="1800" i="1" dirty="0">
                <a:solidFill>
                  <a:prstClr val="black"/>
                </a:solidFill>
                <a:latin typeface="Tahoma"/>
                <a:cs typeface="Tahoma"/>
              </a:rPr>
              <a:t>de ensino mantidas pela União,</a:t>
            </a:r>
            <a:br>
              <a:rPr lang="pt-BR" sz="1800" i="1" dirty="0">
                <a:solidFill>
                  <a:prstClr val="black"/>
                </a:solidFill>
                <a:latin typeface="Tahoma"/>
                <a:cs typeface="Tahoma"/>
              </a:rPr>
            </a:br>
            <a:r>
              <a:rPr lang="pt-BR" sz="1800" i="1" dirty="0">
                <a:solidFill>
                  <a:prstClr val="black"/>
                </a:solidFill>
                <a:latin typeface="Tahoma"/>
                <a:cs typeface="Tahoma"/>
              </a:rPr>
              <a:t>II - </a:t>
            </a:r>
            <a:r>
              <a:rPr lang="pt-BR" sz="1800" i="1" dirty="0" smtClean="0">
                <a:solidFill>
                  <a:prstClr val="black"/>
                </a:solidFill>
                <a:latin typeface="Tahoma"/>
                <a:cs typeface="Tahoma"/>
              </a:rPr>
              <a:t>instituições de </a:t>
            </a:r>
            <a:r>
              <a:rPr lang="pt-BR" sz="1800" i="1" dirty="0">
                <a:solidFill>
                  <a:prstClr val="black"/>
                </a:solidFill>
                <a:latin typeface="Tahoma"/>
                <a:cs typeface="Tahoma"/>
              </a:rPr>
              <a:t>Educação Superior criadas e mantidas pela iniciativa privada,</a:t>
            </a:r>
            <a:br>
              <a:rPr lang="pt-BR" sz="1800" i="1" dirty="0">
                <a:solidFill>
                  <a:prstClr val="black"/>
                </a:solidFill>
                <a:latin typeface="Tahoma"/>
                <a:cs typeface="Tahoma"/>
              </a:rPr>
            </a:br>
            <a:r>
              <a:rPr lang="pt-BR" sz="1800" i="1" dirty="0">
                <a:solidFill>
                  <a:prstClr val="black"/>
                </a:solidFill>
                <a:latin typeface="Tahoma"/>
                <a:cs typeface="Tahoma"/>
              </a:rPr>
              <a:t>III - </a:t>
            </a:r>
            <a:r>
              <a:rPr lang="pt-BR" sz="1800" i="1" dirty="0" smtClean="0">
                <a:solidFill>
                  <a:prstClr val="black"/>
                </a:solidFill>
                <a:latin typeface="Tahoma"/>
                <a:cs typeface="Tahoma"/>
              </a:rPr>
              <a:t>órgãos </a:t>
            </a:r>
            <a:r>
              <a:rPr lang="pt-BR" sz="1800" i="1" dirty="0">
                <a:solidFill>
                  <a:prstClr val="black"/>
                </a:solidFill>
                <a:latin typeface="Tahoma"/>
                <a:cs typeface="Tahoma"/>
              </a:rPr>
              <a:t>federais de educação.</a:t>
            </a:r>
          </a:p>
          <a:p>
            <a:pPr>
              <a:defRPr/>
            </a:pPr>
            <a:endParaRPr lang="pt-BR" sz="1800" dirty="0"/>
          </a:p>
        </p:txBody>
      </p:sp>
      <p:grpSp>
        <p:nvGrpSpPr>
          <p:cNvPr id="4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06" y="0"/>
            <a:ext cx="3233829" cy="3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5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787326" y="2555612"/>
            <a:ext cx="80415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prstClr val="black"/>
              </a:solidFill>
              <a:hlinkClick r:id="rId3"/>
            </a:endParaRPr>
          </a:p>
          <a:p>
            <a:pPr algn="ctr"/>
            <a:r>
              <a:rPr lang="pt-BR" b="1" dirty="0" smtClean="0">
                <a:solidFill>
                  <a:prstClr val="black"/>
                </a:solidFill>
                <a:hlinkClick r:id="rId3"/>
              </a:rPr>
              <a:t>diretoria.disup@mec.gov.br</a:t>
            </a:r>
            <a:endParaRPr lang="pt-BR" b="1" dirty="0" smtClean="0">
              <a:solidFill>
                <a:prstClr val="black"/>
              </a:solidFill>
            </a:endParaRPr>
          </a:p>
          <a:p>
            <a:pPr algn="ctr"/>
            <a:endParaRPr lang="pt-BR" b="1" dirty="0">
              <a:solidFill>
                <a:prstClr val="black"/>
              </a:solidFill>
            </a:endParaRPr>
          </a:p>
          <a:p>
            <a:pPr algn="ctr"/>
            <a:r>
              <a:rPr lang="pt-BR" b="1" dirty="0" smtClean="0">
                <a:solidFill>
                  <a:prstClr val="black"/>
                </a:solidFill>
                <a:hlinkClick r:id="rId4"/>
              </a:rPr>
              <a:t>supervisao.seres@mec.gov.br</a:t>
            </a:r>
            <a:endParaRPr lang="pt-BR" b="1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r>
              <a:rPr lang="pt-BR" dirty="0" smtClean="0">
                <a:solidFill>
                  <a:prstClr val="black"/>
                </a:solidFill>
              </a:rPr>
              <a:t>Fones: (61) 2022-9540 / 2022-9526</a:t>
            </a: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77"/>
            <a:ext cx="296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500990" cy="714380"/>
          </a:xfrm>
        </p:spPr>
        <p:txBody>
          <a:bodyPr/>
          <a:lstStyle/>
          <a:p>
            <a:r>
              <a:rPr lang="pt-BR" altLang="pt-BR" sz="2800" dirty="0" smtClean="0"/>
              <a:t>CONTATOS DISUP</a:t>
            </a:r>
          </a:p>
        </p:txBody>
      </p:sp>
    </p:spTree>
    <p:extLst>
      <p:ext uri="{BB962C8B-B14F-4D97-AF65-F5344CB8AC3E}">
        <p14:creationId xmlns:p14="http://schemas.microsoft.com/office/powerpoint/2010/main" xmlns="" val="321244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777"/>
            <a:ext cx="357383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a 9"/>
          <p:cNvGraphicFramePr/>
          <p:nvPr/>
        </p:nvGraphicFramePr>
        <p:xfrm>
          <a:off x="500034" y="1428736"/>
          <a:ext cx="800105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DISUP - ESTRUTURA DE SUPERVISÃO</a:t>
            </a:r>
          </a:p>
        </p:txBody>
      </p:sp>
    </p:spTree>
    <p:extLst>
      <p:ext uri="{BB962C8B-B14F-4D97-AF65-F5344CB8AC3E}">
        <p14:creationId xmlns:p14="http://schemas.microsoft.com/office/powerpoint/2010/main" xmlns="" val="24103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CGSUP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Competências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Apuração de deficiências ou irregularidades, a partir de denúncias e representações,  ou de ofício;   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Gestão do Banco de Reclamações.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endParaRPr lang="pt-B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Legislação aplicável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Font typeface="Arial" pitchFamily="34" charset="0"/>
              <a:buChar char="•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Lei 9394/1996; Decreto 5.773</a:t>
            </a:r>
            <a:r>
              <a:rPr lang="pt-BR" alt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2006; Portaria Normativa </a:t>
            </a:r>
            <a:r>
              <a:rPr lang="pt-BR" alt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40/2007;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Pareceres CNE.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endParaRPr lang="pt-BR" sz="1800" dirty="0" smtClean="0"/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endParaRPr lang="pt-BR" sz="1800" dirty="0" smtClean="0"/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endParaRPr lang="pt-BR" sz="1800" dirty="0" smtClean="0"/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endParaRPr lang="pt-BR" sz="1800" dirty="0" smtClean="0"/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06" y="0"/>
            <a:ext cx="3233829" cy="3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5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CGSE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42984"/>
            <a:ext cx="8064896" cy="4896543"/>
          </a:xfrm>
        </p:spPr>
        <p:txBody>
          <a:bodyPr/>
          <a:lstStyle/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Competência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Apuração de deficiências ou irregularidades, a partir de critérios definidos pela Seres; ou com foco em algum tema específico;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EaD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Atuação em caso de descumprimento de Protocolo de Compromisso: Instrumento adotado pela DIREG para induzir o atendimento dos parâmetros de qualidade desejados por uma IES que deixou de atendê-los, conforme atestado no trâmite de processo regulatório.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Legislação aplicável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EaD</a:t>
            </a:r>
            <a:endParaRPr lang="pt-BR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Decreto 9.057/2017; Portaria 11, de 20/7/2017; art. 80 LDB (Lei 9.394/1996). 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Geral 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Lei 9.394/1996; Decreto 5.773</a:t>
            </a:r>
            <a:r>
              <a:rPr lang="pt-BR" alt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2006; Portaria Normativa </a:t>
            </a:r>
            <a:r>
              <a:rPr lang="pt-BR" alt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40/2007;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Pareceres CNE.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endParaRPr lang="pt-BR" sz="1800" b="1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b="1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endParaRPr lang="pt-BR" sz="1800" b="1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06" y="0"/>
            <a:ext cx="3233829" cy="3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5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CGMAE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Competências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Programa Mais Médicos: planejar, coordenar, executar e monitorar ações referentes a processos de chamamento público para credenciamento de instituições de educação superior privadas e para autorização de funcionamento de cursos em áreas estratégicas;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Monitoramento de IES e de seus cursos;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Acervos;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defRPr/>
            </a:pP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pt-B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Pro-IES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06" y="0"/>
            <a:ext cx="3233829" cy="3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5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172200" cy="594122"/>
          </a:xfrm>
        </p:spPr>
        <p:txBody>
          <a:bodyPr/>
          <a:lstStyle/>
          <a:p>
            <a:r>
              <a:rPr lang="pt-BR" altLang="pt-BR" sz="2800" dirty="0" smtClean="0"/>
              <a:t>CGMAE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064896" cy="4896543"/>
          </a:xfrm>
        </p:spPr>
        <p:txBody>
          <a:bodyPr/>
          <a:lstStyle/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/>
                <a:cs typeface="Tahoma"/>
              </a:rPr>
              <a:t>Legislação aplicável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+mj-lt"/>
                <a:cs typeface="Tahoma"/>
              </a:rPr>
              <a:t>Mais Médicos</a:t>
            </a:r>
          </a:p>
          <a:p>
            <a:r>
              <a:rPr lang="pt-BR" altLang="pt-BR" sz="1800" dirty="0" smtClean="0"/>
              <a:t>Lei nº 12.871/2013; Diretrizes Curriculares Nacionais  dos Cursos de Graduação em Medicina - Resolução CNE nº 3/2014; Edital nº 3/2013 – seleção de municípios; Edital Nº 6/2014 – seleção de IES; Portaria nº 16/2014 .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altLang="pt-BR" sz="1800" b="1" dirty="0" smtClean="0">
                <a:solidFill>
                  <a:prstClr val="black"/>
                </a:solidFill>
                <a:latin typeface="+mj-lt"/>
                <a:cs typeface="Tahoma"/>
              </a:rPr>
              <a:t>Pro IES</a:t>
            </a:r>
          </a:p>
          <a:p>
            <a:pPr>
              <a:spcAft>
                <a:spcPts val="300"/>
              </a:spcAft>
              <a:buFontTx/>
              <a:buChar char="-"/>
              <a:defRPr/>
            </a:pPr>
            <a:r>
              <a:rPr lang="pt-BR" sz="1800" dirty="0" smtClean="0"/>
              <a:t>Lei nº 12.688, de 18/07/2012, alterado pela Lei nº 12.989, de 06/06/2014; Portaria Conjunta PGFN/RFB nº 6, de 17/08/2012, alterada pela Portaria Conjunta PGFN/RFB nº 12, de 24 de julho de 2014; Portaria Normativa MEC nº 26, de 05/12/2012, alterada pela PN nº 9, de 17/05/2013; Portaria Interministerial MF/MEC nº 376, de 18/09/2014.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altLang="pt-BR" sz="1800" b="1" dirty="0" smtClean="0">
                <a:solidFill>
                  <a:prstClr val="black"/>
                </a:solidFill>
                <a:latin typeface="+mj-lt"/>
                <a:cs typeface="Tahoma"/>
              </a:rPr>
              <a:t>Acervo</a:t>
            </a:r>
          </a:p>
          <a:p>
            <a:r>
              <a:rPr lang="pt-BR" altLang="pt-BR" sz="1800" dirty="0" smtClean="0"/>
              <a:t>Portaria Normativa nº 40/2007, Portaria Normativa nº 1.224/2013.</a:t>
            </a: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b="1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endParaRPr lang="pt-BR" sz="1800" b="1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06" y="0"/>
            <a:ext cx="3233829" cy="3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5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58180" cy="714380"/>
          </a:xfrm>
        </p:spPr>
        <p:txBody>
          <a:bodyPr/>
          <a:lstStyle/>
          <a:p>
            <a:r>
              <a:rPr lang="pt-BR" altLang="pt-BR" sz="2800" dirty="0" smtClean="0"/>
              <a:t>DESCUMPRIMENTO DE NORMAS EDUCACIONAIS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Irregularidades administrativas</a:t>
            </a:r>
          </a:p>
          <a:p>
            <a:pPr marL="0" indent="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Oferta de educação superior em desconformidade com </a:t>
            </a: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normas </a:t>
            </a:r>
            <a:r>
              <a:rPr lang="pt-BR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 legislação </a:t>
            </a: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educacional. Exemplos: </a:t>
            </a:r>
          </a:p>
          <a:p>
            <a:pPr marL="0" indent="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Oferta 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de educação superior sem o devido ato autorizativo;</a:t>
            </a:r>
          </a:p>
          <a:p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Oferta 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de educação superior em desconformidade com os atos autorizativos da IES;</a:t>
            </a:r>
          </a:p>
          <a:p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Terceirização 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de atividade finalística educacional, sob quaisquer designações, na oferta de educação superior;</a:t>
            </a:r>
          </a:p>
          <a:p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Convalidação 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ou aproveitamento irregular de estudos ofertados por instituições credenciadas ou não para a oferta de educação superior, sob quaisquer denominações, para acesso à educação superior;</a:t>
            </a: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4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77"/>
            <a:ext cx="296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43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58180" cy="714380"/>
          </a:xfrm>
        </p:spPr>
        <p:txBody>
          <a:bodyPr/>
          <a:lstStyle/>
          <a:p>
            <a:r>
              <a:rPr lang="pt-BR" altLang="pt-BR" sz="2800" dirty="0" smtClean="0"/>
              <a:t>DESCUMPRIMENTO DE NORMAS EDUCACIONAIS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96543"/>
          </a:xfrm>
        </p:spPr>
        <p:txBody>
          <a:bodyPr/>
          <a:lstStyle/>
          <a:p>
            <a:pPr marL="202500" indent="-202500" defTabSz="342900">
              <a:spcBef>
                <a:spcPct val="20000"/>
              </a:spcBef>
              <a:spcAft>
                <a:spcPts val="450"/>
              </a:spcAft>
              <a:buSzPct val="100000"/>
              <a:buBlip>
                <a:blip r:embed="rId2"/>
              </a:buBlip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Irregularidades administrativas</a:t>
            </a:r>
          </a:p>
          <a:p>
            <a:pPr marL="0" indent="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r>
              <a:rPr lang="pt-BR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Oferta de educação superior em desconformidade com </a:t>
            </a: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normas </a:t>
            </a:r>
            <a:r>
              <a:rPr lang="pt-BR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 legislação </a:t>
            </a:r>
            <a:r>
              <a:rPr lang="pt-BR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educacional. Exemplos: </a:t>
            </a:r>
          </a:p>
          <a:p>
            <a:pPr marL="0" indent="0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Diplomação 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de estudantes cuja formação tenha ocorrido em desconformidade com a legislação educacional;</a:t>
            </a:r>
          </a:p>
          <a:p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Registro 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de diplomas, próprios ou expedidos por outras IES, sem observância às exigências legais que conferem regularidade aos cursos;</a:t>
            </a:r>
          </a:p>
          <a:p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Prestação 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de informações falsas ao MEC e omissão ou distorção de dados fornecidos aos cadastros e sistemas oficiais da educação superior, especialmente o Cadastro Nacional de Cursos e Instituições de Educação Superior – Cadastro </a:t>
            </a:r>
            <a:r>
              <a:rPr lang="pt-BR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e-MEC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Ausência </a:t>
            </a:r>
            <a:r>
              <a:rPr lang="pt-BR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de protocolo de pedido de recredenciamento no prazo e na forma </a:t>
            </a:r>
            <a:r>
              <a:rPr lang="pt-B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legal. </a:t>
            </a:r>
            <a:endParaRPr lang="pt-B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 defTabSz="342900">
              <a:spcBef>
                <a:spcPct val="20000"/>
              </a:spcBef>
              <a:spcAft>
                <a:spcPts val="450"/>
              </a:spcAft>
              <a:buSzPct val="100000"/>
              <a:buNone/>
              <a:defRPr/>
            </a:pPr>
            <a:endParaRPr lang="pt-BR" sz="1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09537" indent="0">
              <a:buNone/>
              <a:defRPr/>
            </a:pPr>
            <a:endParaRPr lang="pt-BR" sz="1800" dirty="0"/>
          </a:p>
        </p:txBody>
      </p:sp>
      <p:grpSp>
        <p:nvGrpSpPr>
          <p:cNvPr id="2" name="Grupo 3"/>
          <p:cNvGrpSpPr/>
          <p:nvPr/>
        </p:nvGrpSpPr>
        <p:grpSpPr>
          <a:xfrm>
            <a:off x="6275649" y="21266"/>
            <a:ext cx="2632065" cy="387073"/>
            <a:chOff x="6260959" y="15147"/>
            <a:chExt cx="2703529" cy="4689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59" y="198765"/>
              <a:ext cx="576064" cy="1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6260959" y="15147"/>
              <a:ext cx="2703529" cy="46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77"/>
            <a:ext cx="296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43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83BBC1"/>
      </a:accent2>
      <a:accent3>
        <a:srgbClr val="326064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6351</TotalTime>
  <Words>1018</Words>
  <Application>Microsoft Office PowerPoint</Application>
  <PresentationFormat>Apresentação na tela (4:3)</PresentationFormat>
  <Paragraphs>142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Urbano</vt:lpstr>
      <vt:lpstr> </vt:lpstr>
      <vt:lpstr>SUPERVISÃO: CONCEITO E OBJETIVOS</vt:lpstr>
      <vt:lpstr>DISUP - ESTRUTURA DE SUPERVISÃO</vt:lpstr>
      <vt:lpstr>CGSUP</vt:lpstr>
      <vt:lpstr>CGSE</vt:lpstr>
      <vt:lpstr>CGMAE</vt:lpstr>
      <vt:lpstr>CGMAE</vt:lpstr>
      <vt:lpstr>DESCUMPRIMENTO DE NORMAS EDUCACIONAIS</vt:lpstr>
      <vt:lpstr>DESCUMPRIMENTO DE NORMAS EDUCACIONAIS</vt:lpstr>
      <vt:lpstr>DESCUMPRIMENTO DE NORMAS EDUCACIONAIS</vt:lpstr>
      <vt:lpstr>DESCUMPRIMENTO DE NORMAS EDUCACIONAIS</vt:lpstr>
      <vt:lpstr>AÇÕES PREVENTIVAS E CORRETIVAS</vt:lpstr>
      <vt:lpstr>AÇÕES PREVENTIVAS E CORRETIVAS</vt:lpstr>
      <vt:lpstr>Slide 14</vt:lpstr>
      <vt:lpstr>Slide 15</vt:lpstr>
      <vt:lpstr>Slide 16</vt:lpstr>
      <vt:lpstr>AÇÕES PREVENTIVAS E CORRETIVAS</vt:lpstr>
      <vt:lpstr>AÇÕES PREVENTIVAS E CORRETIVAS</vt:lpstr>
      <vt:lpstr>APERFEIÇOAMENTO DO MARCO REGULATÓRIO</vt:lpstr>
      <vt:lpstr>CONTATOS DISUP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cliente</cp:lastModifiedBy>
  <cp:revision>412</cp:revision>
  <cp:lastPrinted>2016-08-02T12:25:28Z</cp:lastPrinted>
  <dcterms:created xsi:type="dcterms:W3CDTF">2011-10-26T22:59:17Z</dcterms:created>
  <dcterms:modified xsi:type="dcterms:W3CDTF">2017-09-01T16:57:13Z</dcterms:modified>
</cp:coreProperties>
</file>