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4"/>
  </p:sldMasterIdLst>
  <p:notesMasterIdLst>
    <p:notesMasterId r:id="rId23"/>
  </p:notesMasterIdLst>
  <p:handoutMasterIdLst>
    <p:handoutMasterId r:id="rId24"/>
  </p:handoutMasterIdLst>
  <p:sldIdLst>
    <p:sldId id="281" r:id="rId5"/>
    <p:sldId id="276" r:id="rId6"/>
    <p:sldId id="278" r:id="rId7"/>
    <p:sldId id="279" r:id="rId8"/>
    <p:sldId id="268" r:id="rId9"/>
    <p:sldId id="269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</p:sldIdLst>
  <p:sldSz cx="12188825" cy="6858000"/>
  <p:notesSz cx="6858000" cy="9144000"/>
  <p:defaultTextStyle>
    <a:defPPr rtl="0">
      <a:defRPr lang="pt-b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9" pos="3839" userDrawn="1">
          <p15:clr>
            <a:srgbClr val="A4A3A4"/>
          </p15:clr>
        </p15:guide>
        <p15:guide id="10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howGuides="1">
      <p:cViewPr varScale="1">
        <p:scale>
          <a:sx n="72" d="100"/>
          <a:sy n="72" d="100"/>
        </p:scale>
        <p:origin x="576" y="7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3774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43E42634-1A4A-451A-B592-FA374027D2ED}" type="datetime1">
              <a:rPr lang="pt-BR" smtClean="0">
                <a:solidFill>
                  <a:schemeClr val="tx2"/>
                </a:solidFill>
              </a:rPr>
              <a:pPr algn="r" rtl="0"/>
              <a:t>01/09/2017</a:t>
            </a:fld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CFD77566-CD65-4859-9FA1-43956DC85B8C}" type="slidenum">
              <a:rPr lang="pt-BR" smtClean="0">
                <a:solidFill>
                  <a:schemeClr val="tx2"/>
                </a:solidFill>
              </a:rPr>
              <a:pPr algn="r" rtl="0"/>
              <a:t>‹nº›</a:t>
            </a:fld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798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solidFill>
                  <a:schemeClr val="tx2"/>
                </a:solidFill>
              </a:defRPr>
            </a:lvl1pPr>
          </a:lstStyle>
          <a:p>
            <a:pPr rtl="0"/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>
                <a:solidFill>
                  <a:schemeClr val="tx2"/>
                </a:solidFill>
              </a:defRPr>
            </a:lvl1pPr>
          </a:lstStyle>
          <a:p>
            <a:fld id="{EE37D643-C1E2-42EF-929B-3EB28FD403B3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 dirty="0"/>
              <a:t>Clique para editar o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solidFill>
                  <a:schemeClr val="tx2"/>
                </a:solidFill>
              </a:defRPr>
            </a:lvl1pPr>
          </a:lstStyle>
          <a:p>
            <a:pPr rtl="0"/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>
                <a:solidFill>
                  <a:schemeClr val="tx2"/>
                </a:solidFill>
              </a:defRPr>
            </a:lvl1pPr>
          </a:lstStyle>
          <a:p>
            <a:fld id="{B8796F01-7154-41E0-B48B-A6921757531A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4077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2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8828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1"/>
            <a:ext cx="23044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5936" y="1122363"/>
            <a:ext cx="8789286" cy="2387600"/>
          </a:xfrm>
        </p:spPr>
        <p:txBody>
          <a:bodyPr anchor="b">
            <a:normAutofit/>
          </a:bodyPr>
          <a:lstStyle>
            <a:lvl1pPr algn="l">
              <a:defRPr sz="47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5936" y="3602038"/>
            <a:ext cx="8789286" cy="1655762"/>
          </a:xfrm>
        </p:spPr>
        <p:txBody>
          <a:bodyPr>
            <a:normAutofit/>
          </a:bodyPr>
          <a:lstStyle>
            <a:lvl1pPr marL="0" indent="0" algn="l">
              <a:buNone/>
              <a:defRPr sz="1999" cap="all" baseline="0">
                <a:solidFill>
                  <a:schemeClr val="tx2"/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5668" y="5410202"/>
            <a:ext cx="2742486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5936" y="5410202"/>
            <a:ext cx="512355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4334" y="5410200"/>
            <a:ext cx="77088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7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3" y="4304665"/>
            <a:ext cx="9909774" cy="819355"/>
          </a:xfrm>
        </p:spPr>
        <p:txBody>
          <a:bodyPr anchor="b">
            <a:normAutofit/>
          </a:bodyPr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114" y="606426"/>
            <a:ext cx="9909773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199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067" y="5124020"/>
            <a:ext cx="9908278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1861-FAA0-4778-8E24-A7F7494E17A9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233238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59" y="609600"/>
            <a:ext cx="9903375" cy="3429000"/>
          </a:xfrm>
        </p:spPr>
        <p:txBody>
          <a:bodyPr anchor="ctr">
            <a:normAutofit/>
          </a:bodyPr>
          <a:lstStyle>
            <a:lvl1pPr>
              <a:defRPr sz="35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113" y="4419600"/>
            <a:ext cx="9901880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799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1861-FAA0-4778-8E24-A7F7494E17A9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055451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5836" y="609600"/>
            <a:ext cx="9300329" cy="2748429"/>
          </a:xfrm>
        </p:spPr>
        <p:txBody>
          <a:bodyPr anchor="ctr">
            <a:normAutofit/>
          </a:bodyPr>
          <a:lstStyle>
            <a:lvl1pPr>
              <a:defRPr sz="35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196" y="3365557"/>
            <a:ext cx="8750020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114" y="4309919"/>
            <a:ext cx="990342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799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1861-FAA0-4778-8E24-A7F7494E17A9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pt-BR" noProof="0" smtClean="0"/>
              <a:pPr/>
              <a:t>‹nº›</a:t>
            </a:fld>
            <a:endParaRPr lang="pt-BR" noProof="0" dirty="0"/>
          </a:p>
        </p:txBody>
      </p:sp>
      <p:sp>
        <p:nvSpPr>
          <p:cNvPr id="60" name="TextBox 59"/>
          <p:cNvSpPr txBox="1"/>
          <p:nvPr/>
        </p:nvSpPr>
        <p:spPr>
          <a:xfrm>
            <a:off x="903277" y="732394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4626" y="2764972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99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0673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3" y="2134042"/>
            <a:ext cx="9903421" cy="2511835"/>
          </a:xfrm>
        </p:spPr>
        <p:txBody>
          <a:bodyPr anchor="b">
            <a:normAutofit/>
          </a:bodyPr>
          <a:lstStyle>
            <a:lvl1pPr>
              <a:defRPr sz="35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067" y="4657655"/>
            <a:ext cx="9901926" cy="1140644"/>
          </a:xfrm>
        </p:spPr>
        <p:txBody>
          <a:bodyPr anchor="t">
            <a:normAutofit/>
          </a:bodyPr>
          <a:lstStyle>
            <a:lvl1pPr marL="0" indent="0">
              <a:buNone/>
              <a:defRPr sz="1799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1861-FAA0-4778-8E24-A7F7494E17A9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498584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116" y="609600"/>
            <a:ext cx="9903418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113" y="2674463"/>
            <a:ext cx="319606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625" y="3360263"/>
            <a:ext cx="3207899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3591" y="2677635"/>
            <a:ext cx="318355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3040" y="3363435"/>
            <a:ext cx="319499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0397" y="2674463"/>
            <a:ext cx="319413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0397" y="3360263"/>
            <a:ext cx="319413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1861-FAA0-4778-8E24-A7F7494E17A9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126838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114" y="609600"/>
            <a:ext cx="9903419" cy="1905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116" y="4404596"/>
            <a:ext cx="3194408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9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116" y="2666998"/>
            <a:ext cx="3194408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99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116" y="4980859"/>
            <a:ext cx="3194408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7884" y="4404596"/>
            <a:ext cx="3199567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9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7884" y="2666998"/>
            <a:ext cx="319810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99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6424" y="4980857"/>
            <a:ext cx="3199567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0523" y="4404595"/>
            <a:ext cx="318991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19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0398" y="2666998"/>
            <a:ext cx="319413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99" dirty="0"/>
            </a:lvl1pPr>
          </a:lstStyle>
          <a:p>
            <a:pPr marL="0" lvl="0" indent="0">
              <a:buNone/>
            </a:pPr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0397" y="4980855"/>
            <a:ext cx="319413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1861-FAA0-4778-8E24-A7F7494E17A9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771992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14DAB-CD7C-449B-9020-DC7EF80255A1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91C5AD9-787D-40FA-8A4D-16A055B9AF81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98384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0046" y="609600"/>
            <a:ext cx="2004489" cy="518160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113" y="609600"/>
            <a:ext cx="7746572" cy="5181601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DF4C-3D51-441F-9475-231C3DD096D5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91C5AD9-787D-40FA-8A4D-16A055B9AF81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966329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57E5-E6A8-43B1-99E3-9013B0F73B21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A60BA0E-20D0-4E7C-B286-26C960A6788F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65289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4" y="1419227"/>
            <a:ext cx="9903420" cy="2852737"/>
          </a:xfrm>
        </p:spPr>
        <p:txBody>
          <a:bodyPr anchor="b">
            <a:normAutofit/>
          </a:bodyPr>
          <a:lstStyle>
            <a:lvl1pPr>
              <a:defRPr sz="35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114" y="4424362"/>
            <a:ext cx="9903420" cy="1374776"/>
          </a:xfrm>
        </p:spPr>
        <p:txBody>
          <a:bodyPr>
            <a:normAutofit/>
          </a:bodyPr>
          <a:lstStyle>
            <a:lvl1pPr marL="0" indent="0">
              <a:buNone/>
              <a:defRPr sz="1799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29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113" y="2249486"/>
            <a:ext cx="4877119" cy="354171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593" y="2249486"/>
            <a:ext cx="4873941" cy="354171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71861-FAA0-4778-8E24-A7F7494E17A9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318887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4" y="619127"/>
            <a:ext cx="9903420" cy="147796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9663" y="2249486"/>
            <a:ext cx="464857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113" y="3073398"/>
            <a:ext cx="4877121" cy="271780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9141" y="2249485"/>
            <a:ext cx="464539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399" b="0" cap="all" baseline="0">
                <a:solidFill>
                  <a:schemeClr val="tx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593" y="3073398"/>
            <a:ext cx="4873940" cy="271780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3B65-3AB5-4F7E-BB0F-849715F58123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B37DED6-D4C7-42EE-AB49-D2E39E64FDE4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58880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81986-56AF-4000-9474-C6ECB04703B6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B37DED6-D4C7-42EE-AB49-D2E39E64FDE4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75238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4B192-45B2-4122-AC1B-A8E7679FEBBA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B37DED6-D4C7-42EE-AB49-D2E39E64FDE4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37155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407" y="609601"/>
            <a:ext cx="3855033" cy="1639884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4858" y="592666"/>
            <a:ext cx="5889675" cy="5198534"/>
          </a:xfrm>
        </p:spPr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407" y="2249486"/>
            <a:ext cx="3855033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F478-660E-4D9B-AA70-ED3296FC72C8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DFBB78A-01B4-41F2-96B0-677A4A28283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50992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116" y="609600"/>
            <a:ext cx="5932963" cy="1639886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78799" y="609602"/>
            <a:ext cx="3665735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113" y="2249486"/>
            <a:ext cx="5932966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1CF9-B86E-4179-8BAA-B383019EA6D8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DFBB78A-01B4-41F2-96B0-677A4A28283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05409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8828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4" y="1"/>
            <a:ext cx="12050749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116" y="618518"/>
            <a:ext cx="990341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115" y="2249487"/>
            <a:ext cx="990341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4979" y="5883277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71861-FAA0-4778-8E24-A7F7494E17A9}" type="datetime1">
              <a:rPr lang="pt-BR" noProof="0" smtClean="0"/>
              <a:pPr/>
              <a:t>01/09/2017</a:t>
            </a:fld>
            <a:endParaRPr lang="pt-B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114" y="5883276"/>
            <a:ext cx="6237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3645" y="5883275"/>
            <a:ext cx="770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7DED6-D4C7-42EE-AB49-D2E39E64FDE4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296938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3599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0DAC88B0-0B86-4662-A9D6-551A60819029}"/>
              </a:ext>
            </a:extLst>
          </p:cNvPr>
          <p:cNvSpPr txBox="1"/>
          <p:nvPr/>
        </p:nvSpPr>
        <p:spPr>
          <a:xfrm>
            <a:off x="4006180" y="1916832"/>
            <a:ext cx="77767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Futura Std Medium"/>
                <a:cs typeface="Futura Std Medium"/>
              </a:rPr>
              <a:t>Novo </a:t>
            </a:r>
            <a:r>
              <a:rPr lang="pt-BR" sz="6000" dirty="0">
                <a:latin typeface="Futura Std Medium"/>
                <a:cs typeface="Futura Std Medium"/>
              </a:rPr>
              <a:t>marco</a:t>
            </a:r>
            <a:r>
              <a:rPr lang="en-US" sz="6000" dirty="0">
                <a:latin typeface="Futura Std Medium"/>
                <a:cs typeface="Futura Std Medium"/>
              </a:rPr>
              <a:t> </a:t>
            </a:r>
            <a:r>
              <a:rPr lang="pt-BR" sz="6000" dirty="0">
                <a:latin typeface="Futura Std Medium"/>
                <a:cs typeface="Futura Std Medium"/>
              </a:rPr>
              <a:t>regulatório</a:t>
            </a:r>
            <a:r>
              <a:rPr lang="en-US" sz="6000" dirty="0">
                <a:latin typeface="Futura Std Medium"/>
                <a:cs typeface="Futura Std Medium"/>
              </a:rPr>
              <a:t> do EAD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ED4556D-B1F6-4C05-BC8D-158320E19D42}"/>
              </a:ext>
            </a:extLst>
          </p:cNvPr>
          <p:cNvSpPr/>
          <p:nvPr/>
        </p:nvSpPr>
        <p:spPr>
          <a:xfrm>
            <a:off x="4870276" y="4149080"/>
            <a:ext cx="64086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400" dirty="0">
                <a:latin typeface="Futura Std Light" panose="020B0402020204020303" pitchFamily="34" charset="0"/>
                <a:cs typeface="Futura Std Medium"/>
              </a:rPr>
              <a:t>José Roberto Covac</a:t>
            </a:r>
          </a:p>
          <a:p>
            <a:pPr algn="r"/>
            <a:r>
              <a:rPr lang="pt-BR" sz="2400" dirty="0">
                <a:latin typeface="Futura Std Light" panose="020B0402020204020303" pitchFamily="34" charset="0"/>
                <a:cs typeface="Futura Std Medium"/>
              </a:rPr>
              <a:t>Diretor jurídico do SEMESP </a:t>
            </a:r>
            <a:endParaRPr lang="en-US" sz="2400" dirty="0">
              <a:latin typeface="Futura Std Light" panose="020B0402020204020303" pitchFamily="34" charset="0"/>
              <a:cs typeface="Futura Std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244984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C4D8891-F924-473B-A0CA-C94183A7593B}"/>
              </a:ext>
            </a:extLst>
          </p:cNvPr>
          <p:cNvSpPr/>
          <p:nvPr/>
        </p:nvSpPr>
        <p:spPr>
          <a:xfrm>
            <a:off x="549796" y="908720"/>
            <a:ext cx="1123324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 Portaria Normativa  nº 11, de 20 de junho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(Regulamenta o Decreto 9057 – normas para credenciamento e oferta de cursos superiores  EAD)</a:t>
            </a:r>
          </a:p>
          <a:p>
            <a:pPr algn="just"/>
            <a:endParaRPr lang="pt-BR" sz="1800" dirty="0">
              <a:solidFill>
                <a:srgbClr val="653090"/>
              </a:solidFill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 As </a:t>
            </a:r>
            <a:r>
              <a:rPr lang="pt-BR" sz="1800" b="1" dirty="0">
                <a:latin typeface="Futura Std Medium" panose="020B0702020204020203"/>
              </a:rPr>
              <a:t>atividades presenciais</a:t>
            </a:r>
            <a:r>
              <a:rPr lang="pt-BR" sz="1800" dirty="0">
                <a:latin typeface="Futura Std Medium" panose="020B0702020204020203"/>
              </a:rPr>
              <a:t> como tutorias, avaliações, estágios, práticas profissionais, de laboratório e defesa de trabalho previstos no PPC e nas DCN, poderão ser realizadas tanto na sede e polos, quanto em </a:t>
            </a:r>
            <a:r>
              <a:rPr lang="pt-BR" sz="1800" b="1" dirty="0">
                <a:latin typeface="Futura Std Medium" panose="020B0702020204020203"/>
              </a:rPr>
              <a:t>ambiente profissional</a:t>
            </a:r>
            <a:r>
              <a:rPr lang="pt-BR" sz="1800" dirty="0">
                <a:latin typeface="Futura Std Medium" panose="020B0702020204020203"/>
              </a:rPr>
              <a:t>, o que é um grande avanço.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São </a:t>
            </a:r>
            <a:r>
              <a:rPr lang="pt-BR" sz="1800" b="1" dirty="0">
                <a:latin typeface="Futura Std Medium" panose="020B0702020204020203"/>
              </a:rPr>
              <a:t>considerados ambientes profissionais</a:t>
            </a:r>
            <a:r>
              <a:rPr lang="pt-BR" sz="1800" dirty="0">
                <a:latin typeface="Futura Std Medium" panose="020B0702020204020203"/>
              </a:rPr>
              <a:t>: empresas públicas ou privadas, indústrias, estabelecimentos comerciais ou de serviços, agências públicas e organismos governamentais, destinados a integrarem os processos formativos de cursos superiores a distância, como a realização de atividades presenciais ou estágios supervisionados, com justificada relevância descrita no PPC.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690882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5230F67-0F1A-466B-8297-8B6137986FC8}"/>
              </a:ext>
            </a:extLst>
          </p:cNvPr>
          <p:cNvSpPr/>
          <p:nvPr/>
        </p:nvSpPr>
        <p:spPr>
          <a:xfrm>
            <a:off x="549796" y="908720"/>
            <a:ext cx="112332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 Portaria Normativa nº 11, de 20 de junho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(Regulamenta o Decreto 9057 – normas para credenciamento e oferta de cursos superiores  EAD)</a:t>
            </a:r>
          </a:p>
          <a:p>
            <a:pPr algn="just"/>
            <a:endParaRPr lang="pt-BR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Necessidade de </a:t>
            </a:r>
            <a:r>
              <a:rPr lang="pt-BR" sz="1800" b="1" dirty="0">
                <a:latin typeface="Futura Std Medium" panose="020B0702020204020203"/>
              </a:rPr>
              <a:t>formalização do  termo parceria </a:t>
            </a:r>
            <a:r>
              <a:rPr lang="pt-BR" sz="1800" dirty="0">
                <a:latin typeface="Futura Std Medium" panose="020B0702020204020203"/>
              </a:rPr>
              <a:t>na utilização de ambientes profissionais, estabelecendo obrigações da entidade parceira e responsabilidades exclusivas da IES credenciada e deve ser inserido no  cadastro do E MEC.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A </a:t>
            </a:r>
            <a:r>
              <a:rPr lang="pt-BR" sz="1800" b="1" dirty="0">
                <a:latin typeface="Futura Std Medium" panose="020B0702020204020203"/>
              </a:rPr>
              <a:t>infraestrutura e a natureza do ambiente profissional</a:t>
            </a:r>
            <a:r>
              <a:rPr lang="pt-BR" sz="1800" dirty="0">
                <a:latin typeface="Futura Std Medium" panose="020B0702020204020203"/>
              </a:rPr>
              <a:t> escolhido deverão ser justificadas no PDI, em consonância com as formas de aprendizado previstas. </a:t>
            </a: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 Os </a:t>
            </a:r>
            <a:r>
              <a:rPr lang="pt-BR" sz="1800" b="1" dirty="0">
                <a:latin typeface="Futura Std Medium" panose="020B0702020204020203"/>
              </a:rPr>
              <a:t>ambientes profissionais</a:t>
            </a:r>
            <a:r>
              <a:rPr lang="pt-BR" sz="1800" dirty="0">
                <a:latin typeface="Futura Std Medium" panose="020B0702020204020203"/>
              </a:rPr>
              <a:t> poderão ser organizados de forma exclusiva para </a:t>
            </a:r>
            <a:r>
              <a:rPr lang="pt-BR" sz="1800" b="1" dirty="0">
                <a:latin typeface="Futura Std Medium" panose="020B0702020204020203"/>
              </a:rPr>
              <a:t>atendimento de estágios supervisionados </a:t>
            </a:r>
            <a:r>
              <a:rPr lang="pt-BR" sz="1800" dirty="0">
                <a:latin typeface="Futura Std Medium" panose="020B0702020204020203"/>
              </a:rPr>
              <a:t>e de atividades presenciais dos cursos a distância, ou em articulação com os Polos de </a:t>
            </a:r>
            <a:r>
              <a:rPr lang="pt-BR" sz="1800" dirty="0" err="1">
                <a:latin typeface="Futura Std Medium" panose="020B0702020204020203"/>
              </a:rPr>
              <a:t>EaD</a:t>
            </a:r>
            <a:r>
              <a:rPr lang="pt-BR" sz="1800" dirty="0">
                <a:latin typeface="Futura Std Medium" panose="020B0702020204020203"/>
              </a:rPr>
              <a:t>. </a:t>
            </a:r>
          </a:p>
          <a:p>
            <a:r>
              <a:rPr lang="pt-BR" sz="1800" dirty="0"/>
              <a:t> 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153370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330107F-7FB2-4286-802A-CEDE0AEBE07F}"/>
              </a:ext>
            </a:extLst>
          </p:cNvPr>
          <p:cNvSpPr/>
          <p:nvPr/>
        </p:nvSpPr>
        <p:spPr>
          <a:xfrm>
            <a:off x="549796" y="908720"/>
            <a:ext cx="113052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 Portaria Normativa º 11, de 20 de junho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(Regulamenta o Decreto 9057 – normas para credenciamento e oferta de cursos superiores EAD)</a:t>
            </a: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Criação anual de polos</a:t>
            </a:r>
            <a:r>
              <a:rPr lang="pt-BR" sz="1800" dirty="0">
                <a:latin typeface="Futura Std Medium" panose="020B0702020204020203"/>
              </a:rPr>
              <a:t> levando em consideração o </a:t>
            </a:r>
            <a:r>
              <a:rPr lang="pt-BR" sz="1800" b="1" dirty="0">
                <a:latin typeface="Futura Std Medium" panose="020B0702020204020203"/>
              </a:rPr>
              <a:t>CI</a:t>
            </a:r>
            <a:r>
              <a:rPr lang="pt-BR" sz="1800" dirty="0">
                <a:latin typeface="Futura Std Medium" panose="020B0702020204020203"/>
              </a:rPr>
              <a:t>, sendo  vedada  a criação de polo quando a instituição tiver conceito insatisfatório com aplicação de penalidade nos últimos 2 anos,</a:t>
            </a:r>
            <a:r>
              <a:rPr lang="pt-BR" sz="1800" b="1" dirty="0">
                <a:latin typeface="Futura Std Medium" panose="020B0702020204020203"/>
              </a:rPr>
              <a:t> que implique em vedação de criação de polos.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As instituições credenciadas para oferta de cursos superiores a distância, poderão criar polos por </a:t>
            </a:r>
            <a:r>
              <a:rPr lang="pt-BR" sz="1800" b="1" dirty="0">
                <a:latin typeface="Futura Std Medium" panose="020B0702020204020203"/>
              </a:rPr>
              <a:t>ato próprio </a:t>
            </a:r>
            <a:r>
              <a:rPr lang="pt-BR" sz="1800" dirty="0">
                <a:latin typeface="Futura Std Medium" panose="020B0702020204020203"/>
              </a:rPr>
              <a:t>considerando o ano civil e limitado a nota do ultimo CI.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CI 3 – 50 polos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CI 4 – 150 polos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CI 5 – 250 polos</a:t>
            </a:r>
            <a:endParaRPr lang="pt-BR" sz="1800" b="1" dirty="0">
              <a:solidFill>
                <a:srgbClr val="FF0000"/>
              </a:solidFill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rgbClr val="FF0000"/>
              </a:solidFill>
              <a:latin typeface="Futura Std Medium" panose="020B0702020204020203"/>
            </a:endParaRPr>
          </a:p>
        </p:txBody>
      </p:sp>
    </p:spTree>
    <p:extLst>
      <p:ext uri="{BB962C8B-B14F-4D97-AF65-F5344CB8AC3E}">
        <p14:creationId xmlns:p14="http://schemas.microsoft.com/office/powerpoint/2010/main" val="18171663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1F4D7D8-0D09-4475-B45C-A89C56188D74}"/>
              </a:ext>
            </a:extLst>
          </p:cNvPr>
          <p:cNvSpPr/>
          <p:nvPr/>
        </p:nvSpPr>
        <p:spPr>
          <a:xfrm>
            <a:off x="549796" y="836712"/>
            <a:ext cx="1137216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 Portaria Normativa nº  11, de 20 de junho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(Regulamenta o Decreto 9057 – normas para credenciamento e oferta de cursos superiores EAD)</a:t>
            </a: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Ocorrendo </a:t>
            </a:r>
            <a:r>
              <a:rPr lang="pt-BR" sz="1800" b="1" dirty="0">
                <a:latin typeface="Futura Std Medium" panose="020B0702020204020203"/>
              </a:rPr>
              <a:t>alteração no Conceito Institucional em um mesmo ano</a:t>
            </a:r>
            <a:r>
              <a:rPr lang="pt-BR" sz="1800" dirty="0">
                <a:latin typeface="Futura Std Medium" panose="020B0702020204020203"/>
              </a:rPr>
              <a:t>, a criação de novos polos de </a:t>
            </a:r>
            <a:r>
              <a:rPr lang="pt-BR" sz="1800" dirty="0" err="1">
                <a:latin typeface="Futura Std Medium" panose="020B0702020204020203"/>
              </a:rPr>
              <a:t>EaD</a:t>
            </a:r>
            <a:r>
              <a:rPr lang="pt-BR" sz="1800" dirty="0">
                <a:latin typeface="Futura Std Medium" panose="020B0702020204020203"/>
              </a:rPr>
              <a:t> deverá considerar o quantitativo já informado e constantes do Cadastro </a:t>
            </a:r>
            <a:r>
              <a:rPr lang="pt-BR" sz="1800" dirty="0" err="1">
                <a:latin typeface="Futura Std Medium" panose="020B0702020204020203"/>
              </a:rPr>
              <a:t>e-MEC</a:t>
            </a:r>
            <a:r>
              <a:rPr lang="pt-BR" sz="1800" dirty="0">
                <a:latin typeface="Futura Std Medium" panose="020B0702020204020203"/>
              </a:rPr>
              <a:t>, cuja soma anual não poderá exceder os limites ao novo Conceito Institucional.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A IES deverá informar, no Sistema </a:t>
            </a:r>
            <a:r>
              <a:rPr lang="pt-BR" sz="1800" dirty="0" err="1">
                <a:latin typeface="Futura Std Medium" panose="020B0702020204020203"/>
              </a:rPr>
              <a:t>e-MEC</a:t>
            </a:r>
            <a:r>
              <a:rPr lang="pt-BR" sz="1800" dirty="0">
                <a:latin typeface="Futura Std Medium" panose="020B0702020204020203"/>
              </a:rPr>
              <a:t>, seus polos de </a:t>
            </a:r>
            <a:r>
              <a:rPr lang="pt-BR" sz="1800" dirty="0" err="1">
                <a:latin typeface="Futura Std Medium" panose="020B0702020204020203"/>
              </a:rPr>
              <a:t>EaD</a:t>
            </a:r>
            <a:r>
              <a:rPr lang="pt-BR" sz="1800" dirty="0">
                <a:latin typeface="Futura Std Medium" panose="020B0702020204020203"/>
              </a:rPr>
              <a:t> criados, </a:t>
            </a:r>
            <a:r>
              <a:rPr lang="pt-BR" sz="1800" b="1" dirty="0">
                <a:latin typeface="Futura Std Medium" panose="020B0702020204020203"/>
              </a:rPr>
              <a:t>no prazo máximo de sessenta dias,</a:t>
            </a:r>
            <a:r>
              <a:rPr lang="pt-BR" sz="1800" dirty="0">
                <a:latin typeface="Futura Std Medium" panose="020B0702020204020203"/>
              </a:rPr>
              <a:t> a contar da expedição do ato próprio, mantendo atualizados os dados de pessoal, infraestrutura física e tecnológica, conforme previsto na Portaria, documentação que comprove disponibilidade dos imóveis e eventuais contratos de parceria.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O </a:t>
            </a:r>
            <a:r>
              <a:rPr lang="pt-BR" sz="1800" b="1" dirty="0">
                <a:latin typeface="Futura Std Medium" panose="020B0702020204020203"/>
              </a:rPr>
              <a:t>remanejamento de vagas autorizadas</a:t>
            </a:r>
            <a:r>
              <a:rPr lang="pt-BR" sz="1800" dirty="0">
                <a:latin typeface="Futura Std Medium" panose="020B0702020204020203"/>
              </a:rPr>
              <a:t> de um curso de </a:t>
            </a:r>
            <a:r>
              <a:rPr lang="pt-BR" sz="1800" dirty="0" err="1">
                <a:latin typeface="Futura Std Medium" panose="020B0702020204020203"/>
              </a:rPr>
              <a:t>EaD</a:t>
            </a:r>
            <a:r>
              <a:rPr lang="pt-BR" sz="1800" dirty="0">
                <a:latin typeface="Futura Std Medium" panose="020B0702020204020203"/>
              </a:rPr>
              <a:t> entre polos é de </a:t>
            </a:r>
            <a:r>
              <a:rPr lang="pt-BR" sz="1800" b="1" dirty="0">
                <a:latin typeface="Futura Std Medium" panose="020B0702020204020203"/>
              </a:rPr>
              <a:t>competência da IES credenciada </a:t>
            </a:r>
            <a:r>
              <a:rPr lang="pt-BR" sz="1800" dirty="0">
                <a:latin typeface="Futura Std Medium" panose="020B0702020204020203"/>
              </a:rPr>
              <a:t>e deve ser processado como atualização cadastral. </a:t>
            </a:r>
          </a:p>
          <a:p>
            <a:r>
              <a:rPr lang="pt-BR" sz="1800" dirty="0"/>
              <a:t> </a:t>
            </a: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36040279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08934D1-3DC0-4AC0-BCB5-3D8014C117DE}"/>
              </a:ext>
            </a:extLst>
          </p:cNvPr>
          <p:cNvSpPr/>
          <p:nvPr/>
        </p:nvSpPr>
        <p:spPr>
          <a:xfrm>
            <a:off x="549796" y="908720"/>
            <a:ext cx="113052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 Portaria Normativa nº 11, de 20 de junho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Regulamenta o Decreto 9057 – normas para credenciamento e oferta de cursos superiores EAD</a:t>
            </a: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A oferta de curso a distância </a:t>
            </a:r>
            <a:r>
              <a:rPr lang="pt-BR" sz="1800" b="1" dirty="0">
                <a:latin typeface="Futura Std Medium" panose="020B0702020204020203"/>
              </a:rPr>
              <a:t>permite a parceria</a:t>
            </a:r>
            <a:r>
              <a:rPr lang="pt-BR" sz="1800" dirty="0">
                <a:latin typeface="Futura Std Medium" panose="020B0702020204020203"/>
              </a:rPr>
              <a:t> entre a IES credenciada e outras pessoas jurídicas para o funcionamento dos polos EAD. </a:t>
            </a:r>
          </a:p>
          <a:p>
            <a:pPr algn="just"/>
            <a:r>
              <a:rPr lang="pt-BR" sz="1800" dirty="0">
                <a:latin typeface="Futura Std Medium" panose="020B0702020204020203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Atualização das informações</a:t>
            </a:r>
            <a:r>
              <a:rPr lang="pt-BR" sz="1800" dirty="0">
                <a:latin typeface="Futura Std Medium" panose="020B0702020204020203"/>
              </a:rPr>
              <a:t>. A IES credenciada para educação a distância </a:t>
            </a:r>
            <a:r>
              <a:rPr lang="pt-BR" sz="1800" b="1" dirty="0">
                <a:latin typeface="Futura Std Medium" panose="020B0702020204020203"/>
              </a:rPr>
              <a:t>deverá manter atualizadas, no sistema </a:t>
            </a:r>
            <a:r>
              <a:rPr lang="pt-BR" sz="1800" b="1" dirty="0" err="1">
                <a:latin typeface="Futura Std Medium" panose="020B0702020204020203"/>
              </a:rPr>
              <a:t>e-MEC</a:t>
            </a:r>
            <a:r>
              <a:rPr lang="pt-BR" sz="1800" b="1" dirty="0">
                <a:latin typeface="Futura Std Medium" panose="020B0702020204020203"/>
              </a:rPr>
              <a:t>,</a:t>
            </a:r>
            <a:r>
              <a:rPr lang="pt-BR" sz="1800" dirty="0">
                <a:latin typeface="Futura Std Medium" panose="020B0702020204020203"/>
              </a:rPr>
              <a:t> as informações sobre os polos, nos termos desta Portaria, bem como sobre o encerramento e celebração de novas parcerias, observando a garantia de atendimento aos critérios de qualidade e assegurando os direitos dos estudantes matriculados.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IES sem  autonomia. </a:t>
            </a:r>
            <a:r>
              <a:rPr lang="pt-BR" sz="1800" dirty="0">
                <a:latin typeface="Futura Std Medium" panose="020B0702020204020203"/>
              </a:rPr>
              <a:t>A oferta de cursos superiores a distância por IES que não tem autonomia depende de expedição de ato específico para cada curso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88190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7D89177-7923-4ADB-B7EE-746C682CBE36}"/>
              </a:ext>
            </a:extLst>
          </p:cNvPr>
          <p:cNvSpPr/>
          <p:nvPr/>
        </p:nvSpPr>
        <p:spPr>
          <a:xfrm>
            <a:off x="549796" y="722314"/>
            <a:ext cx="11161240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 Portaria Normativa nº  11, de 20 de junho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Regulamenta o Decreto nº  9.057 – normas para credenciamento e oferta de cursos superiores EAD</a:t>
            </a:r>
          </a:p>
          <a:p>
            <a:pPr algn="just"/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Não utilização do polo para oferta de cursos presenciais. </a:t>
            </a:r>
            <a:r>
              <a:rPr lang="pt-BR" sz="1800" dirty="0">
                <a:latin typeface="Futura Std Medium" panose="020B0702020204020203"/>
              </a:rPr>
              <a:t>O polo de EAD não pode ser utilizada para oferta de ensino presencial, salvo se a IES tiver  credenciamento para oferta de curso presencial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Alteração de endereço</a:t>
            </a:r>
            <a:r>
              <a:rPr lang="pt-BR" sz="1800" b="1" u="sng" dirty="0">
                <a:latin typeface="Futura Std Medium" panose="020B0702020204020203"/>
              </a:rPr>
              <a:t>. </a:t>
            </a:r>
            <a:r>
              <a:rPr lang="pt-BR" sz="1800" b="1" dirty="0">
                <a:latin typeface="Futura Std Medium" panose="020B0702020204020203"/>
              </a:rPr>
              <a:t> </a:t>
            </a:r>
            <a:r>
              <a:rPr lang="pt-BR" sz="1800" dirty="0">
                <a:latin typeface="Futura Std Medium" panose="020B0702020204020203"/>
              </a:rPr>
              <a:t>alteração de endereço de polo de </a:t>
            </a:r>
            <a:r>
              <a:rPr lang="pt-BR" sz="1800" dirty="0" err="1">
                <a:latin typeface="Futura Std Medium" panose="020B0702020204020203"/>
              </a:rPr>
              <a:t>EaD</a:t>
            </a:r>
            <a:r>
              <a:rPr lang="pt-BR" sz="1800" dirty="0">
                <a:latin typeface="Futura Std Medium" panose="020B0702020204020203"/>
              </a:rPr>
              <a:t> se processará como substituição de polo, ocasionando a baixa do código original, a geração de um novo código, restrito ao município de funcionamento, e a transferência dos cursos de </a:t>
            </a:r>
            <a:r>
              <a:rPr lang="pt-BR" sz="1800" dirty="0" err="1">
                <a:latin typeface="Futura Std Medium" panose="020B0702020204020203"/>
              </a:rPr>
              <a:t>EaD</a:t>
            </a:r>
            <a:r>
              <a:rPr lang="pt-BR" sz="1800" dirty="0">
                <a:latin typeface="Futura Std Medium" panose="020B0702020204020203"/>
              </a:rPr>
              <a:t> do primeiro para o segundo código.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A extinção de polo de </a:t>
            </a:r>
            <a:r>
              <a:rPr lang="pt-BR" sz="1800" b="1" dirty="0" err="1">
                <a:latin typeface="Futura Std Medium" panose="020B0702020204020203"/>
              </a:rPr>
              <a:t>EaD</a:t>
            </a:r>
            <a:r>
              <a:rPr lang="pt-BR" sz="1800" b="1" dirty="0">
                <a:latin typeface="Futura Std Medium" panose="020B0702020204020203"/>
              </a:rPr>
              <a:t> poderá ser realizada</a:t>
            </a:r>
            <a:r>
              <a:rPr lang="pt-BR" sz="1800" dirty="0">
                <a:latin typeface="Futura Std Medium" panose="020B0702020204020203"/>
              </a:rPr>
              <a:t>:  I - pela IES, para fins de desativação voluntária; ou II - pela SERES, para fins de desativação decorrente de decisão proferida em processos de regulação, supervisão.</a:t>
            </a:r>
          </a:p>
          <a:p>
            <a:r>
              <a:rPr lang="pt-BR" sz="1800" dirty="0"/>
              <a:t> </a:t>
            </a:r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algn="just"/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18401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CE9C38C-0808-4D5D-BB6A-B0C5A5E67827}"/>
              </a:ext>
            </a:extLst>
          </p:cNvPr>
          <p:cNvSpPr/>
          <p:nvPr/>
        </p:nvSpPr>
        <p:spPr>
          <a:xfrm>
            <a:off x="549796" y="722313"/>
            <a:ext cx="1137726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 Portaria Normativa nº  11, de 20 de junho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Regulamenta o Decreto nº  9.057 – normas para credenciamento e oferta de cursos superiores EAD</a:t>
            </a:r>
          </a:p>
          <a:p>
            <a:pPr algn="just"/>
            <a:endParaRPr lang="pt-BR" sz="1800" dirty="0">
              <a:solidFill>
                <a:srgbClr val="C00000"/>
              </a:solidFill>
              <a:latin typeface="Futura Std Medium" panose="020B0702020204020203"/>
            </a:endParaRP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Prazo para pedir  a manutenção dos processos em tramitação. </a:t>
            </a:r>
            <a:r>
              <a:rPr lang="pt-BR" sz="1800" dirty="0">
                <a:latin typeface="Futura Std Medium" panose="020B0702020204020203"/>
              </a:rPr>
              <a:t> As  IES que optarem pela manutenção dos processos em trâmite devem protocolar ofício na SERES no prazo de trinta dias, a partir da publicação desta Portaria.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Monitoramento</a:t>
            </a:r>
            <a:r>
              <a:rPr lang="pt-BR" sz="1800" dirty="0">
                <a:latin typeface="Futura Std Medium" panose="020B0702020204020203"/>
              </a:rPr>
              <a:t>. A SERES poderá, motivadamente, realizar ações de monitoramento, de avaliação e de supervisão de cursos, polos ou IES, observada a legislação em vigor e respeitados os princípios do contraditório e da ampla defesa.</a:t>
            </a: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algn="just"/>
            <a:endParaRPr lang="pt-BR" sz="1800" b="1" dirty="0">
              <a:latin typeface="Futura Std Medium" panose="020B0702020204020203"/>
            </a:endParaRPr>
          </a:p>
          <a:p>
            <a:pPr algn="just"/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906402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CA531B0-7645-406C-9525-22055288992D}"/>
              </a:ext>
            </a:extLst>
          </p:cNvPr>
          <p:cNvSpPr/>
          <p:nvPr/>
        </p:nvSpPr>
        <p:spPr>
          <a:xfrm>
            <a:off x="549796" y="722313"/>
            <a:ext cx="11233248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 Portaria Normativa nº  11, de 20 de junho de 2017</a:t>
            </a:r>
          </a:p>
          <a:p>
            <a:pPr algn="just"/>
            <a:endParaRPr lang="pt-BR" sz="1800" dirty="0">
              <a:solidFill>
                <a:srgbClr val="C00000"/>
              </a:solidFill>
              <a:latin typeface="Futura Std Medium" panose="020B0702020204020203"/>
            </a:endParaRP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 Alguns apontamentos que consideramos importantes: </a:t>
            </a:r>
          </a:p>
          <a:p>
            <a:pPr algn="just"/>
            <a:endParaRPr lang="pt-BR" sz="1800" b="1" dirty="0">
              <a:latin typeface="Futura Std Medium" panose="020B0702020204020203"/>
            </a:endParaRPr>
          </a:p>
          <a:p>
            <a:pPr algn="just"/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Funcionalidade do sistema para evitar problema na inserção na informações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As </a:t>
            </a:r>
            <a:r>
              <a:rPr lang="pt-BR" sz="1800" dirty="0" err="1">
                <a:latin typeface="Futura Std Medium" panose="020B0702020204020203"/>
              </a:rPr>
              <a:t>ies</a:t>
            </a:r>
            <a:r>
              <a:rPr lang="pt-BR" sz="1800" dirty="0">
                <a:latin typeface="Futura Std Medium" panose="020B0702020204020203"/>
              </a:rPr>
              <a:t> devem manter as informações sobre polos e condições de ofertas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Publicidade dos instrumentos jurídicos de parceria, contratos com os polo dos ambientes profissionais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Atualização cadastral de endereços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Dialogo com o Inep para entendimento da oferta nos polos de EAD e adequação dos instrumentos de avaliação</a:t>
            </a:r>
            <a:r>
              <a:rPr lang="pt-BR" sz="1800" b="1" dirty="0">
                <a:latin typeface="Futura Std Medium" panose="020B0702020204020203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algn="just"/>
            <a:endParaRPr lang="pt-BR" sz="1800" strike="sngStrike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algn="just"/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b="1" dirty="0"/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51011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2C7AEF-E5A0-4082-BD7A-EA781BB69EB3}"/>
              </a:ext>
            </a:extLst>
          </p:cNvPr>
          <p:cNvSpPr txBox="1"/>
          <p:nvPr/>
        </p:nvSpPr>
        <p:spPr>
          <a:xfrm>
            <a:off x="3214092" y="1844824"/>
            <a:ext cx="9287865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dirty="0">
                <a:latin typeface="Futura Std Medium"/>
                <a:cs typeface="Futura Std Medium"/>
              </a:rPr>
              <a:t>Muito</a:t>
            </a:r>
            <a:r>
              <a:rPr lang="en-US" sz="7200" dirty="0">
                <a:latin typeface="Futura Std Medium"/>
                <a:cs typeface="Futura Std Medium"/>
              </a:rPr>
              <a:t> obrigado!</a:t>
            </a:r>
            <a:endParaRPr lang="en-US" sz="6000" dirty="0">
              <a:latin typeface="Futura Std Medium"/>
              <a:cs typeface="Futura Std Medium"/>
            </a:endParaRPr>
          </a:p>
          <a:p>
            <a:pPr algn="ctr"/>
            <a:endParaRPr lang="en-US" sz="6000" dirty="0">
              <a:latin typeface="Futura Std Medium"/>
              <a:cs typeface="Futura Std Medium"/>
            </a:endParaRPr>
          </a:p>
          <a:p>
            <a:pPr algn="ctr"/>
            <a:r>
              <a:rPr lang="en-US" sz="4800" dirty="0">
                <a:latin typeface="Futura Std Medium"/>
                <a:cs typeface="Futura Std Medium"/>
              </a:rPr>
              <a:t>José Roberto Covac</a:t>
            </a:r>
          </a:p>
          <a:p>
            <a:pPr algn="ctr"/>
            <a:r>
              <a:rPr lang="en-US" sz="3200" dirty="0">
                <a:latin typeface="Futura Std Medium"/>
                <a:cs typeface="Futura Std Medium"/>
              </a:rPr>
              <a:t>jr.covac@advcovac.com.br</a:t>
            </a:r>
            <a:endParaRPr lang="en-US" sz="5400" dirty="0">
              <a:latin typeface="Futura Std Medium"/>
              <a:cs typeface="Futura Std Medium"/>
            </a:endParaRPr>
          </a:p>
          <a:p>
            <a:pPr algn="ctr"/>
            <a:endParaRPr lang="en-US" sz="3200" dirty="0">
              <a:latin typeface="Futura Std Medium"/>
              <a:cs typeface="Futura Std Medium"/>
            </a:endParaRPr>
          </a:p>
        </p:txBody>
      </p:sp>
    </p:spTree>
    <p:extLst>
      <p:ext uri="{BB962C8B-B14F-4D97-AF65-F5344CB8AC3E}">
        <p14:creationId xmlns:p14="http://schemas.microsoft.com/office/powerpoint/2010/main" val="1317813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>
          <a:xfrm>
            <a:off x="1629916" y="2420888"/>
            <a:ext cx="10157354" cy="1397000"/>
          </a:xfrm>
        </p:spPr>
        <p:txBody>
          <a:bodyPr rtlCol="0"/>
          <a:lstStyle/>
          <a:p>
            <a:pPr algn="ctr" rtl="0"/>
            <a:r>
              <a:rPr lang="pt-BR" dirty="0"/>
              <a:t>EDUCAÇÃO À DISTÂNCIA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EC59BFF-7794-4F6F-846D-B719FB4DAA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9" name="Rectangle 2">
            <a:extLst>
              <a:ext uri="{FF2B5EF4-FFF2-40B4-BE49-F238E27FC236}">
                <a16:creationId xmlns:a16="http://schemas.microsoft.com/office/drawing/2014/main" id="{878A66F2-89E8-41B6-A72B-323F757FA35F}"/>
              </a:ext>
            </a:extLst>
          </p:cNvPr>
          <p:cNvSpPr/>
          <p:nvPr/>
        </p:nvSpPr>
        <p:spPr>
          <a:xfrm>
            <a:off x="2988802" y="3772169"/>
            <a:ext cx="9223165" cy="4571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82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F6678D7F-9847-4252-90D4-CE0B91E3D4A1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07F30AF1-00D1-4059-8E79-03C9A523F478}"/>
              </a:ext>
            </a:extLst>
          </p:cNvPr>
          <p:cNvSpPr/>
          <p:nvPr/>
        </p:nvSpPr>
        <p:spPr>
          <a:xfrm>
            <a:off x="405780" y="1052736"/>
            <a:ext cx="1130525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»Decreto nº 9.057,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 Regulamenta o art. 80 da Lei nº 9394, de 1996 e revoga o Decreto nº 5622, de 2006, que tratam sobre  normas para credenciamento e oferta de cursos superiores EAD)</a:t>
            </a:r>
          </a:p>
          <a:p>
            <a:pPr algn="just"/>
            <a:endParaRPr lang="pt-BR" sz="1800" dirty="0">
              <a:solidFill>
                <a:srgbClr val="653090"/>
              </a:solidFill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Permanece a </a:t>
            </a:r>
            <a:r>
              <a:rPr lang="pt-BR" sz="1800" b="1" dirty="0">
                <a:latin typeface="Futura Std Medium" panose="020B0702020204020203"/>
              </a:rPr>
              <a:t>necessidade de credenciamento EAD</a:t>
            </a:r>
            <a:r>
              <a:rPr lang="pt-BR" sz="1800" dirty="0">
                <a:latin typeface="Futura Std Medium" panose="020B0702020204020203"/>
              </a:rPr>
              <a:t>, mas uma vez credenciada, a IES poderá ofertar cursos de graduação e pós-graduação lato sensu a distância.</a:t>
            </a:r>
          </a:p>
          <a:p>
            <a:pPr algn="just"/>
            <a:r>
              <a:rPr lang="pt-BR" sz="1800" dirty="0">
                <a:latin typeface="Futura Std Medium" panose="020B0702020204020203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As </a:t>
            </a:r>
            <a:r>
              <a:rPr lang="pt-BR" sz="1800" b="1" dirty="0">
                <a:latin typeface="Futura Std Medium" panose="020B0702020204020203"/>
              </a:rPr>
              <a:t>avaliações </a:t>
            </a:r>
            <a:r>
              <a:rPr lang="pt-BR" sz="1800" b="1" i="1" dirty="0">
                <a:latin typeface="Futura Std Medium" panose="020B0702020204020203"/>
              </a:rPr>
              <a:t>in loco</a:t>
            </a:r>
            <a:r>
              <a:rPr lang="pt-BR" sz="1800" i="1" dirty="0">
                <a:latin typeface="Futura Std Medium" panose="020B0702020204020203"/>
              </a:rPr>
              <a:t> </a:t>
            </a:r>
            <a:r>
              <a:rPr lang="pt-BR" sz="1800" dirty="0">
                <a:latin typeface="Futura Std Medium" panose="020B0702020204020203"/>
              </a:rPr>
              <a:t>serão concentradas na </a:t>
            </a:r>
            <a:r>
              <a:rPr lang="pt-BR" sz="1800" b="1" dirty="0">
                <a:latin typeface="Futura Std Medium" panose="020B0702020204020203"/>
              </a:rPr>
              <a:t>sede da instituição</a:t>
            </a:r>
            <a:r>
              <a:rPr lang="pt-BR" sz="1800" dirty="0">
                <a:latin typeface="Futura Std Medium" panose="020B0702020204020203"/>
              </a:rPr>
              <a:t>, </a:t>
            </a:r>
            <a:r>
              <a:rPr lang="pt-BR" sz="1800" b="1" dirty="0">
                <a:latin typeface="Futura Std Medium" panose="020B0702020204020203"/>
              </a:rPr>
              <a:t>dispensando avaliação dos polos</a:t>
            </a:r>
            <a:r>
              <a:rPr lang="pt-BR" sz="1800" dirty="0">
                <a:latin typeface="Futura Std Medium" panose="020B0702020204020203"/>
              </a:rPr>
              <a:t>, mas será feita a análise documental relativa ao polo.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PDI e PPC</a:t>
            </a:r>
            <a:r>
              <a:rPr lang="pt-BR" sz="1800" dirty="0">
                <a:latin typeface="Futura Std Medium" panose="020B0702020204020203"/>
              </a:rPr>
              <a:t> passam a ser documentos de  compromisso da instituição com a qualidade do curso, bem como o cumprimenta das Diretrizes Curriculares e qualidade do polo 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2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2EAD91D7-85DF-4F49-99EB-EE1AFB7B5A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04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AE46BAF-6D7D-47F5-9939-3BAFE3C74F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BBC79AD5-3432-4998-A7FF-78F49E7C3B0E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DDA90292-6C53-4C38-A0B3-25EA6BB67A28}"/>
              </a:ext>
            </a:extLst>
          </p:cNvPr>
          <p:cNvSpPr/>
          <p:nvPr/>
        </p:nvSpPr>
        <p:spPr>
          <a:xfrm>
            <a:off x="549796" y="836712"/>
            <a:ext cx="1101212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»Decreto nº 9.057,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 Regulamenta o art. 80 da Lei nº 9394, de 1996 e revoga o Decreto nº 5622, de 2006, que tratam sobre  normas para credenciamento e oferta de cursos superiores EAD</a:t>
            </a:r>
          </a:p>
          <a:p>
            <a:pPr algn="just"/>
            <a:endParaRPr lang="pt-BR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Observações sobre a  oferta do EAD nos cursos regulados e os de saúde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Os momentos presenciais nos cursos regulados e nos da área de saúde;</a:t>
            </a: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Atividades presenciais como tutorias, avaliações, estágios, práticas profissionais e de laboratório e defesa de trabalhos, previstas nos projetos pedagógicos ou de desenvolvimento da instituição de ensino e do curso, serão realizadas na sede da instituição de ensino, nos polos de educação a distância ou em ambiente profissional, conforme as Diretrizes Curriculares Nacionais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34035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DA2587D4-8108-45A3-A03F-5B7A7CF6B58E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E0B2AC3-99F7-4307-9053-2AD70EB20EFF}"/>
              </a:ext>
            </a:extLst>
          </p:cNvPr>
          <p:cNvSpPr/>
          <p:nvPr/>
        </p:nvSpPr>
        <p:spPr>
          <a:xfrm>
            <a:off x="549796" y="1052736"/>
            <a:ext cx="11161240" cy="5688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»Decreto nº 9.057,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(Regulamenta o art. 80 da Lei nº 9394, de 1996 e revoga o Decreto nº 5622, de 2006, que tratam sobre  normas para credenciamento e oferta de cursos superiores EAD)</a:t>
            </a:r>
          </a:p>
          <a:p>
            <a:pPr algn="just"/>
            <a:endParaRPr lang="pt-BR" sz="1800" dirty="0">
              <a:solidFill>
                <a:srgbClr val="653090"/>
              </a:solidFill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Definição de polo. O polo de educação a distância é a unidade acadêmica e operacional descentralizada, no País ou no exterior, para o desenvolvimento de atividades presenciais relativas aos cursos ofertados na modalidade a distância. Parágrafo único. Os polos de educação a distância deverão manter infraestrutura física, tecnológica e de pessoal adequada aos projetos pedagógicos ou de desenvolvimento da instituição de ensino e do curso.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Instituições autônomas. IES autônomas podem criar cursos independentemente de autorização, devendo informar E  deverão informar o Ministério da Educação quando da oferta de curso superior na modalidade a distância, no prazo de sessenta dias, contado da data de criação do curso, para fins de supervisão, de avaliação e de posterior reconhecimento, nos termos da legislação específica. </a:t>
            </a:r>
          </a:p>
          <a:p>
            <a:pPr algn="just"/>
            <a:r>
              <a:rPr lang="pt-BR" sz="1800" dirty="0"/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2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3E12F59-530E-4776-BF25-C04D018321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9488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AB5B74FF-B7CC-4152-9C32-914F891D2271}"/>
              </a:ext>
            </a:extLst>
          </p:cNvPr>
          <p:cNvSpPr/>
          <p:nvPr/>
        </p:nvSpPr>
        <p:spPr>
          <a:xfrm>
            <a:off x="545256" y="908720"/>
            <a:ext cx="11237788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»Decreto nº 9.057,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(Regulamenta o art. 80 da Lei nº 9394, de 1996 e revoga o Decreto nº 5622, de 2006, que tratam sobre  normas para credenciamento e oferta de cursos superiores EAD)</a:t>
            </a:r>
          </a:p>
          <a:p>
            <a:pPr algn="just"/>
            <a:endParaRPr lang="pt-BR" sz="1800" dirty="0">
              <a:solidFill>
                <a:srgbClr val="653090"/>
              </a:solidFill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/>
              <a:t> </a:t>
            </a:r>
            <a:r>
              <a:rPr lang="pt-BR" sz="1800" b="1" dirty="0">
                <a:latin typeface="Futura Std Medium" panose="020B0702020204020203"/>
              </a:rPr>
              <a:t>Pós graduação</a:t>
            </a:r>
            <a:r>
              <a:rPr lang="pt-BR" sz="1800" u="sng" dirty="0">
                <a:latin typeface="Futura Std Medium" panose="020B0702020204020203"/>
              </a:rPr>
              <a:t>.</a:t>
            </a:r>
            <a:r>
              <a:rPr lang="pt-BR" sz="1800" dirty="0">
                <a:latin typeface="Futura Std Medium" panose="020B0702020204020203"/>
              </a:rPr>
              <a:t>  Os cursos de pós graduação lato sensu na modalidade a distância poderão ter as atividades presenciais realizadas em locais distintos da sede ou dos polos de educação a distância.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u="sng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Criação de Polos</a:t>
            </a:r>
            <a:r>
              <a:rPr lang="pt-BR" sz="1800" b="1" u="sng" dirty="0">
                <a:latin typeface="Futura Std Medium" panose="020B0702020204020203"/>
              </a:rPr>
              <a:t>.</a:t>
            </a:r>
            <a:r>
              <a:rPr lang="pt-BR" sz="1800" u="sng" dirty="0">
                <a:latin typeface="Futura Std Medium" panose="020B0702020204020203"/>
              </a:rPr>
              <a:t> </a:t>
            </a:r>
            <a:r>
              <a:rPr lang="pt-BR" sz="1800" dirty="0">
                <a:latin typeface="Futura Std Medium" panose="020B0702020204020203"/>
              </a:rPr>
              <a:t>A criação de polo de educação a distância é de competência da instituição de ensino credenciada para a oferta nesta modalidade, fica condicionada ao cumprimento dos parâmetros definidos pelo Ministério da Educação, de acordo com os resultados de avaliação institucional.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Regime de parceria</a:t>
            </a:r>
            <a:r>
              <a:rPr lang="pt-BR" sz="1800" u="sng" dirty="0">
                <a:latin typeface="Futura Std Medium" panose="020B0702020204020203"/>
              </a:rPr>
              <a:t>.</a:t>
            </a:r>
            <a:r>
              <a:rPr lang="pt-BR" sz="1800" dirty="0">
                <a:latin typeface="Futura Std Medium" panose="020B0702020204020203"/>
              </a:rPr>
              <a:t>  A oferta de cursos superiores na modalidade a distância admitirá regime de parceria entre a instituição de ensino credenciada para educação a distância e outras pessoas jurídicas, preferencialmente em instalações da instituição de ensino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dirty="0"/>
          </a:p>
          <a:p>
            <a:pPr algn="just"/>
            <a:r>
              <a:rPr lang="pt-BR" dirty="0"/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2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8B9747B-B983-4E49-9681-D7183685DCA4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</p:spTree>
    <p:extLst>
      <p:ext uri="{BB962C8B-B14F-4D97-AF65-F5344CB8AC3E}">
        <p14:creationId xmlns:p14="http://schemas.microsoft.com/office/powerpoint/2010/main" val="16539435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5CED3A4-CDDB-4351-963D-6012E6D9383D}"/>
              </a:ext>
            </a:extLst>
          </p:cNvPr>
          <p:cNvSpPr/>
          <p:nvPr/>
        </p:nvSpPr>
        <p:spPr>
          <a:xfrm>
            <a:off x="549796" y="980728"/>
            <a:ext cx="1123324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»Decreto nº 9.057,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(Regulamenta o art. 80 da Lei nº 9394, de 1996 e revoga o Decreto nº 5622, de 2006, que tratam sobre  normas para credenciamento e oferta de cursos superiores EAD)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u="sng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Condições para formalização da parceria</a:t>
            </a:r>
            <a:r>
              <a:rPr lang="pt-BR" sz="1800" dirty="0">
                <a:latin typeface="Futura Std Medium" panose="020B0702020204020203"/>
              </a:rPr>
              <a:t>. Há necessidade de elaboração de instrumento jurídico prevendo as condições de parceria, contendo as  obrigações das entidades parceiras, bem como  a responsabilidade exclusiva da instituição de ensino credenciada para educação a distância ofertante do curso quanto a:  prática de atos acadêmicos referentes ao objeto da parceria; corpo docente; tutores;  material didático; e expedição das titulações conferidas.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u="sng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Publicidade</a:t>
            </a:r>
            <a:r>
              <a:rPr lang="pt-BR" sz="1800" u="sng" dirty="0">
                <a:latin typeface="Futura Std Medium" panose="020B0702020204020203"/>
              </a:rPr>
              <a:t>:</a:t>
            </a:r>
            <a:r>
              <a:rPr lang="pt-BR" sz="1800" dirty="0">
                <a:latin typeface="Futura Std Medium" panose="020B0702020204020203"/>
              </a:rPr>
              <a:t>  O instrumento de parceria  deverá ser dada ampla divulgação e  deverá estar  em consonância com o Plano de Desenvolvimento Institucional da instituição de ensino credenciada para educação a distância.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000" u="sng" dirty="0"/>
          </a:p>
          <a:p>
            <a:pPr algn="just"/>
            <a:endParaRPr lang="pt-BR" sz="20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2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325367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AA3CF18F-BD48-4B0B-AEB1-904C37F8CCB5}"/>
              </a:ext>
            </a:extLst>
          </p:cNvPr>
          <p:cNvSpPr/>
          <p:nvPr/>
        </p:nvSpPr>
        <p:spPr>
          <a:xfrm>
            <a:off x="549796" y="722313"/>
            <a:ext cx="1108923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»Decreto nº 9.057,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(Regulamenta o art. 80 da Lei nº 9394, de 1996 e revoga o Decreto nº 5622, de 2006, que tratam sobre  normas para credenciamento e oferta de cursos superiores EAD)</a:t>
            </a:r>
          </a:p>
          <a:p>
            <a:pPr algn="just"/>
            <a:endParaRPr lang="pt-BR" sz="1800" dirty="0">
              <a:solidFill>
                <a:srgbClr val="C00000"/>
              </a:solidFill>
              <a:latin typeface="Futura Std Medium" panose="020B0702020204020203"/>
            </a:endParaRPr>
          </a:p>
          <a:p>
            <a:pPr algn="just"/>
            <a:endParaRPr lang="pt-BR" sz="1800" dirty="0">
              <a:solidFill>
                <a:srgbClr val="C00000"/>
              </a:solidFill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u="sng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Atualização dos dados cadastrais</a:t>
            </a:r>
            <a:r>
              <a:rPr lang="pt-BR" sz="1800" dirty="0">
                <a:latin typeface="Futura Std Medium" panose="020B0702020204020203"/>
              </a:rPr>
              <a:t>.  A instituição de ensino credenciada para educação a distância deverá manter atualizadas junto ao Ministério da Educação as informações sobre os polos, a celebração e o encerramento de parcerias, na forma a ser estabelecida em regulamento, a fim de garantir o atendimento aos critérios de qualidade e assegurar os direitos dos estudantes matriculados. </a:t>
            </a:r>
          </a:p>
          <a:p>
            <a:r>
              <a:rPr lang="pt-BR" sz="1800" dirty="0">
                <a:latin typeface="Futura Std Book"/>
              </a:rPr>
              <a:t> 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u="sng" dirty="0"/>
          </a:p>
          <a:p>
            <a:pPr algn="just"/>
            <a:endParaRPr lang="pt-BR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2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841834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7B2CA99-4210-48C8-9783-73031689C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477" y="6021288"/>
            <a:ext cx="1944216" cy="973663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56CE81BB-FB3C-468A-9DA0-17993DBAB789}"/>
              </a:ext>
            </a:extLst>
          </p:cNvPr>
          <p:cNvSpPr/>
          <p:nvPr/>
        </p:nvSpPr>
        <p:spPr>
          <a:xfrm>
            <a:off x="549796" y="260648"/>
            <a:ext cx="28312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Futura Std Book"/>
                <a:cs typeface="Futura Std Book"/>
              </a:rPr>
              <a:t>Novas</a:t>
            </a:r>
            <a:r>
              <a:rPr lang="en-US" b="1" dirty="0">
                <a:latin typeface="Futura Std Book"/>
                <a:cs typeface="Futura Std Book"/>
              </a:rPr>
              <a:t> </a:t>
            </a:r>
            <a:r>
              <a:rPr lang="en-US" b="1" dirty="0" err="1">
                <a:latin typeface="Futura Std Book"/>
                <a:cs typeface="Futura Std Book"/>
              </a:rPr>
              <a:t>regras</a:t>
            </a:r>
            <a:r>
              <a:rPr lang="en-US" b="1" dirty="0">
                <a:latin typeface="Futura Std Book"/>
                <a:cs typeface="Futura Std Book"/>
              </a:rPr>
              <a:t> EAD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C8AB6F9-DF8D-4CA7-8B2C-3F91604D5CEC}"/>
              </a:ext>
            </a:extLst>
          </p:cNvPr>
          <p:cNvSpPr/>
          <p:nvPr/>
        </p:nvSpPr>
        <p:spPr>
          <a:xfrm>
            <a:off x="333772" y="908720"/>
            <a:ext cx="114492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>
                <a:solidFill>
                  <a:srgbClr val="C00000"/>
                </a:solidFill>
                <a:latin typeface="Futura Std Medium" panose="020B0702020204020203"/>
              </a:rPr>
              <a:t>» Portaria Normativa nº  11, de 20 de junho de 2017</a:t>
            </a:r>
          </a:p>
          <a:p>
            <a:pPr algn="just"/>
            <a:r>
              <a:rPr lang="pt-BR" sz="1800" dirty="0">
                <a:solidFill>
                  <a:srgbClr val="C00000"/>
                </a:solidFill>
                <a:latin typeface="Futura Std Medium" panose="020B0702020204020203"/>
              </a:rPr>
              <a:t>(Regulamenta o Decreto 9057 – normas para credenciamento e oferta de cursos superiores EAD)</a:t>
            </a:r>
          </a:p>
          <a:p>
            <a:pPr algn="just"/>
            <a:endParaRPr lang="pt-BR" sz="1800" dirty="0">
              <a:solidFill>
                <a:srgbClr val="653090"/>
              </a:solidFill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Permanece a </a:t>
            </a:r>
            <a:r>
              <a:rPr lang="pt-BR" sz="1800" b="1" dirty="0">
                <a:latin typeface="Futura Std Medium" panose="020B0702020204020203"/>
              </a:rPr>
              <a:t>necessidade de credenciamento EAD</a:t>
            </a:r>
            <a:r>
              <a:rPr lang="pt-BR" sz="1800" dirty="0">
                <a:latin typeface="Futura Std Medium" panose="020B0702020204020203"/>
              </a:rPr>
              <a:t>, mas uma vez credenciada, a IES poderá ofertar cursos de graduação e pós-graduação lato sensu a distância.</a:t>
            </a:r>
          </a:p>
          <a:p>
            <a:pPr algn="just"/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dirty="0">
                <a:latin typeface="Futura Std Medium" panose="020B0702020204020203"/>
              </a:rPr>
              <a:t>As </a:t>
            </a:r>
            <a:r>
              <a:rPr lang="pt-BR" sz="1800" b="1" dirty="0">
                <a:latin typeface="Futura Std Medium" panose="020B0702020204020203"/>
              </a:rPr>
              <a:t>avaliações in loco</a:t>
            </a:r>
            <a:r>
              <a:rPr lang="pt-BR" sz="1800" dirty="0">
                <a:latin typeface="Futura Std Medium" panose="020B0702020204020203"/>
              </a:rPr>
              <a:t> serão concentradas na </a:t>
            </a:r>
            <a:r>
              <a:rPr lang="pt-BR" sz="1800" b="1" dirty="0">
                <a:latin typeface="Futura Std Medium" panose="020B0702020204020203"/>
              </a:rPr>
              <a:t>sede da instituição</a:t>
            </a:r>
            <a:r>
              <a:rPr lang="pt-BR" sz="1800" dirty="0">
                <a:latin typeface="Futura Std Medium" panose="020B0702020204020203"/>
              </a:rPr>
              <a:t>, </a:t>
            </a:r>
            <a:r>
              <a:rPr lang="pt-BR" sz="1800" b="1" dirty="0">
                <a:latin typeface="Futura Std Medium" panose="020B0702020204020203"/>
              </a:rPr>
              <a:t>dispensando avaliação dos polos</a:t>
            </a:r>
            <a:r>
              <a:rPr lang="pt-BR" sz="1800" dirty="0">
                <a:latin typeface="Futura Std Medium" panose="020B0702020204020203"/>
              </a:rPr>
              <a:t>, mas será feita a análise documental relativa ao polo.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800" b="1" dirty="0">
                <a:latin typeface="Futura Std Medium" panose="020B0702020204020203"/>
              </a:rPr>
              <a:t>PDI e PPC</a:t>
            </a:r>
            <a:r>
              <a:rPr lang="pt-BR" sz="1800" dirty="0">
                <a:latin typeface="Futura Std Medium" panose="020B0702020204020203"/>
              </a:rPr>
              <a:t> passam a ser documentos de  compromisso da instituição com a qualidade do curso, bem como o cumprimenta das Diretrizes Curriculares e qualidade do polo 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latin typeface="Futura Std Medium" panose="020B0702020204020203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bg1">
                  <a:lumMod val="50000"/>
                </a:schemeClr>
              </a:solidFill>
              <a:latin typeface="Futura Std Medium" panose="020B0702020204020203"/>
            </a:endParaRPr>
          </a:p>
          <a:p>
            <a:pPr algn="just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Futura Std Medium" panose="020B0702020204020203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39839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ema do Offic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Books16x9">
      <a:dk1>
        <a:srgbClr val="374C81"/>
      </a:dk1>
      <a:lt1>
        <a:srgbClr val="FFFFFF"/>
      </a:lt1>
      <a:dk2>
        <a:srgbClr val="000000"/>
      </a:dk2>
      <a:lt2>
        <a:srgbClr val="EDE5DF"/>
      </a:lt2>
      <a:accent1>
        <a:srgbClr val="414E77"/>
      </a:accent1>
      <a:accent2>
        <a:srgbClr val="70AAC4"/>
      </a:accent2>
      <a:accent3>
        <a:srgbClr val="8B6A94"/>
      </a:accent3>
      <a:accent4>
        <a:srgbClr val="61A796"/>
      </a:accent4>
      <a:accent5>
        <a:srgbClr val="4E5798"/>
      </a:accent5>
      <a:accent6>
        <a:srgbClr val="7E5C5C"/>
      </a:accent6>
      <a:hlink>
        <a:srgbClr val="0070C0"/>
      </a:hlink>
      <a:folHlink>
        <a:srgbClr val="7030A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80000" r="-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30000" t="30000" r="7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10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11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12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13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14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15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16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17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18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2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3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4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5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6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7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8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ppt/theme/themeOverride9.xml><?xml version="1.0" encoding="utf-8"?>
<a:themeOverride xmlns:a="http://schemas.openxmlformats.org/drawingml/2006/main">
  <a:clrScheme name="Circuit">
    <a:dk1>
      <a:sysClr val="windowText" lastClr="000000"/>
    </a:dk1>
    <a:lt1>
      <a:sysClr val="window" lastClr="FFFFFF"/>
    </a:lt1>
    <a:dk2>
      <a:srgbClr val="134770"/>
    </a:dk2>
    <a:lt2>
      <a:srgbClr val="82FFFF"/>
    </a:lt2>
    <a:accent1>
      <a:srgbClr val="9ACD4C"/>
    </a:accent1>
    <a:accent2>
      <a:srgbClr val="FAA93A"/>
    </a:accent2>
    <a:accent3>
      <a:srgbClr val="D35940"/>
    </a:accent3>
    <a:accent4>
      <a:srgbClr val="B258D3"/>
    </a:accent4>
    <a:accent5>
      <a:srgbClr val="63A0CC"/>
    </a:accent5>
    <a:accent6>
      <a:srgbClr val="8AC4A7"/>
    </a:accent6>
    <a:hlink>
      <a:srgbClr val="B8FA56"/>
    </a:hlink>
    <a:folHlink>
      <a:srgbClr val="7AF8C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1345039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The bookstacks present on most slides  make this a good choice for students, teachers, reading enthusiasts, and others in education. This presentation template contains multiple slide layouts in widescreen format (16x9) and includes a sample table and chart that you can easily  modify.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2011-11-26T00:00:00+00:00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TP102787939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694216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LocMarketGroupTiers2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B558C7-619B-49BE-9097-7FCBDADD4E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01D382-32B0-43EE-932C-28906AF37617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4873beb7-5857-4685-be1f-d57550cc96cc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BB5C329-08A6-4E5E-AEF1-A97828C874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2029</Words>
  <Application>Microsoft Office PowerPoint</Application>
  <PresentationFormat>Personalizar</PresentationFormat>
  <Paragraphs>234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6" baseType="lpstr">
      <vt:lpstr>Arial</vt:lpstr>
      <vt:lpstr>Century Gothic</vt:lpstr>
      <vt:lpstr>Futura Std Book</vt:lpstr>
      <vt:lpstr>Futura Std Light</vt:lpstr>
      <vt:lpstr>Futura Std Medium</vt:lpstr>
      <vt:lpstr>Trebuchet MS</vt:lpstr>
      <vt:lpstr>Tw Cen MT</vt:lpstr>
      <vt:lpstr>Circuito</vt:lpstr>
      <vt:lpstr>Apresentação do PowerPoint</vt:lpstr>
      <vt:lpstr>EDUCAÇÃO À DISTÂNCIA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2017-07-25T15:25:14Z</dcterms:created>
  <dcterms:modified xsi:type="dcterms:W3CDTF">2017-09-01T12:33:42Z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