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7"/>
  </p:notesMasterIdLst>
  <p:sldIdLst>
    <p:sldId id="434" r:id="rId2"/>
    <p:sldId id="473" r:id="rId3"/>
    <p:sldId id="515" r:id="rId4"/>
    <p:sldId id="516" r:id="rId5"/>
    <p:sldId id="517" r:id="rId6"/>
    <p:sldId id="518" r:id="rId7"/>
    <p:sldId id="519" r:id="rId8"/>
    <p:sldId id="520" r:id="rId9"/>
    <p:sldId id="521" r:id="rId10"/>
    <p:sldId id="522" r:id="rId11"/>
    <p:sldId id="523" r:id="rId12"/>
    <p:sldId id="524" r:id="rId13"/>
    <p:sldId id="525" r:id="rId14"/>
    <p:sldId id="526" r:id="rId15"/>
    <p:sldId id="527" r:id="rId16"/>
    <p:sldId id="528" r:id="rId17"/>
    <p:sldId id="529" r:id="rId18"/>
    <p:sldId id="530" r:id="rId19"/>
    <p:sldId id="531" r:id="rId20"/>
    <p:sldId id="532" r:id="rId21"/>
    <p:sldId id="533" r:id="rId22"/>
    <p:sldId id="534" r:id="rId23"/>
    <p:sldId id="535" r:id="rId24"/>
    <p:sldId id="536" r:id="rId25"/>
    <p:sldId id="537" r:id="rId26"/>
    <p:sldId id="538" r:id="rId27"/>
    <p:sldId id="539" r:id="rId28"/>
    <p:sldId id="540" r:id="rId29"/>
    <p:sldId id="542" r:id="rId30"/>
    <p:sldId id="544" r:id="rId31"/>
    <p:sldId id="545" r:id="rId32"/>
    <p:sldId id="546" r:id="rId33"/>
    <p:sldId id="547" r:id="rId34"/>
    <p:sldId id="548" r:id="rId35"/>
    <p:sldId id="504" r:id="rId3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34" userDrawn="1">
          <p15:clr>
            <a:srgbClr val="A4A3A4"/>
          </p15:clr>
        </p15:guide>
        <p15:guide id="3" pos="7469" userDrawn="1">
          <p15:clr>
            <a:srgbClr val="A4A3A4"/>
          </p15:clr>
        </p15:guide>
        <p15:guide id="4" orient="horz" pos="2478" userDrawn="1">
          <p15:clr>
            <a:srgbClr val="A4A3A4"/>
          </p15:clr>
        </p15:guide>
        <p15:guide id="5" orient="horz" pos="1865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ara Covac" initials="IC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EDED"/>
    <a:srgbClr val="228E77"/>
    <a:srgbClr val="2EC4B6"/>
    <a:srgbClr val="FF0000"/>
    <a:srgbClr val="228E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2175" autoAdjust="0"/>
  </p:normalViewPr>
  <p:slideViewPr>
    <p:cSldViewPr snapToGrid="0" snapToObjects="1">
      <p:cViewPr>
        <p:scale>
          <a:sx n="148" d="100"/>
          <a:sy n="148" d="100"/>
        </p:scale>
        <p:origin x="-2256" y="-1710"/>
      </p:cViewPr>
      <p:guideLst>
        <p:guide pos="234"/>
        <p:guide pos="7469"/>
        <p:guide orient="horz" pos="2478"/>
        <p:guide orient="horz" pos="186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D0C754-3004-E344-AFC8-AB0756B771CD}" type="datetimeFigureOut">
              <a:rPr lang="en-US" smtClean="0"/>
              <a:t>1/30/2018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BD40B2-B05B-F84A-AF1B-1A6CDB4DD80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54814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C73934-D492-4443-9427-018DE5D6DDA5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29428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57930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21272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253914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11636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23927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375048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454800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888975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800989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48226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642474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850354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843606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340737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107949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735066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560470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643852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872748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365109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14066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897574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47691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00286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929628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32903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84802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09954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06605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3656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23301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42043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13200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4216928" y="1681901"/>
            <a:ext cx="3758148" cy="3758148"/>
          </a:xfrm>
          <a:custGeom>
            <a:avLst/>
            <a:gdLst>
              <a:gd name="connsiteX0" fmla="*/ 1204097 w 2408194"/>
              <a:gd name="connsiteY0" fmla="*/ 0 h 2408194"/>
              <a:gd name="connsiteX1" fmla="*/ 2408194 w 2408194"/>
              <a:gd name="connsiteY1" fmla="*/ 1204097 h 2408194"/>
              <a:gd name="connsiteX2" fmla="*/ 1204097 w 2408194"/>
              <a:gd name="connsiteY2" fmla="*/ 2408194 h 2408194"/>
              <a:gd name="connsiteX3" fmla="*/ 0 w 2408194"/>
              <a:gd name="connsiteY3" fmla="*/ 1204097 h 2408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08194" h="2408194">
                <a:moveTo>
                  <a:pt x="1204097" y="0"/>
                </a:moveTo>
                <a:lnTo>
                  <a:pt x="2408194" y="1204097"/>
                </a:lnTo>
                <a:lnTo>
                  <a:pt x="1204097" y="2408194"/>
                </a:lnTo>
                <a:lnTo>
                  <a:pt x="0" y="120409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443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1088689" y="-1"/>
            <a:ext cx="3788111" cy="1347600"/>
          </a:xfrm>
          <a:custGeom>
            <a:avLst/>
            <a:gdLst>
              <a:gd name="connsiteX0" fmla="*/ 0 w 3788111"/>
              <a:gd name="connsiteY0" fmla="*/ 0 h 1347600"/>
              <a:gd name="connsiteX1" fmla="*/ 3788111 w 3788111"/>
              <a:gd name="connsiteY1" fmla="*/ 0 h 1347600"/>
              <a:gd name="connsiteX2" fmla="*/ 3788111 w 3788111"/>
              <a:gd name="connsiteY2" fmla="*/ 1347600 h 1347600"/>
              <a:gd name="connsiteX3" fmla="*/ 0 w 3788111"/>
              <a:gd name="connsiteY3" fmla="*/ 1347600 h 134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88111" h="1347600">
                <a:moveTo>
                  <a:pt x="0" y="0"/>
                </a:moveTo>
                <a:lnTo>
                  <a:pt x="3788111" y="0"/>
                </a:lnTo>
                <a:lnTo>
                  <a:pt x="3788111" y="1347600"/>
                </a:lnTo>
                <a:lnTo>
                  <a:pt x="0" y="13476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1088689" y="5873335"/>
            <a:ext cx="3788111" cy="984665"/>
          </a:xfrm>
          <a:custGeom>
            <a:avLst/>
            <a:gdLst>
              <a:gd name="connsiteX0" fmla="*/ 0 w 3788111"/>
              <a:gd name="connsiteY0" fmla="*/ 0 h 984665"/>
              <a:gd name="connsiteX1" fmla="*/ 3788111 w 3788111"/>
              <a:gd name="connsiteY1" fmla="*/ 0 h 984665"/>
              <a:gd name="connsiteX2" fmla="*/ 3788111 w 3788111"/>
              <a:gd name="connsiteY2" fmla="*/ 984665 h 984665"/>
              <a:gd name="connsiteX3" fmla="*/ 0 w 3788111"/>
              <a:gd name="connsiteY3" fmla="*/ 984665 h 984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88111" h="984665">
                <a:moveTo>
                  <a:pt x="0" y="0"/>
                </a:moveTo>
                <a:lnTo>
                  <a:pt x="3788111" y="0"/>
                </a:lnTo>
                <a:lnTo>
                  <a:pt x="3788111" y="984665"/>
                </a:lnTo>
                <a:lnTo>
                  <a:pt x="0" y="98466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470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6095999" y="-1"/>
            <a:ext cx="6096000" cy="3429000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0" y="3429000"/>
            <a:ext cx="6096000" cy="3429000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0146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359790" y="332295"/>
            <a:ext cx="11472420" cy="6193410"/>
          </a:xfrm>
          <a:custGeom>
            <a:avLst/>
            <a:gdLst>
              <a:gd name="connsiteX0" fmla="*/ 0 w 11472420"/>
              <a:gd name="connsiteY0" fmla="*/ 0 h 6193410"/>
              <a:gd name="connsiteX1" fmla="*/ 11472420 w 11472420"/>
              <a:gd name="connsiteY1" fmla="*/ 0 h 6193410"/>
              <a:gd name="connsiteX2" fmla="*/ 11472420 w 11472420"/>
              <a:gd name="connsiteY2" fmla="*/ 6193410 h 6193410"/>
              <a:gd name="connsiteX3" fmla="*/ 0 w 11472420"/>
              <a:gd name="connsiteY3" fmla="*/ 6193410 h 619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72420" h="6193410">
                <a:moveTo>
                  <a:pt x="0" y="0"/>
                </a:moveTo>
                <a:lnTo>
                  <a:pt x="11472420" y="0"/>
                </a:lnTo>
                <a:lnTo>
                  <a:pt x="11472420" y="6193410"/>
                </a:lnTo>
                <a:lnTo>
                  <a:pt x="0" y="619341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5955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6095999" y="-1"/>
            <a:ext cx="6096000" cy="3429000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58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-1"/>
            <a:ext cx="6096000" cy="3429000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8303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4834466" y="0"/>
            <a:ext cx="2777067" cy="2780140"/>
          </a:xfrm>
          <a:custGeom>
            <a:avLst/>
            <a:gdLst>
              <a:gd name="connsiteX0" fmla="*/ 0 w 2777067"/>
              <a:gd name="connsiteY0" fmla="*/ 0 h 2780140"/>
              <a:gd name="connsiteX1" fmla="*/ 2777067 w 2777067"/>
              <a:gd name="connsiteY1" fmla="*/ 0 h 2780140"/>
              <a:gd name="connsiteX2" fmla="*/ 2777067 w 2777067"/>
              <a:gd name="connsiteY2" fmla="*/ 2780140 h 2780140"/>
              <a:gd name="connsiteX3" fmla="*/ 0 w 2777067"/>
              <a:gd name="connsiteY3" fmla="*/ 2780140 h 2780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77067" h="2780140">
                <a:moveTo>
                  <a:pt x="0" y="0"/>
                </a:moveTo>
                <a:lnTo>
                  <a:pt x="2777067" y="0"/>
                </a:lnTo>
                <a:lnTo>
                  <a:pt x="2777067" y="2780140"/>
                </a:lnTo>
                <a:lnTo>
                  <a:pt x="0" y="278014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1"/>
          </p:nvPr>
        </p:nvSpPr>
        <p:spPr>
          <a:xfrm>
            <a:off x="4834467" y="3140168"/>
            <a:ext cx="4225812" cy="2794967"/>
          </a:xfrm>
          <a:custGeom>
            <a:avLst/>
            <a:gdLst>
              <a:gd name="connsiteX0" fmla="*/ 0 w 4225812"/>
              <a:gd name="connsiteY0" fmla="*/ 0 h 2794967"/>
              <a:gd name="connsiteX1" fmla="*/ 4225812 w 4225812"/>
              <a:gd name="connsiteY1" fmla="*/ 0 h 2794967"/>
              <a:gd name="connsiteX2" fmla="*/ 4225812 w 4225812"/>
              <a:gd name="connsiteY2" fmla="*/ 2794967 h 2794967"/>
              <a:gd name="connsiteX3" fmla="*/ 0 w 4225812"/>
              <a:gd name="connsiteY3" fmla="*/ 2794967 h 2794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25812" h="2794967">
                <a:moveTo>
                  <a:pt x="0" y="0"/>
                </a:moveTo>
                <a:lnTo>
                  <a:pt x="4225812" y="0"/>
                </a:lnTo>
                <a:lnTo>
                  <a:pt x="4225812" y="2794967"/>
                </a:lnTo>
                <a:lnTo>
                  <a:pt x="0" y="279496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2"/>
          </p:nvPr>
        </p:nvSpPr>
        <p:spPr>
          <a:xfrm>
            <a:off x="7992533" y="795867"/>
            <a:ext cx="3225800" cy="1984274"/>
          </a:xfrm>
          <a:custGeom>
            <a:avLst/>
            <a:gdLst>
              <a:gd name="connsiteX0" fmla="*/ 0 w 3225800"/>
              <a:gd name="connsiteY0" fmla="*/ 0 h 1984274"/>
              <a:gd name="connsiteX1" fmla="*/ 3225800 w 3225800"/>
              <a:gd name="connsiteY1" fmla="*/ 0 h 1984274"/>
              <a:gd name="connsiteX2" fmla="*/ 3225800 w 3225800"/>
              <a:gd name="connsiteY2" fmla="*/ 1984274 h 1984274"/>
              <a:gd name="connsiteX3" fmla="*/ 0 w 3225800"/>
              <a:gd name="connsiteY3" fmla="*/ 1984274 h 1984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25800" h="1984274">
                <a:moveTo>
                  <a:pt x="0" y="0"/>
                </a:moveTo>
                <a:lnTo>
                  <a:pt x="3225800" y="0"/>
                </a:lnTo>
                <a:lnTo>
                  <a:pt x="3225800" y="1984274"/>
                </a:lnTo>
                <a:lnTo>
                  <a:pt x="0" y="198427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16227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2302933" y="618067"/>
            <a:ext cx="3208867" cy="4461934"/>
          </a:xfrm>
          <a:custGeom>
            <a:avLst/>
            <a:gdLst>
              <a:gd name="connsiteX0" fmla="*/ 0 w 3208867"/>
              <a:gd name="connsiteY0" fmla="*/ 0 h 4461934"/>
              <a:gd name="connsiteX1" fmla="*/ 3208867 w 3208867"/>
              <a:gd name="connsiteY1" fmla="*/ 0 h 4461934"/>
              <a:gd name="connsiteX2" fmla="*/ 3208867 w 3208867"/>
              <a:gd name="connsiteY2" fmla="*/ 4461934 h 4461934"/>
              <a:gd name="connsiteX3" fmla="*/ 0 w 3208867"/>
              <a:gd name="connsiteY3" fmla="*/ 4461934 h 446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8867" h="4461934">
                <a:moveTo>
                  <a:pt x="0" y="0"/>
                </a:moveTo>
                <a:lnTo>
                  <a:pt x="3208867" y="0"/>
                </a:lnTo>
                <a:lnTo>
                  <a:pt x="3208867" y="4461934"/>
                </a:lnTo>
                <a:lnTo>
                  <a:pt x="0" y="446193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1"/>
          </p:nvPr>
        </p:nvSpPr>
        <p:spPr>
          <a:xfrm>
            <a:off x="6680200" y="618067"/>
            <a:ext cx="3208867" cy="4461934"/>
          </a:xfrm>
          <a:custGeom>
            <a:avLst/>
            <a:gdLst>
              <a:gd name="connsiteX0" fmla="*/ 0 w 3208867"/>
              <a:gd name="connsiteY0" fmla="*/ 0 h 4461934"/>
              <a:gd name="connsiteX1" fmla="*/ 3208867 w 3208867"/>
              <a:gd name="connsiteY1" fmla="*/ 0 h 4461934"/>
              <a:gd name="connsiteX2" fmla="*/ 3208867 w 3208867"/>
              <a:gd name="connsiteY2" fmla="*/ 4461934 h 4461934"/>
              <a:gd name="connsiteX3" fmla="*/ 0 w 3208867"/>
              <a:gd name="connsiteY3" fmla="*/ 4461934 h 446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8867" h="4461934">
                <a:moveTo>
                  <a:pt x="0" y="0"/>
                </a:moveTo>
                <a:lnTo>
                  <a:pt x="3208867" y="0"/>
                </a:lnTo>
                <a:lnTo>
                  <a:pt x="3208867" y="4461934"/>
                </a:lnTo>
                <a:lnTo>
                  <a:pt x="0" y="446193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9837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-1" y="-1"/>
            <a:ext cx="3429000" cy="3429000"/>
          </a:xfrm>
          <a:custGeom>
            <a:avLst/>
            <a:gdLst>
              <a:gd name="connsiteX0" fmla="*/ 0 w 3429000"/>
              <a:gd name="connsiteY0" fmla="*/ 0 h 3429000"/>
              <a:gd name="connsiteX1" fmla="*/ 3429000 w 3429000"/>
              <a:gd name="connsiteY1" fmla="*/ 0 h 3429000"/>
              <a:gd name="connsiteX2" fmla="*/ 3429000 w 3429000"/>
              <a:gd name="connsiteY2" fmla="*/ 3429000 h 3429000"/>
              <a:gd name="connsiteX3" fmla="*/ 0 w 3429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0" h="3429000">
                <a:moveTo>
                  <a:pt x="0" y="0"/>
                </a:moveTo>
                <a:lnTo>
                  <a:pt x="3429000" y="0"/>
                </a:lnTo>
                <a:lnTo>
                  <a:pt x="3429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1"/>
          </p:nvPr>
        </p:nvSpPr>
        <p:spPr>
          <a:xfrm>
            <a:off x="3429000" y="0"/>
            <a:ext cx="3429000" cy="3429000"/>
          </a:xfrm>
          <a:custGeom>
            <a:avLst/>
            <a:gdLst>
              <a:gd name="connsiteX0" fmla="*/ 0 w 3429000"/>
              <a:gd name="connsiteY0" fmla="*/ 0 h 3429000"/>
              <a:gd name="connsiteX1" fmla="*/ 3429000 w 3429000"/>
              <a:gd name="connsiteY1" fmla="*/ 0 h 3429000"/>
              <a:gd name="connsiteX2" fmla="*/ 3429000 w 3429000"/>
              <a:gd name="connsiteY2" fmla="*/ 3429000 h 3429000"/>
              <a:gd name="connsiteX3" fmla="*/ 0 w 3429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0" h="3429000">
                <a:moveTo>
                  <a:pt x="0" y="0"/>
                </a:moveTo>
                <a:lnTo>
                  <a:pt x="3429000" y="0"/>
                </a:lnTo>
                <a:lnTo>
                  <a:pt x="3429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2"/>
          </p:nvPr>
        </p:nvSpPr>
        <p:spPr>
          <a:xfrm>
            <a:off x="0" y="3428999"/>
            <a:ext cx="3429000" cy="3429000"/>
          </a:xfrm>
          <a:custGeom>
            <a:avLst/>
            <a:gdLst>
              <a:gd name="connsiteX0" fmla="*/ 0 w 3429000"/>
              <a:gd name="connsiteY0" fmla="*/ 0 h 3429000"/>
              <a:gd name="connsiteX1" fmla="*/ 3429000 w 3429000"/>
              <a:gd name="connsiteY1" fmla="*/ 0 h 3429000"/>
              <a:gd name="connsiteX2" fmla="*/ 3429000 w 3429000"/>
              <a:gd name="connsiteY2" fmla="*/ 3429000 h 3429000"/>
              <a:gd name="connsiteX3" fmla="*/ 0 w 3429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0" h="3429000">
                <a:moveTo>
                  <a:pt x="0" y="0"/>
                </a:moveTo>
                <a:lnTo>
                  <a:pt x="3429000" y="0"/>
                </a:lnTo>
                <a:lnTo>
                  <a:pt x="3429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3"/>
          </p:nvPr>
        </p:nvSpPr>
        <p:spPr>
          <a:xfrm>
            <a:off x="3429000" y="3428999"/>
            <a:ext cx="3429000" cy="3429000"/>
          </a:xfrm>
          <a:custGeom>
            <a:avLst/>
            <a:gdLst>
              <a:gd name="connsiteX0" fmla="*/ 0 w 3429000"/>
              <a:gd name="connsiteY0" fmla="*/ 0 h 3429000"/>
              <a:gd name="connsiteX1" fmla="*/ 3429000 w 3429000"/>
              <a:gd name="connsiteY1" fmla="*/ 0 h 3429000"/>
              <a:gd name="connsiteX2" fmla="*/ 3429000 w 3429000"/>
              <a:gd name="connsiteY2" fmla="*/ 3429000 h 3429000"/>
              <a:gd name="connsiteX3" fmla="*/ 0 w 3429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0" h="3429000">
                <a:moveTo>
                  <a:pt x="0" y="0"/>
                </a:moveTo>
                <a:lnTo>
                  <a:pt x="3429000" y="0"/>
                </a:lnTo>
                <a:lnTo>
                  <a:pt x="3429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59704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2475614" y="-1685352"/>
            <a:ext cx="3370705" cy="3370705"/>
          </a:xfrm>
          <a:custGeom>
            <a:avLst/>
            <a:gdLst>
              <a:gd name="connsiteX0" fmla="*/ 1685352 w 3370705"/>
              <a:gd name="connsiteY0" fmla="*/ 0 h 3370705"/>
              <a:gd name="connsiteX1" fmla="*/ 3370705 w 3370705"/>
              <a:gd name="connsiteY1" fmla="*/ 1685353 h 3370705"/>
              <a:gd name="connsiteX2" fmla="*/ 1685352 w 3370705"/>
              <a:gd name="connsiteY2" fmla="*/ 3370705 h 3370705"/>
              <a:gd name="connsiteX3" fmla="*/ 0 w 3370705"/>
              <a:gd name="connsiteY3" fmla="*/ 1685353 h 3370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70705" h="3370705">
                <a:moveTo>
                  <a:pt x="1685352" y="0"/>
                </a:moveTo>
                <a:lnTo>
                  <a:pt x="3370705" y="1685353"/>
                </a:lnTo>
                <a:lnTo>
                  <a:pt x="1685352" y="3370705"/>
                </a:lnTo>
                <a:lnTo>
                  <a:pt x="0" y="168535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1"/>
          </p:nvPr>
        </p:nvSpPr>
        <p:spPr>
          <a:xfrm>
            <a:off x="4410648" y="249681"/>
            <a:ext cx="3370705" cy="3370705"/>
          </a:xfrm>
          <a:custGeom>
            <a:avLst/>
            <a:gdLst>
              <a:gd name="connsiteX0" fmla="*/ 1685353 w 3370705"/>
              <a:gd name="connsiteY0" fmla="*/ 0 h 3370705"/>
              <a:gd name="connsiteX1" fmla="*/ 3370705 w 3370705"/>
              <a:gd name="connsiteY1" fmla="*/ 1685353 h 3370705"/>
              <a:gd name="connsiteX2" fmla="*/ 1685353 w 3370705"/>
              <a:gd name="connsiteY2" fmla="*/ 3370705 h 3370705"/>
              <a:gd name="connsiteX3" fmla="*/ 0 w 3370705"/>
              <a:gd name="connsiteY3" fmla="*/ 1685353 h 3370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70705" h="3370705">
                <a:moveTo>
                  <a:pt x="1685353" y="0"/>
                </a:moveTo>
                <a:lnTo>
                  <a:pt x="3370705" y="1685353"/>
                </a:lnTo>
                <a:lnTo>
                  <a:pt x="1685353" y="3370705"/>
                </a:lnTo>
                <a:lnTo>
                  <a:pt x="0" y="168535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2"/>
          </p:nvPr>
        </p:nvSpPr>
        <p:spPr>
          <a:xfrm>
            <a:off x="6345681" y="-1685352"/>
            <a:ext cx="3370705" cy="3370705"/>
          </a:xfrm>
          <a:custGeom>
            <a:avLst/>
            <a:gdLst>
              <a:gd name="connsiteX0" fmla="*/ 1685352 w 3370705"/>
              <a:gd name="connsiteY0" fmla="*/ 0 h 3370705"/>
              <a:gd name="connsiteX1" fmla="*/ 3370705 w 3370705"/>
              <a:gd name="connsiteY1" fmla="*/ 1685353 h 3370705"/>
              <a:gd name="connsiteX2" fmla="*/ 1685352 w 3370705"/>
              <a:gd name="connsiteY2" fmla="*/ 3370705 h 3370705"/>
              <a:gd name="connsiteX3" fmla="*/ 0 w 3370705"/>
              <a:gd name="connsiteY3" fmla="*/ 1685353 h 3370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70705" h="3370705">
                <a:moveTo>
                  <a:pt x="1685352" y="0"/>
                </a:moveTo>
                <a:lnTo>
                  <a:pt x="3370705" y="1685353"/>
                </a:lnTo>
                <a:lnTo>
                  <a:pt x="1685352" y="3370705"/>
                </a:lnTo>
                <a:lnTo>
                  <a:pt x="0" y="168535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36937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816064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0"/>
          </p:nvPr>
        </p:nvSpPr>
        <p:spPr>
          <a:xfrm>
            <a:off x="3371144" y="-2398036"/>
            <a:ext cx="4790629" cy="4790629"/>
          </a:xfrm>
          <a:custGeom>
            <a:avLst/>
            <a:gdLst>
              <a:gd name="connsiteX0" fmla="*/ 2395314 w 4790629"/>
              <a:gd name="connsiteY0" fmla="*/ 0 h 4790629"/>
              <a:gd name="connsiteX1" fmla="*/ 4790629 w 4790629"/>
              <a:gd name="connsiteY1" fmla="*/ 2395315 h 4790629"/>
              <a:gd name="connsiteX2" fmla="*/ 2395314 w 4790629"/>
              <a:gd name="connsiteY2" fmla="*/ 4790629 h 4790629"/>
              <a:gd name="connsiteX3" fmla="*/ 0 w 4790629"/>
              <a:gd name="connsiteY3" fmla="*/ 2395315 h 4790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90629" h="4790629">
                <a:moveTo>
                  <a:pt x="2395314" y="0"/>
                </a:moveTo>
                <a:lnTo>
                  <a:pt x="4790629" y="2395315"/>
                </a:lnTo>
                <a:lnTo>
                  <a:pt x="2395314" y="4790629"/>
                </a:lnTo>
                <a:lnTo>
                  <a:pt x="0" y="239531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1"/>
          </p:nvPr>
        </p:nvSpPr>
        <p:spPr>
          <a:xfrm>
            <a:off x="6121319" y="352140"/>
            <a:ext cx="4790629" cy="4790629"/>
          </a:xfrm>
          <a:custGeom>
            <a:avLst/>
            <a:gdLst>
              <a:gd name="connsiteX0" fmla="*/ 2395315 w 4790629"/>
              <a:gd name="connsiteY0" fmla="*/ 0 h 4790629"/>
              <a:gd name="connsiteX1" fmla="*/ 4790629 w 4790629"/>
              <a:gd name="connsiteY1" fmla="*/ 2395315 h 4790629"/>
              <a:gd name="connsiteX2" fmla="*/ 2395315 w 4790629"/>
              <a:gd name="connsiteY2" fmla="*/ 4790629 h 4790629"/>
              <a:gd name="connsiteX3" fmla="*/ 0 w 4790629"/>
              <a:gd name="connsiteY3" fmla="*/ 2395315 h 4790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90629" h="4790629">
                <a:moveTo>
                  <a:pt x="2395315" y="0"/>
                </a:moveTo>
                <a:lnTo>
                  <a:pt x="4790629" y="2395315"/>
                </a:lnTo>
                <a:lnTo>
                  <a:pt x="2395315" y="4790629"/>
                </a:lnTo>
                <a:lnTo>
                  <a:pt x="0" y="239531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0" name="Picture Placeholder 19"/>
          <p:cNvSpPr>
            <a:spLocks noGrp="1"/>
          </p:cNvSpPr>
          <p:nvPr>
            <p:ph type="pic" sz="quarter" idx="12"/>
          </p:nvPr>
        </p:nvSpPr>
        <p:spPr>
          <a:xfrm>
            <a:off x="8871494" y="-2398035"/>
            <a:ext cx="4790629" cy="4790629"/>
          </a:xfrm>
          <a:custGeom>
            <a:avLst/>
            <a:gdLst>
              <a:gd name="connsiteX0" fmla="*/ 2395314 w 4790629"/>
              <a:gd name="connsiteY0" fmla="*/ 0 h 4790629"/>
              <a:gd name="connsiteX1" fmla="*/ 4790629 w 4790629"/>
              <a:gd name="connsiteY1" fmla="*/ 2395315 h 4790629"/>
              <a:gd name="connsiteX2" fmla="*/ 2395314 w 4790629"/>
              <a:gd name="connsiteY2" fmla="*/ 4790629 h 4790629"/>
              <a:gd name="connsiteX3" fmla="*/ 0 w 4790629"/>
              <a:gd name="connsiteY3" fmla="*/ 2395315 h 4790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90629" h="4790629">
                <a:moveTo>
                  <a:pt x="2395314" y="0"/>
                </a:moveTo>
                <a:lnTo>
                  <a:pt x="4790629" y="2395315"/>
                </a:lnTo>
                <a:lnTo>
                  <a:pt x="2395314" y="4790629"/>
                </a:lnTo>
                <a:lnTo>
                  <a:pt x="0" y="239531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3"/>
          </p:nvPr>
        </p:nvSpPr>
        <p:spPr>
          <a:xfrm>
            <a:off x="11621672" y="352139"/>
            <a:ext cx="4790629" cy="4790629"/>
          </a:xfrm>
          <a:custGeom>
            <a:avLst/>
            <a:gdLst>
              <a:gd name="connsiteX0" fmla="*/ 2395314 w 4790629"/>
              <a:gd name="connsiteY0" fmla="*/ 0 h 4790629"/>
              <a:gd name="connsiteX1" fmla="*/ 4790629 w 4790629"/>
              <a:gd name="connsiteY1" fmla="*/ 2395315 h 4790629"/>
              <a:gd name="connsiteX2" fmla="*/ 2395314 w 4790629"/>
              <a:gd name="connsiteY2" fmla="*/ 4790629 h 4790629"/>
              <a:gd name="connsiteX3" fmla="*/ 0 w 4790629"/>
              <a:gd name="connsiteY3" fmla="*/ 2395315 h 4790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90629" h="4790629">
                <a:moveTo>
                  <a:pt x="2395314" y="0"/>
                </a:moveTo>
                <a:lnTo>
                  <a:pt x="4790629" y="2395315"/>
                </a:lnTo>
                <a:lnTo>
                  <a:pt x="2395314" y="4790629"/>
                </a:lnTo>
                <a:lnTo>
                  <a:pt x="0" y="239531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2" name="Picture Placeholder 21"/>
          <p:cNvSpPr>
            <a:spLocks noGrp="1"/>
          </p:cNvSpPr>
          <p:nvPr>
            <p:ph type="pic" sz="quarter" idx="14"/>
          </p:nvPr>
        </p:nvSpPr>
        <p:spPr>
          <a:xfrm>
            <a:off x="8871497" y="3102314"/>
            <a:ext cx="4790629" cy="4790629"/>
          </a:xfrm>
          <a:custGeom>
            <a:avLst/>
            <a:gdLst>
              <a:gd name="connsiteX0" fmla="*/ 2395315 w 4790629"/>
              <a:gd name="connsiteY0" fmla="*/ 0 h 4790629"/>
              <a:gd name="connsiteX1" fmla="*/ 4790629 w 4790629"/>
              <a:gd name="connsiteY1" fmla="*/ 2395315 h 4790629"/>
              <a:gd name="connsiteX2" fmla="*/ 2395315 w 4790629"/>
              <a:gd name="connsiteY2" fmla="*/ 4790629 h 4790629"/>
              <a:gd name="connsiteX3" fmla="*/ 0 w 4790629"/>
              <a:gd name="connsiteY3" fmla="*/ 2395315 h 4790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90629" h="4790629">
                <a:moveTo>
                  <a:pt x="2395315" y="0"/>
                </a:moveTo>
                <a:lnTo>
                  <a:pt x="4790629" y="2395315"/>
                </a:lnTo>
                <a:lnTo>
                  <a:pt x="2395315" y="4790629"/>
                </a:lnTo>
                <a:lnTo>
                  <a:pt x="0" y="239531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200812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/>
          </p:cNvSpPr>
          <p:nvPr>
            <p:ph type="pic" sz="quarter" idx="10"/>
          </p:nvPr>
        </p:nvSpPr>
        <p:spPr>
          <a:xfrm>
            <a:off x="3680790" y="1036983"/>
            <a:ext cx="2272749" cy="2272749"/>
          </a:xfrm>
          <a:custGeom>
            <a:avLst/>
            <a:gdLst>
              <a:gd name="connsiteX0" fmla="*/ 0 w 2272749"/>
              <a:gd name="connsiteY0" fmla="*/ 0 h 2272749"/>
              <a:gd name="connsiteX1" fmla="*/ 2272749 w 2272749"/>
              <a:gd name="connsiteY1" fmla="*/ 0 h 2272749"/>
              <a:gd name="connsiteX2" fmla="*/ 2272749 w 2272749"/>
              <a:gd name="connsiteY2" fmla="*/ 2272749 h 2272749"/>
              <a:gd name="connsiteX3" fmla="*/ 0 w 2272749"/>
              <a:gd name="connsiteY3" fmla="*/ 2272749 h 2272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2749" h="2272749">
                <a:moveTo>
                  <a:pt x="0" y="0"/>
                </a:moveTo>
                <a:lnTo>
                  <a:pt x="2272749" y="0"/>
                </a:lnTo>
                <a:lnTo>
                  <a:pt x="2272749" y="2272749"/>
                </a:lnTo>
                <a:lnTo>
                  <a:pt x="0" y="227274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1"/>
          </p:nvPr>
        </p:nvSpPr>
        <p:spPr>
          <a:xfrm>
            <a:off x="6238461" y="1036983"/>
            <a:ext cx="2272749" cy="2272749"/>
          </a:xfrm>
          <a:custGeom>
            <a:avLst/>
            <a:gdLst>
              <a:gd name="connsiteX0" fmla="*/ 0 w 2272749"/>
              <a:gd name="connsiteY0" fmla="*/ 0 h 2272749"/>
              <a:gd name="connsiteX1" fmla="*/ 2272749 w 2272749"/>
              <a:gd name="connsiteY1" fmla="*/ 0 h 2272749"/>
              <a:gd name="connsiteX2" fmla="*/ 2272749 w 2272749"/>
              <a:gd name="connsiteY2" fmla="*/ 2272749 h 2272749"/>
              <a:gd name="connsiteX3" fmla="*/ 0 w 2272749"/>
              <a:gd name="connsiteY3" fmla="*/ 2272749 h 2272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2749" h="2272749">
                <a:moveTo>
                  <a:pt x="0" y="0"/>
                </a:moveTo>
                <a:lnTo>
                  <a:pt x="2272749" y="0"/>
                </a:lnTo>
                <a:lnTo>
                  <a:pt x="2272749" y="2272749"/>
                </a:lnTo>
                <a:lnTo>
                  <a:pt x="0" y="227274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2"/>
          </p:nvPr>
        </p:nvSpPr>
        <p:spPr>
          <a:xfrm>
            <a:off x="3680790" y="3548269"/>
            <a:ext cx="2272749" cy="2272749"/>
          </a:xfrm>
          <a:custGeom>
            <a:avLst/>
            <a:gdLst>
              <a:gd name="connsiteX0" fmla="*/ 0 w 2272749"/>
              <a:gd name="connsiteY0" fmla="*/ 0 h 2272749"/>
              <a:gd name="connsiteX1" fmla="*/ 2272749 w 2272749"/>
              <a:gd name="connsiteY1" fmla="*/ 0 h 2272749"/>
              <a:gd name="connsiteX2" fmla="*/ 2272749 w 2272749"/>
              <a:gd name="connsiteY2" fmla="*/ 2272749 h 2272749"/>
              <a:gd name="connsiteX3" fmla="*/ 0 w 2272749"/>
              <a:gd name="connsiteY3" fmla="*/ 2272749 h 2272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2749" h="2272749">
                <a:moveTo>
                  <a:pt x="0" y="0"/>
                </a:moveTo>
                <a:lnTo>
                  <a:pt x="2272749" y="0"/>
                </a:lnTo>
                <a:lnTo>
                  <a:pt x="2272749" y="2272749"/>
                </a:lnTo>
                <a:lnTo>
                  <a:pt x="0" y="227274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3"/>
          </p:nvPr>
        </p:nvSpPr>
        <p:spPr>
          <a:xfrm>
            <a:off x="6238461" y="3548269"/>
            <a:ext cx="2272749" cy="2272749"/>
          </a:xfrm>
          <a:custGeom>
            <a:avLst/>
            <a:gdLst>
              <a:gd name="connsiteX0" fmla="*/ 0 w 2272749"/>
              <a:gd name="connsiteY0" fmla="*/ 0 h 2272749"/>
              <a:gd name="connsiteX1" fmla="*/ 2272749 w 2272749"/>
              <a:gd name="connsiteY1" fmla="*/ 0 h 2272749"/>
              <a:gd name="connsiteX2" fmla="*/ 2272749 w 2272749"/>
              <a:gd name="connsiteY2" fmla="*/ 2272749 h 2272749"/>
              <a:gd name="connsiteX3" fmla="*/ 0 w 2272749"/>
              <a:gd name="connsiteY3" fmla="*/ 2272749 h 2272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2749" h="2272749">
                <a:moveTo>
                  <a:pt x="0" y="0"/>
                </a:moveTo>
                <a:lnTo>
                  <a:pt x="2272749" y="0"/>
                </a:lnTo>
                <a:lnTo>
                  <a:pt x="2272749" y="2272749"/>
                </a:lnTo>
                <a:lnTo>
                  <a:pt x="0" y="227274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90101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/>
          <p:cNvSpPr>
            <a:spLocks noGrp="1"/>
          </p:cNvSpPr>
          <p:nvPr>
            <p:ph type="pic" sz="quarter" idx="10"/>
          </p:nvPr>
        </p:nvSpPr>
        <p:spPr>
          <a:xfrm>
            <a:off x="0" y="1035169"/>
            <a:ext cx="3048000" cy="2432649"/>
          </a:xfrm>
          <a:custGeom>
            <a:avLst/>
            <a:gdLst>
              <a:gd name="connsiteX0" fmla="*/ 0 w 3048000"/>
              <a:gd name="connsiteY0" fmla="*/ 0 h 2432649"/>
              <a:gd name="connsiteX1" fmla="*/ 3048000 w 3048000"/>
              <a:gd name="connsiteY1" fmla="*/ 0 h 2432649"/>
              <a:gd name="connsiteX2" fmla="*/ 3048000 w 3048000"/>
              <a:gd name="connsiteY2" fmla="*/ 2432649 h 2432649"/>
              <a:gd name="connsiteX3" fmla="*/ 0 w 3048000"/>
              <a:gd name="connsiteY3" fmla="*/ 2432649 h 2432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2432649">
                <a:moveTo>
                  <a:pt x="0" y="0"/>
                </a:moveTo>
                <a:lnTo>
                  <a:pt x="3048000" y="0"/>
                </a:lnTo>
                <a:lnTo>
                  <a:pt x="3048000" y="2432649"/>
                </a:lnTo>
                <a:lnTo>
                  <a:pt x="0" y="243264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1"/>
          </p:nvPr>
        </p:nvSpPr>
        <p:spPr>
          <a:xfrm>
            <a:off x="3048000" y="1035169"/>
            <a:ext cx="3048000" cy="2432649"/>
          </a:xfrm>
          <a:custGeom>
            <a:avLst/>
            <a:gdLst>
              <a:gd name="connsiteX0" fmla="*/ 0 w 3048000"/>
              <a:gd name="connsiteY0" fmla="*/ 0 h 2432649"/>
              <a:gd name="connsiteX1" fmla="*/ 3048000 w 3048000"/>
              <a:gd name="connsiteY1" fmla="*/ 0 h 2432649"/>
              <a:gd name="connsiteX2" fmla="*/ 3048000 w 3048000"/>
              <a:gd name="connsiteY2" fmla="*/ 2432649 h 2432649"/>
              <a:gd name="connsiteX3" fmla="*/ 0 w 3048000"/>
              <a:gd name="connsiteY3" fmla="*/ 2432649 h 2432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2432649">
                <a:moveTo>
                  <a:pt x="0" y="0"/>
                </a:moveTo>
                <a:lnTo>
                  <a:pt x="3048000" y="0"/>
                </a:lnTo>
                <a:lnTo>
                  <a:pt x="3048000" y="2432649"/>
                </a:lnTo>
                <a:lnTo>
                  <a:pt x="0" y="243264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2"/>
          </p:nvPr>
        </p:nvSpPr>
        <p:spPr>
          <a:xfrm>
            <a:off x="6096000" y="1035169"/>
            <a:ext cx="3048000" cy="2432649"/>
          </a:xfrm>
          <a:custGeom>
            <a:avLst/>
            <a:gdLst>
              <a:gd name="connsiteX0" fmla="*/ 0 w 3048000"/>
              <a:gd name="connsiteY0" fmla="*/ 0 h 2432649"/>
              <a:gd name="connsiteX1" fmla="*/ 3048000 w 3048000"/>
              <a:gd name="connsiteY1" fmla="*/ 0 h 2432649"/>
              <a:gd name="connsiteX2" fmla="*/ 3048000 w 3048000"/>
              <a:gd name="connsiteY2" fmla="*/ 2432649 h 2432649"/>
              <a:gd name="connsiteX3" fmla="*/ 0 w 3048000"/>
              <a:gd name="connsiteY3" fmla="*/ 2432649 h 2432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2432649">
                <a:moveTo>
                  <a:pt x="0" y="0"/>
                </a:moveTo>
                <a:lnTo>
                  <a:pt x="3048000" y="0"/>
                </a:lnTo>
                <a:lnTo>
                  <a:pt x="3048000" y="2432649"/>
                </a:lnTo>
                <a:lnTo>
                  <a:pt x="0" y="243264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3"/>
          </p:nvPr>
        </p:nvSpPr>
        <p:spPr>
          <a:xfrm>
            <a:off x="9144000" y="1035169"/>
            <a:ext cx="3048000" cy="2432649"/>
          </a:xfrm>
          <a:custGeom>
            <a:avLst/>
            <a:gdLst>
              <a:gd name="connsiteX0" fmla="*/ 0 w 3048000"/>
              <a:gd name="connsiteY0" fmla="*/ 0 h 2432649"/>
              <a:gd name="connsiteX1" fmla="*/ 3048000 w 3048000"/>
              <a:gd name="connsiteY1" fmla="*/ 0 h 2432649"/>
              <a:gd name="connsiteX2" fmla="*/ 3048000 w 3048000"/>
              <a:gd name="connsiteY2" fmla="*/ 2432649 h 2432649"/>
              <a:gd name="connsiteX3" fmla="*/ 0 w 3048000"/>
              <a:gd name="connsiteY3" fmla="*/ 2432649 h 2432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2432649">
                <a:moveTo>
                  <a:pt x="0" y="0"/>
                </a:moveTo>
                <a:lnTo>
                  <a:pt x="3048000" y="0"/>
                </a:lnTo>
                <a:lnTo>
                  <a:pt x="3048000" y="2432649"/>
                </a:lnTo>
                <a:lnTo>
                  <a:pt x="0" y="243264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681609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5410201" y="-1"/>
            <a:ext cx="6781799" cy="6858000"/>
          </a:xfrm>
          <a:custGeom>
            <a:avLst/>
            <a:gdLst>
              <a:gd name="connsiteX0" fmla="*/ 3163663 w 6781799"/>
              <a:gd name="connsiteY0" fmla="*/ 0 h 6858000"/>
              <a:gd name="connsiteX1" fmla="*/ 6781799 w 6781799"/>
              <a:gd name="connsiteY1" fmla="*/ 0 h 6858000"/>
              <a:gd name="connsiteX2" fmla="*/ 6781799 w 6781799"/>
              <a:gd name="connsiteY2" fmla="*/ 6858000 h 6858000"/>
              <a:gd name="connsiteX3" fmla="*/ 0 w 678179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81799" h="6858000">
                <a:moveTo>
                  <a:pt x="3163663" y="0"/>
                </a:moveTo>
                <a:lnTo>
                  <a:pt x="6781799" y="0"/>
                </a:lnTo>
                <a:lnTo>
                  <a:pt x="6781799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101229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781799" cy="6858000"/>
          </a:xfrm>
          <a:custGeom>
            <a:avLst/>
            <a:gdLst>
              <a:gd name="connsiteX0" fmla="*/ 0 w 6781799"/>
              <a:gd name="connsiteY0" fmla="*/ 0 h 6858000"/>
              <a:gd name="connsiteX1" fmla="*/ 3618136 w 6781799"/>
              <a:gd name="connsiteY1" fmla="*/ 0 h 6858000"/>
              <a:gd name="connsiteX2" fmla="*/ 6781799 w 6781799"/>
              <a:gd name="connsiteY2" fmla="*/ 6858000 h 6858000"/>
              <a:gd name="connsiteX3" fmla="*/ 0 w 678179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81799" h="6858000">
                <a:moveTo>
                  <a:pt x="0" y="0"/>
                </a:moveTo>
                <a:lnTo>
                  <a:pt x="3618136" y="0"/>
                </a:lnTo>
                <a:lnTo>
                  <a:pt x="6781799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53025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1099457" y="1"/>
            <a:ext cx="7391400" cy="6858000"/>
          </a:xfrm>
          <a:custGeom>
            <a:avLst/>
            <a:gdLst>
              <a:gd name="connsiteX0" fmla="*/ 3723825 w 7391400"/>
              <a:gd name="connsiteY0" fmla="*/ 0 h 6858000"/>
              <a:gd name="connsiteX1" fmla="*/ 7391400 w 7391400"/>
              <a:gd name="connsiteY1" fmla="*/ 0 h 6858000"/>
              <a:gd name="connsiteX2" fmla="*/ 3667575 w 7391400"/>
              <a:gd name="connsiteY2" fmla="*/ 6858000 h 6858000"/>
              <a:gd name="connsiteX3" fmla="*/ 0 w 73914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91400" h="6858000">
                <a:moveTo>
                  <a:pt x="3723825" y="0"/>
                </a:moveTo>
                <a:lnTo>
                  <a:pt x="7391400" y="0"/>
                </a:lnTo>
                <a:lnTo>
                  <a:pt x="3667575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535445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6141231" y="1183988"/>
            <a:ext cx="6828572" cy="4313626"/>
          </a:xfrm>
          <a:custGeom>
            <a:avLst/>
            <a:gdLst>
              <a:gd name="connsiteX0" fmla="*/ 0 w 6828572"/>
              <a:gd name="connsiteY0" fmla="*/ 0 h 4313626"/>
              <a:gd name="connsiteX1" fmla="*/ 6828572 w 6828572"/>
              <a:gd name="connsiteY1" fmla="*/ 0 h 4313626"/>
              <a:gd name="connsiteX2" fmla="*/ 6828572 w 6828572"/>
              <a:gd name="connsiteY2" fmla="*/ 4313626 h 4313626"/>
              <a:gd name="connsiteX3" fmla="*/ 0 w 6828572"/>
              <a:gd name="connsiteY3" fmla="*/ 4313626 h 4313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28572" h="4313626">
                <a:moveTo>
                  <a:pt x="0" y="0"/>
                </a:moveTo>
                <a:lnTo>
                  <a:pt x="6828572" y="0"/>
                </a:lnTo>
                <a:lnTo>
                  <a:pt x="6828572" y="4313626"/>
                </a:lnTo>
                <a:lnTo>
                  <a:pt x="0" y="431362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215160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1398076" y="-878668"/>
            <a:ext cx="4449078" cy="6142211"/>
          </a:xfrm>
          <a:custGeom>
            <a:avLst/>
            <a:gdLst>
              <a:gd name="connsiteX0" fmla="*/ 9355 w 4449078"/>
              <a:gd name="connsiteY0" fmla="*/ 0 h 6142211"/>
              <a:gd name="connsiteX1" fmla="*/ 4442841 w 4449078"/>
              <a:gd name="connsiteY1" fmla="*/ 0 h 6142211"/>
              <a:gd name="connsiteX2" fmla="*/ 4449078 w 4449078"/>
              <a:gd name="connsiteY2" fmla="*/ 6859 h 6142211"/>
              <a:gd name="connsiteX3" fmla="*/ 4445959 w 4449078"/>
              <a:gd name="connsiteY3" fmla="*/ 6135352 h 6142211"/>
              <a:gd name="connsiteX4" fmla="*/ 4439723 w 4449078"/>
              <a:gd name="connsiteY4" fmla="*/ 6142211 h 6142211"/>
              <a:gd name="connsiteX5" fmla="*/ 6236 w 4449078"/>
              <a:gd name="connsiteY5" fmla="*/ 6142211 h 6142211"/>
              <a:gd name="connsiteX6" fmla="*/ 0 w 4449078"/>
              <a:gd name="connsiteY6" fmla="*/ 6135352 h 6142211"/>
              <a:gd name="connsiteX7" fmla="*/ 3118 w 4449078"/>
              <a:gd name="connsiteY7" fmla="*/ 6859 h 6142211"/>
              <a:gd name="connsiteX8" fmla="*/ 9355 w 4449078"/>
              <a:gd name="connsiteY8" fmla="*/ 0 h 6142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449078" h="6142211">
                <a:moveTo>
                  <a:pt x="9355" y="0"/>
                </a:moveTo>
                <a:cubicBezTo>
                  <a:pt x="4442841" y="0"/>
                  <a:pt x="4442841" y="0"/>
                  <a:pt x="4442841" y="0"/>
                </a:cubicBezTo>
                <a:cubicBezTo>
                  <a:pt x="4445959" y="0"/>
                  <a:pt x="4449078" y="3429"/>
                  <a:pt x="4449078" y="6859"/>
                </a:cubicBezTo>
                <a:lnTo>
                  <a:pt x="4445959" y="6135352"/>
                </a:lnTo>
                <a:cubicBezTo>
                  <a:pt x="4445959" y="6138781"/>
                  <a:pt x="4442841" y="6142211"/>
                  <a:pt x="4439723" y="6142211"/>
                </a:cubicBezTo>
                <a:cubicBezTo>
                  <a:pt x="6236" y="6142211"/>
                  <a:pt x="6236" y="6142211"/>
                  <a:pt x="6236" y="6142211"/>
                </a:cubicBezTo>
                <a:cubicBezTo>
                  <a:pt x="3118" y="6142211"/>
                  <a:pt x="0" y="6138781"/>
                  <a:pt x="0" y="6135352"/>
                </a:cubicBezTo>
                <a:cubicBezTo>
                  <a:pt x="3118" y="6859"/>
                  <a:pt x="3118" y="6859"/>
                  <a:pt x="3118" y="6859"/>
                </a:cubicBezTo>
                <a:cubicBezTo>
                  <a:pt x="3118" y="3429"/>
                  <a:pt x="6236" y="0"/>
                  <a:pt x="935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561485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7605457" y="2025548"/>
            <a:ext cx="3109057" cy="5451108"/>
          </a:xfrm>
          <a:custGeom>
            <a:avLst/>
            <a:gdLst>
              <a:gd name="connsiteX0" fmla="*/ 0 w 3109057"/>
              <a:gd name="connsiteY0" fmla="*/ 0 h 5451108"/>
              <a:gd name="connsiteX1" fmla="*/ 3109057 w 3109057"/>
              <a:gd name="connsiteY1" fmla="*/ 0 h 5451108"/>
              <a:gd name="connsiteX2" fmla="*/ 3109057 w 3109057"/>
              <a:gd name="connsiteY2" fmla="*/ 5451108 h 5451108"/>
              <a:gd name="connsiteX3" fmla="*/ 0 w 3109057"/>
              <a:gd name="connsiteY3" fmla="*/ 5451108 h 5451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09057" h="5451108">
                <a:moveTo>
                  <a:pt x="0" y="0"/>
                </a:moveTo>
                <a:lnTo>
                  <a:pt x="3109057" y="0"/>
                </a:lnTo>
                <a:lnTo>
                  <a:pt x="3109057" y="5451108"/>
                </a:lnTo>
                <a:lnTo>
                  <a:pt x="0" y="545110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105421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20"/>
          <p:cNvSpPr>
            <a:spLocks noGrp="1"/>
          </p:cNvSpPr>
          <p:nvPr>
            <p:ph type="pic" sz="quarter" idx="10"/>
          </p:nvPr>
        </p:nvSpPr>
        <p:spPr>
          <a:xfrm>
            <a:off x="3661799" y="2912953"/>
            <a:ext cx="4920628" cy="3108373"/>
          </a:xfrm>
          <a:custGeom>
            <a:avLst/>
            <a:gdLst>
              <a:gd name="connsiteX0" fmla="*/ 0 w 4920628"/>
              <a:gd name="connsiteY0" fmla="*/ 0 h 3108373"/>
              <a:gd name="connsiteX1" fmla="*/ 4920628 w 4920628"/>
              <a:gd name="connsiteY1" fmla="*/ 0 h 3108373"/>
              <a:gd name="connsiteX2" fmla="*/ 4920628 w 4920628"/>
              <a:gd name="connsiteY2" fmla="*/ 3108373 h 3108373"/>
              <a:gd name="connsiteX3" fmla="*/ 0 w 4920628"/>
              <a:gd name="connsiteY3" fmla="*/ 3108373 h 3108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20628" h="3108373">
                <a:moveTo>
                  <a:pt x="0" y="0"/>
                </a:moveTo>
                <a:lnTo>
                  <a:pt x="4920628" y="0"/>
                </a:lnTo>
                <a:lnTo>
                  <a:pt x="4920628" y="3108373"/>
                </a:lnTo>
                <a:lnTo>
                  <a:pt x="0" y="310837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5" name="Picture Placeholder 24"/>
          <p:cNvSpPr>
            <a:spLocks noGrp="1"/>
          </p:cNvSpPr>
          <p:nvPr>
            <p:ph type="pic" sz="quarter" idx="11"/>
          </p:nvPr>
        </p:nvSpPr>
        <p:spPr>
          <a:xfrm>
            <a:off x="2161991" y="3753595"/>
            <a:ext cx="1720046" cy="2374624"/>
          </a:xfrm>
          <a:custGeom>
            <a:avLst/>
            <a:gdLst>
              <a:gd name="connsiteX0" fmla="*/ 3616 w 1720046"/>
              <a:gd name="connsiteY0" fmla="*/ 0 h 2374624"/>
              <a:gd name="connsiteX1" fmla="*/ 1717635 w 1720046"/>
              <a:gd name="connsiteY1" fmla="*/ 0 h 2374624"/>
              <a:gd name="connsiteX2" fmla="*/ 1720046 w 1720046"/>
              <a:gd name="connsiteY2" fmla="*/ 2652 h 2374624"/>
              <a:gd name="connsiteX3" fmla="*/ 1718841 w 1720046"/>
              <a:gd name="connsiteY3" fmla="*/ 2371972 h 2374624"/>
              <a:gd name="connsiteX4" fmla="*/ 1716430 w 1720046"/>
              <a:gd name="connsiteY4" fmla="*/ 2374624 h 2374624"/>
              <a:gd name="connsiteX5" fmla="*/ 2411 w 1720046"/>
              <a:gd name="connsiteY5" fmla="*/ 2374624 h 2374624"/>
              <a:gd name="connsiteX6" fmla="*/ 0 w 1720046"/>
              <a:gd name="connsiteY6" fmla="*/ 2371972 h 2374624"/>
              <a:gd name="connsiteX7" fmla="*/ 1205 w 1720046"/>
              <a:gd name="connsiteY7" fmla="*/ 2652 h 2374624"/>
              <a:gd name="connsiteX8" fmla="*/ 3616 w 1720046"/>
              <a:gd name="connsiteY8" fmla="*/ 0 h 2374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20046" h="2374624">
                <a:moveTo>
                  <a:pt x="3616" y="0"/>
                </a:moveTo>
                <a:cubicBezTo>
                  <a:pt x="1717635" y="0"/>
                  <a:pt x="1717635" y="0"/>
                  <a:pt x="1717635" y="0"/>
                </a:cubicBezTo>
                <a:cubicBezTo>
                  <a:pt x="1718841" y="0"/>
                  <a:pt x="1720046" y="1326"/>
                  <a:pt x="1720046" y="2652"/>
                </a:cubicBezTo>
                <a:lnTo>
                  <a:pt x="1718841" y="2371972"/>
                </a:lnTo>
                <a:cubicBezTo>
                  <a:pt x="1718841" y="2373298"/>
                  <a:pt x="1717635" y="2374624"/>
                  <a:pt x="1716430" y="2374624"/>
                </a:cubicBezTo>
                <a:cubicBezTo>
                  <a:pt x="2411" y="2374624"/>
                  <a:pt x="2411" y="2374624"/>
                  <a:pt x="2411" y="2374624"/>
                </a:cubicBezTo>
                <a:cubicBezTo>
                  <a:pt x="1205" y="2374624"/>
                  <a:pt x="0" y="2373298"/>
                  <a:pt x="0" y="2371972"/>
                </a:cubicBezTo>
                <a:cubicBezTo>
                  <a:pt x="1205" y="2652"/>
                  <a:pt x="1205" y="2652"/>
                  <a:pt x="1205" y="2652"/>
                </a:cubicBezTo>
                <a:cubicBezTo>
                  <a:pt x="1205" y="1326"/>
                  <a:pt x="2411" y="0"/>
                  <a:pt x="361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9" name="Picture Placeholder 28"/>
          <p:cNvSpPr>
            <a:spLocks noGrp="1"/>
          </p:cNvSpPr>
          <p:nvPr>
            <p:ph type="pic" sz="quarter" idx="12"/>
          </p:nvPr>
        </p:nvSpPr>
        <p:spPr>
          <a:xfrm>
            <a:off x="8736961" y="4688336"/>
            <a:ext cx="842525" cy="1477198"/>
          </a:xfrm>
          <a:custGeom>
            <a:avLst/>
            <a:gdLst>
              <a:gd name="connsiteX0" fmla="*/ 0 w 842525"/>
              <a:gd name="connsiteY0" fmla="*/ 0 h 1477198"/>
              <a:gd name="connsiteX1" fmla="*/ 842525 w 842525"/>
              <a:gd name="connsiteY1" fmla="*/ 0 h 1477198"/>
              <a:gd name="connsiteX2" fmla="*/ 842525 w 842525"/>
              <a:gd name="connsiteY2" fmla="*/ 1477198 h 1477198"/>
              <a:gd name="connsiteX3" fmla="*/ 0 w 842525"/>
              <a:gd name="connsiteY3" fmla="*/ 1477198 h 1477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2525" h="1477198">
                <a:moveTo>
                  <a:pt x="0" y="0"/>
                </a:moveTo>
                <a:lnTo>
                  <a:pt x="842525" y="0"/>
                </a:lnTo>
                <a:lnTo>
                  <a:pt x="842525" y="1477198"/>
                </a:lnTo>
                <a:lnTo>
                  <a:pt x="0" y="147719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8779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12191999" cy="3022599"/>
          </a:xfrm>
          <a:custGeom>
            <a:avLst/>
            <a:gdLst>
              <a:gd name="connsiteX0" fmla="*/ 0 w 12191999"/>
              <a:gd name="connsiteY0" fmla="*/ 0 h 3022599"/>
              <a:gd name="connsiteX1" fmla="*/ 12191999 w 12191999"/>
              <a:gd name="connsiteY1" fmla="*/ 0 h 3022599"/>
              <a:gd name="connsiteX2" fmla="*/ 12191999 w 12191999"/>
              <a:gd name="connsiteY2" fmla="*/ 3022599 h 3022599"/>
              <a:gd name="connsiteX3" fmla="*/ 0 w 12191999"/>
              <a:gd name="connsiteY3" fmla="*/ 3022599 h 3022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3022599">
                <a:moveTo>
                  <a:pt x="0" y="0"/>
                </a:moveTo>
                <a:lnTo>
                  <a:pt x="12191999" y="0"/>
                </a:lnTo>
                <a:lnTo>
                  <a:pt x="12191999" y="3022599"/>
                </a:lnTo>
                <a:lnTo>
                  <a:pt x="0" y="302259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00841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1720769" y="2372811"/>
            <a:ext cx="2338086" cy="2338086"/>
          </a:xfrm>
          <a:custGeom>
            <a:avLst/>
            <a:gdLst>
              <a:gd name="connsiteX0" fmla="*/ 0 w 2338086"/>
              <a:gd name="connsiteY0" fmla="*/ 0 h 2338086"/>
              <a:gd name="connsiteX1" fmla="*/ 2338086 w 2338086"/>
              <a:gd name="connsiteY1" fmla="*/ 0 h 2338086"/>
              <a:gd name="connsiteX2" fmla="*/ 2338086 w 2338086"/>
              <a:gd name="connsiteY2" fmla="*/ 2338086 h 2338086"/>
              <a:gd name="connsiteX3" fmla="*/ 0 w 2338086"/>
              <a:gd name="connsiteY3" fmla="*/ 2338086 h 2338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38086" h="2338086">
                <a:moveTo>
                  <a:pt x="0" y="0"/>
                </a:moveTo>
                <a:lnTo>
                  <a:pt x="2338086" y="0"/>
                </a:lnTo>
                <a:lnTo>
                  <a:pt x="2338086" y="2338086"/>
                </a:lnTo>
                <a:lnTo>
                  <a:pt x="0" y="233808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1"/>
          </p:nvPr>
        </p:nvSpPr>
        <p:spPr>
          <a:xfrm>
            <a:off x="4926957" y="2372811"/>
            <a:ext cx="2338086" cy="2338086"/>
          </a:xfrm>
          <a:custGeom>
            <a:avLst/>
            <a:gdLst>
              <a:gd name="connsiteX0" fmla="*/ 0 w 2338086"/>
              <a:gd name="connsiteY0" fmla="*/ 0 h 2338086"/>
              <a:gd name="connsiteX1" fmla="*/ 2338086 w 2338086"/>
              <a:gd name="connsiteY1" fmla="*/ 0 h 2338086"/>
              <a:gd name="connsiteX2" fmla="*/ 2338086 w 2338086"/>
              <a:gd name="connsiteY2" fmla="*/ 2338086 h 2338086"/>
              <a:gd name="connsiteX3" fmla="*/ 0 w 2338086"/>
              <a:gd name="connsiteY3" fmla="*/ 2338086 h 2338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38086" h="2338086">
                <a:moveTo>
                  <a:pt x="0" y="0"/>
                </a:moveTo>
                <a:lnTo>
                  <a:pt x="2338086" y="0"/>
                </a:lnTo>
                <a:lnTo>
                  <a:pt x="2338086" y="2338086"/>
                </a:lnTo>
                <a:lnTo>
                  <a:pt x="0" y="233808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2"/>
          </p:nvPr>
        </p:nvSpPr>
        <p:spPr>
          <a:xfrm>
            <a:off x="8133145" y="2372811"/>
            <a:ext cx="2338086" cy="2338086"/>
          </a:xfrm>
          <a:custGeom>
            <a:avLst/>
            <a:gdLst>
              <a:gd name="connsiteX0" fmla="*/ 0 w 2338086"/>
              <a:gd name="connsiteY0" fmla="*/ 0 h 2338086"/>
              <a:gd name="connsiteX1" fmla="*/ 2338086 w 2338086"/>
              <a:gd name="connsiteY1" fmla="*/ 0 h 2338086"/>
              <a:gd name="connsiteX2" fmla="*/ 2338086 w 2338086"/>
              <a:gd name="connsiteY2" fmla="*/ 2338086 h 2338086"/>
              <a:gd name="connsiteX3" fmla="*/ 0 w 2338086"/>
              <a:gd name="connsiteY3" fmla="*/ 2338086 h 2338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38086" h="2338086">
                <a:moveTo>
                  <a:pt x="0" y="0"/>
                </a:moveTo>
                <a:lnTo>
                  <a:pt x="2338086" y="0"/>
                </a:lnTo>
                <a:lnTo>
                  <a:pt x="2338086" y="2338086"/>
                </a:lnTo>
                <a:lnTo>
                  <a:pt x="0" y="233808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452502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0"/>
          </p:nvPr>
        </p:nvSpPr>
        <p:spPr>
          <a:xfrm>
            <a:off x="1647461" y="2286530"/>
            <a:ext cx="2068012" cy="2398892"/>
          </a:xfrm>
          <a:custGeom>
            <a:avLst/>
            <a:gdLst>
              <a:gd name="connsiteX0" fmla="*/ 1034006 w 2068012"/>
              <a:gd name="connsiteY0" fmla="*/ 0 h 2398892"/>
              <a:gd name="connsiteX1" fmla="*/ 2068012 w 2068012"/>
              <a:gd name="connsiteY1" fmla="*/ 517003 h 2398892"/>
              <a:gd name="connsiteX2" fmla="*/ 2068012 w 2068012"/>
              <a:gd name="connsiteY2" fmla="*/ 1881889 h 2398892"/>
              <a:gd name="connsiteX3" fmla="*/ 1034006 w 2068012"/>
              <a:gd name="connsiteY3" fmla="*/ 2398892 h 2398892"/>
              <a:gd name="connsiteX4" fmla="*/ 0 w 2068012"/>
              <a:gd name="connsiteY4" fmla="*/ 1881889 h 2398892"/>
              <a:gd name="connsiteX5" fmla="*/ 0 w 2068012"/>
              <a:gd name="connsiteY5" fmla="*/ 517003 h 2398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68012" h="2398892">
                <a:moveTo>
                  <a:pt x="1034006" y="0"/>
                </a:moveTo>
                <a:lnTo>
                  <a:pt x="2068012" y="517003"/>
                </a:lnTo>
                <a:lnTo>
                  <a:pt x="2068012" y="1881889"/>
                </a:lnTo>
                <a:lnTo>
                  <a:pt x="1034006" y="2398892"/>
                </a:lnTo>
                <a:lnTo>
                  <a:pt x="0" y="1881889"/>
                </a:lnTo>
                <a:lnTo>
                  <a:pt x="0" y="51700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1"/>
          </p:nvPr>
        </p:nvSpPr>
        <p:spPr>
          <a:xfrm>
            <a:off x="4622156" y="1776318"/>
            <a:ext cx="2947686" cy="3419316"/>
          </a:xfrm>
          <a:custGeom>
            <a:avLst/>
            <a:gdLst>
              <a:gd name="connsiteX0" fmla="*/ 1473843 w 2947686"/>
              <a:gd name="connsiteY0" fmla="*/ 0 h 3419316"/>
              <a:gd name="connsiteX1" fmla="*/ 2947686 w 2947686"/>
              <a:gd name="connsiteY1" fmla="*/ 736922 h 3419316"/>
              <a:gd name="connsiteX2" fmla="*/ 2947686 w 2947686"/>
              <a:gd name="connsiteY2" fmla="*/ 2682394 h 3419316"/>
              <a:gd name="connsiteX3" fmla="*/ 1473843 w 2947686"/>
              <a:gd name="connsiteY3" fmla="*/ 3419316 h 3419316"/>
              <a:gd name="connsiteX4" fmla="*/ 0 w 2947686"/>
              <a:gd name="connsiteY4" fmla="*/ 2682394 h 3419316"/>
              <a:gd name="connsiteX5" fmla="*/ 0 w 2947686"/>
              <a:gd name="connsiteY5" fmla="*/ 736922 h 3419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47686" h="3419316">
                <a:moveTo>
                  <a:pt x="1473843" y="0"/>
                </a:moveTo>
                <a:lnTo>
                  <a:pt x="2947686" y="736922"/>
                </a:lnTo>
                <a:lnTo>
                  <a:pt x="2947686" y="2682394"/>
                </a:lnTo>
                <a:lnTo>
                  <a:pt x="1473843" y="3419316"/>
                </a:lnTo>
                <a:lnTo>
                  <a:pt x="0" y="2682394"/>
                </a:lnTo>
                <a:lnTo>
                  <a:pt x="0" y="73692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2"/>
          </p:nvPr>
        </p:nvSpPr>
        <p:spPr>
          <a:xfrm>
            <a:off x="8476524" y="2286530"/>
            <a:ext cx="2068012" cy="2398892"/>
          </a:xfrm>
          <a:custGeom>
            <a:avLst/>
            <a:gdLst>
              <a:gd name="connsiteX0" fmla="*/ 1034006 w 2068012"/>
              <a:gd name="connsiteY0" fmla="*/ 0 h 2398892"/>
              <a:gd name="connsiteX1" fmla="*/ 2068012 w 2068012"/>
              <a:gd name="connsiteY1" fmla="*/ 517003 h 2398892"/>
              <a:gd name="connsiteX2" fmla="*/ 2068012 w 2068012"/>
              <a:gd name="connsiteY2" fmla="*/ 1881889 h 2398892"/>
              <a:gd name="connsiteX3" fmla="*/ 1034006 w 2068012"/>
              <a:gd name="connsiteY3" fmla="*/ 2398892 h 2398892"/>
              <a:gd name="connsiteX4" fmla="*/ 0 w 2068012"/>
              <a:gd name="connsiteY4" fmla="*/ 1881889 h 2398892"/>
              <a:gd name="connsiteX5" fmla="*/ 0 w 2068012"/>
              <a:gd name="connsiteY5" fmla="*/ 517003 h 2398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68012" h="2398892">
                <a:moveTo>
                  <a:pt x="1034006" y="0"/>
                </a:moveTo>
                <a:lnTo>
                  <a:pt x="2068012" y="517003"/>
                </a:lnTo>
                <a:lnTo>
                  <a:pt x="2068012" y="1881889"/>
                </a:lnTo>
                <a:lnTo>
                  <a:pt x="1034006" y="2398892"/>
                </a:lnTo>
                <a:lnTo>
                  <a:pt x="0" y="1881889"/>
                </a:lnTo>
                <a:lnTo>
                  <a:pt x="0" y="51700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64404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ffee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7"/>
          <p:cNvSpPr>
            <a:spLocks noGrp="1" noChangeAspect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5865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14:reveal/>
      </p:transition>
    </mc:Choice>
    <mc:Fallback xmlns="">
      <p:transition spd="slow" advClick="0" advTm="3000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roject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791130" y="3416300"/>
            <a:ext cx="2575247" cy="34417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7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2078753" y="2286000"/>
            <a:ext cx="2575247" cy="34417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0946531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3835401"/>
            <a:ext cx="12191999" cy="3022599"/>
          </a:xfrm>
          <a:custGeom>
            <a:avLst/>
            <a:gdLst>
              <a:gd name="connsiteX0" fmla="*/ 0 w 12191999"/>
              <a:gd name="connsiteY0" fmla="*/ 0 h 3022599"/>
              <a:gd name="connsiteX1" fmla="*/ 12191999 w 12191999"/>
              <a:gd name="connsiteY1" fmla="*/ 0 h 3022599"/>
              <a:gd name="connsiteX2" fmla="*/ 12191999 w 12191999"/>
              <a:gd name="connsiteY2" fmla="*/ 3022599 h 3022599"/>
              <a:gd name="connsiteX3" fmla="*/ 0 w 12191999"/>
              <a:gd name="connsiteY3" fmla="*/ 3022599 h 3022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3022599">
                <a:moveTo>
                  <a:pt x="0" y="0"/>
                </a:moveTo>
                <a:lnTo>
                  <a:pt x="12191999" y="0"/>
                </a:lnTo>
                <a:lnTo>
                  <a:pt x="12191999" y="3022599"/>
                </a:lnTo>
                <a:lnTo>
                  <a:pt x="0" y="302259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7883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6985261" y="0"/>
            <a:ext cx="5206738" cy="6858000"/>
          </a:xfrm>
          <a:custGeom>
            <a:avLst/>
            <a:gdLst>
              <a:gd name="connsiteX0" fmla="*/ 0 w 5206738"/>
              <a:gd name="connsiteY0" fmla="*/ 0 h 6858000"/>
              <a:gd name="connsiteX1" fmla="*/ 5206738 w 5206738"/>
              <a:gd name="connsiteY1" fmla="*/ 0 h 6858000"/>
              <a:gd name="connsiteX2" fmla="*/ 5206738 w 5206738"/>
              <a:gd name="connsiteY2" fmla="*/ 6858000 h 6858000"/>
              <a:gd name="connsiteX3" fmla="*/ 0 w 520673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06738" h="6858000">
                <a:moveTo>
                  <a:pt x="0" y="0"/>
                </a:moveTo>
                <a:lnTo>
                  <a:pt x="5206738" y="0"/>
                </a:lnTo>
                <a:lnTo>
                  <a:pt x="5206738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44363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206738" cy="6858000"/>
          </a:xfrm>
          <a:custGeom>
            <a:avLst/>
            <a:gdLst>
              <a:gd name="connsiteX0" fmla="*/ 0 w 5206738"/>
              <a:gd name="connsiteY0" fmla="*/ 0 h 6858000"/>
              <a:gd name="connsiteX1" fmla="*/ 5206738 w 5206738"/>
              <a:gd name="connsiteY1" fmla="*/ 0 h 6858000"/>
              <a:gd name="connsiteX2" fmla="*/ 5206738 w 5206738"/>
              <a:gd name="connsiteY2" fmla="*/ 6858000 h 6858000"/>
              <a:gd name="connsiteX3" fmla="*/ 0 w 520673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06738" h="6858000">
                <a:moveTo>
                  <a:pt x="0" y="0"/>
                </a:moveTo>
                <a:lnTo>
                  <a:pt x="5206738" y="0"/>
                </a:lnTo>
                <a:lnTo>
                  <a:pt x="5206738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516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246667" y="214460"/>
            <a:ext cx="7946796" cy="6429081"/>
          </a:xfrm>
          <a:custGeom>
            <a:avLst/>
            <a:gdLst>
              <a:gd name="connsiteX0" fmla="*/ 0 w 7946796"/>
              <a:gd name="connsiteY0" fmla="*/ 0 h 6429081"/>
              <a:gd name="connsiteX1" fmla="*/ 7946796 w 7946796"/>
              <a:gd name="connsiteY1" fmla="*/ 0 h 6429081"/>
              <a:gd name="connsiteX2" fmla="*/ 7946796 w 7946796"/>
              <a:gd name="connsiteY2" fmla="*/ 6429081 h 6429081"/>
              <a:gd name="connsiteX3" fmla="*/ 0 w 7946796"/>
              <a:gd name="connsiteY3" fmla="*/ 6429081 h 6429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46796" h="6429081">
                <a:moveTo>
                  <a:pt x="0" y="0"/>
                </a:moveTo>
                <a:lnTo>
                  <a:pt x="7946796" y="0"/>
                </a:lnTo>
                <a:lnTo>
                  <a:pt x="7946796" y="6429081"/>
                </a:lnTo>
                <a:lnTo>
                  <a:pt x="0" y="642908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6364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3874416" y="-1"/>
            <a:ext cx="2564091" cy="6858000"/>
          </a:xfrm>
          <a:custGeom>
            <a:avLst/>
            <a:gdLst>
              <a:gd name="connsiteX0" fmla="*/ 0 w 2564091"/>
              <a:gd name="connsiteY0" fmla="*/ 0 h 6858000"/>
              <a:gd name="connsiteX1" fmla="*/ 2564091 w 2564091"/>
              <a:gd name="connsiteY1" fmla="*/ 0 h 6858000"/>
              <a:gd name="connsiteX2" fmla="*/ 2564091 w 2564091"/>
              <a:gd name="connsiteY2" fmla="*/ 6858000 h 6858000"/>
              <a:gd name="connsiteX3" fmla="*/ 0 w 256409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64091" h="6858000">
                <a:moveTo>
                  <a:pt x="0" y="0"/>
                </a:moveTo>
                <a:lnTo>
                  <a:pt x="2564091" y="0"/>
                </a:lnTo>
                <a:lnTo>
                  <a:pt x="2564091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2020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7362683" y="-1"/>
            <a:ext cx="2564091" cy="6858000"/>
          </a:xfrm>
          <a:custGeom>
            <a:avLst/>
            <a:gdLst>
              <a:gd name="connsiteX0" fmla="*/ 0 w 2564091"/>
              <a:gd name="connsiteY0" fmla="*/ 0 h 6858000"/>
              <a:gd name="connsiteX1" fmla="*/ 2564091 w 2564091"/>
              <a:gd name="connsiteY1" fmla="*/ 0 h 6858000"/>
              <a:gd name="connsiteX2" fmla="*/ 2564091 w 2564091"/>
              <a:gd name="connsiteY2" fmla="*/ 6858000 h 6858000"/>
              <a:gd name="connsiteX3" fmla="*/ 0 w 256409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64091" h="6858000">
                <a:moveTo>
                  <a:pt x="0" y="0"/>
                </a:moveTo>
                <a:lnTo>
                  <a:pt x="2564091" y="0"/>
                </a:lnTo>
                <a:lnTo>
                  <a:pt x="2564091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241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 b="0" i="0">
                <a:solidFill>
                  <a:schemeClr val="tx1">
                    <a:tint val="75000"/>
                  </a:schemeClr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fld id="{873EFF02-C915-EF40-A6B2-10AA7CE27455}" type="datetimeFigureOut">
              <a:rPr lang="en-US" smtClean="0"/>
              <a:pPr/>
              <a:t>1/30/2018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 b="0" i="0">
                <a:solidFill>
                  <a:schemeClr val="tx1">
                    <a:tint val="75000"/>
                  </a:schemeClr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chemeClr val="tx1">
                    <a:tint val="75000"/>
                  </a:schemeClr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fld id="{56D17385-44AA-6B46-9360-168AB6633C5A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4898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68" r:id="rId4"/>
    <p:sldLayoutId id="2147483651" r:id="rId5"/>
    <p:sldLayoutId id="2147483652" r:id="rId6"/>
    <p:sldLayoutId id="2147483654" r:id="rId7"/>
    <p:sldLayoutId id="2147483653" r:id="rId8"/>
    <p:sldLayoutId id="2147483664" r:id="rId9"/>
    <p:sldLayoutId id="2147483655" r:id="rId10"/>
    <p:sldLayoutId id="2147483656" r:id="rId11"/>
    <p:sldLayoutId id="2147483662" r:id="rId12"/>
    <p:sldLayoutId id="2147483657" r:id="rId13"/>
    <p:sldLayoutId id="2147483658" r:id="rId14"/>
    <p:sldLayoutId id="2147483670" r:id="rId15"/>
    <p:sldLayoutId id="2147483659" r:id="rId16"/>
    <p:sldLayoutId id="2147483660" r:id="rId17"/>
    <p:sldLayoutId id="2147483663" r:id="rId18"/>
    <p:sldLayoutId id="2147483665" r:id="rId19"/>
    <p:sldLayoutId id="2147483666" r:id="rId20"/>
    <p:sldLayoutId id="2147483667" r:id="rId21"/>
    <p:sldLayoutId id="2147483669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3" r:id="rId32"/>
    <p:sldLayoutId id="2147483686" r:id="rId3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0" i="0" kern="1200">
          <a:solidFill>
            <a:schemeClr val="tx1"/>
          </a:solidFill>
          <a:latin typeface="Roboto Thin" charset="0"/>
          <a:ea typeface="Roboto Thin" charset="0"/>
          <a:cs typeface="Roboto Thin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/>
        <a:buNone/>
        <a:defRPr sz="1400" b="0" i="0" kern="1200">
          <a:solidFill>
            <a:schemeClr val="tx1"/>
          </a:solidFill>
          <a:latin typeface="Roboto Thin" charset="0"/>
          <a:ea typeface="Roboto Thin" charset="0"/>
          <a:cs typeface="Roboto Thin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800" b="0" i="0" kern="1200">
          <a:solidFill>
            <a:schemeClr val="tx1"/>
          </a:solidFill>
          <a:latin typeface="Roboto Thin" charset="0"/>
          <a:ea typeface="Roboto Thin" charset="0"/>
          <a:cs typeface="Roboto Thin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800" b="0" i="0" kern="1200">
          <a:solidFill>
            <a:schemeClr val="tx1"/>
          </a:solidFill>
          <a:latin typeface="Roboto Thin" charset="0"/>
          <a:ea typeface="Roboto Thin" charset="0"/>
          <a:cs typeface="Roboto Thin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800" b="0" i="0" kern="1200">
          <a:solidFill>
            <a:schemeClr val="tx1"/>
          </a:solidFill>
          <a:latin typeface="Roboto Thin" charset="0"/>
          <a:ea typeface="Roboto Thin" charset="0"/>
          <a:cs typeface="Roboto Thin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800" b="0" i="0" kern="1200">
          <a:solidFill>
            <a:schemeClr val="tx1"/>
          </a:solidFill>
          <a:latin typeface="Roboto Thin" charset="0"/>
          <a:ea typeface="Roboto Thin" charset="0"/>
          <a:cs typeface="Roboto Thin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3.xml"/><Relationship Id="rId4" Type="http://schemas.openxmlformats.org/officeDocument/2006/relationships/image" Target="../media/image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3.xml"/><Relationship Id="rId4" Type="http://schemas.openxmlformats.org/officeDocument/2006/relationships/image" Target="../media/image1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3.xml"/><Relationship Id="rId4" Type="http://schemas.openxmlformats.org/officeDocument/2006/relationships/image" Target="../media/image1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ço Reservado para Imagem 3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02" b="7802"/>
          <a:stretch>
            <a:fillRect/>
          </a:stretch>
        </p:blipFill>
        <p:spPr>
          <a:xfrm>
            <a:off x="3176" y="893"/>
            <a:ext cx="12185651" cy="6856214"/>
          </a:xfrm>
        </p:spPr>
      </p:pic>
      <p:sp>
        <p:nvSpPr>
          <p:cNvPr id="11" name="Rectangle 10"/>
          <p:cNvSpPr/>
          <p:nvPr/>
        </p:nvSpPr>
        <p:spPr>
          <a:xfrm>
            <a:off x="3176" y="-1808"/>
            <a:ext cx="12185651" cy="6856214"/>
          </a:xfrm>
          <a:prstGeom prst="rect">
            <a:avLst/>
          </a:prstGeom>
          <a:solidFill>
            <a:srgbClr val="606D7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/>
          <a:p>
            <a:pPr algn="ctr"/>
            <a:endParaRPr lang="en-US" sz="900" dirty="0"/>
          </a:p>
        </p:txBody>
      </p:sp>
      <p:sp>
        <p:nvSpPr>
          <p:cNvPr id="7" name="TextBox 2"/>
          <p:cNvSpPr txBox="1"/>
          <p:nvPr/>
        </p:nvSpPr>
        <p:spPr>
          <a:xfrm>
            <a:off x="427620" y="1674674"/>
            <a:ext cx="11429417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sz="2800" b="1" dirty="0">
                <a:solidFill>
                  <a:schemeClr val="bg1"/>
                </a:solidFill>
                <a:latin typeface="Lato" charset="0"/>
              </a:rPr>
              <a:t>PORTARIA NORMATIVA  Nº 20, DE 21 DE DEZEMBRO DE 2017  </a:t>
            </a:r>
          </a:p>
          <a:p>
            <a:pPr algn="ctr">
              <a:lnSpc>
                <a:spcPct val="150000"/>
              </a:lnSpc>
            </a:pPr>
            <a:endParaRPr lang="pt-BR" sz="2400" b="1" dirty="0">
              <a:solidFill>
                <a:schemeClr val="bg1"/>
              </a:solidFill>
              <a:latin typeface="Lato" charset="0"/>
            </a:endParaRPr>
          </a:p>
          <a:p>
            <a:pPr algn="ctr">
              <a:lnSpc>
                <a:spcPct val="150000"/>
              </a:lnSpc>
            </a:pPr>
            <a:r>
              <a:rPr lang="pt-BR" b="1" dirty="0">
                <a:solidFill>
                  <a:schemeClr val="bg1"/>
                </a:solidFill>
                <a:latin typeface="Lato" charset="0"/>
              </a:rPr>
              <a:t>Dispõe sobre os procedimentos e o padrão decisório dos processos de credenciamento, recredenciamento, autorização, reconhecimento e renovação de reconhecimento de cursos superiores, bem como seus aditamentos, nas modalidades presencial e a distância, das instituições de educação superior do sistema federal de ensino. </a:t>
            </a:r>
          </a:p>
          <a:p>
            <a:pPr algn="ctr">
              <a:lnSpc>
                <a:spcPct val="150000"/>
              </a:lnSpc>
            </a:pPr>
            <a:endParaRPr lang="pt-BR" sz="2400" b="1" dirty="0">
              <a:solidFill>
                <a:schemeClr val="bg1"/>
              </a:solidFill>
              <a:latin typeface="Lat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7544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/>
          <p:nvPr/>
        </p:nvSpPr>
        <p:spPr>
          <a:xfrm>
            <a:off x="273327" y="241509"/>
            <a:ext cx="12107784" cy="907933"/>
          </a:xfrm>
          <a:prstGeom prst="rect">
            <a:avLst/>
          </a:prstGeom>
          <a:noFill/>
        </p:spPr>
        <p:txBody>
          <a:bodyPr wrap="none" lIns="45711" tIns="22856" rIns="45711" bIns="22856" rtlCol="0">
            <a:spAutoFit/>
          </a:bodyPr>
          <a:lstStyle/>
          <a:p>
            <a:pPr algn="ctr"/>
            <a:r>
              <a:rPr lang="pt-BR" sz="2800" b="1" dirty="0">
                <a:solidFill>
                  <a:schemeClr val="tx2"/>
                </a:solidFill>
                <a:latin typeface="Lato" charset="0"/>
              </a:rPr>
              <a:t>CAPÍTULO III </a:t>
            </a:r>
          </a:p>
          <a:p>
            <a:pPr algn="ctr"/>
            <a:r>
              <a:rPr lang="pt-BR" sz="2800" b="1" dirty="0">
                <a:solidFill>
                  <a:schemeClr val="tx2"/>
                </a:solidFill>
                <a:latin typeface="Lato" charset="0"/>
              </a:rPr>
              <a:t>DO PADRÃO DECISÓRIO DOS PEDIDOS DE AUTORIZAÇÃO DE CURSOS  </a:t>
            </a:r>
          </a:p>
        </p:txBody>
      </p:sp>
      <p:sp>
        <p:nvSpPr>
          <p:cNvPr id="34" name="Rectangle 33"/>
          <p:cNvSpPr/>
          <p:nvPr/>
        </p:nvSpPr>
        <p:spPr>
          <a:xfrm>
            <a:off x="5718037" y="1299502"/>
            <a:ext cx="776519" cy="4571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670" tIns="22836" rIns="45670" bIns="22836" rtlCol="0" anchor="ctr"/>
          <a:lstStyle/>
          <a:p>
            <a:pPr algn="ctr"/>
            <a:endParaRPr lang="pt-BR" sz="900" dirty="0">
              <a:solidFill>
                <a:schemeClr val="accent2"/>
              </a:solidFill>
              <a:latin typeface="Lato Light" charset="0"/>
            </a:endParaRPr>
          </a:p>
        </p:txBody>
      </p:sp>
      <p:sp>
        <p:nvSpPr>
          <p:cNvPr id="23" name="Rectangle 27">
            <a:extLst>
              <a:ext uri="{FF2B5EF4-FFF2-40B4-BE49-F238E27FC236}">
                <a16:creationId xmlns:a16="http://schemas.microsoft.com/office/drawing/2014/main" id="{75E2BD80-EA2A-4914-B269-BB66B49E730D}"/>
              </a:ext>
            </a:extLst>
          </p:cNvPr>
          <p:cNvSpPr/>
          <p:nvPr/>
        </p:nvSpPr>
        <p:spPr>
          <a:xfrm>
            <a:off x="340659" y="1574895"/>
            <a:ext cx="11510682" cy="415530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Admissibilidade do pedido de autorização de curso: </a:t>
            </a: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 Para admissibilidade do pedido de autorização de curso, a IES deverá atender, cumulativamente, aos seguintes requisitos: ( art. 10) </a:t>
            </a:r>
          </a:p>
          <a:p>
            <a:pPr>
              <a:lnSpc>
                <a:spcPct val="150000"/>
              </a:lnSpc>
            </a:pP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 </a:t>
            </a:r>
          </a:p>
          <a:p>
            <a:pPr marL="1314450" lvl="2" indent="-400050">
              <a:lnSpc>
                <a:spcPct val="150000"/>
              </a:lnSpc>
              <a:buFont typeface="+mj-lt"/>
              <a:buAutoNum type="romanUcPeriod"/>
            </a:pP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Ato autorizativo institucional válido ou processo de recredenciamento protocolado; </a:t>
            </a:r>
          </a:p>
          <a:p>
            <a:pPr marL="1314450" lvl="2" indent="-400050">
              <a:lnSpc>
                <a:spcPct val="150000"/>
              </a:lnSpc>
              <a:buFont typeface="+mj-lt"/>
              <a:buAutoNum type="romanUcPeriod"/>
            </a:pP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CI igual ou maior que três; </a:t>
            </a:r>
          </a:p>
          <a:p>
            <a:pPr marL="1314450" lvl="2" indent="-400050">
              <a:lnSpc>
                <a:spcPct val="150000"/>
              </a:lnSpc>
              <a:buFont typeface="+mj-lt"/>
              <a:buAutoNum type="romanUcPeriod"/>
            </a:pP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Inexistência de penalidade em face da IES, aplicada em processo administrativo de supervisão, que implique limitação à expansão de sua oferta.  Na hipótese de não atendimento ao disposto nos incisos I, II ou III deste artigo, o pedido de autorização do curso será arquivado na fase de Despacho Saneador. </a:t>
            </a:r>
          </a:p>
          <a:p>
            <a:pPr>
              <a:lnSpc>
                <a:spcPct val="150000"/>
              </a:lnSpc>
            </a:pPr>
            <a:endParaRPr lang="pt-BR" sz="1600" dirty="0">
              <a:solidFill>
                <a:schemeClr val="tx1">
                  <a:lumMod val="75000"/>
                  <a:lumOff val="25000"/>
                </a:schemeClr>
              </a:solidFill>
              <a:latin typeface="Lato Light"/>
            </a:endParaRPr>
          </a:p>
        </p:txBody>
      </p:sp>
    </p:spTree>
    <p:extLst>
      <p:ext uri="{BB962C8B-B14F-4D97-AF65-F5344CB8AC3E}">
        <p14:creationId xmlns:p14="http://schemas.microsoft.com/office/powerpoint/2010/main" val="3600063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/>
          <p:nvPr/>
        </p:nvSpPr>
        <p:spPr>
          <a:xfrm>
            <a:off x="0" y="480045"/>
            <a:ext cx="12180639" cy="477046"/>
          </a:xfrm>
          <a:prstGeom prst="rect">
            <a:avLst/>
          </a:prstGeom>
          <a:noFill/>
        </p:spPr>
        <p:txBody>
          <a:bodyPr wrap="square" lIns="45711" tIns="22856" rIns="45711" bIns="22856" rtlCol="0">
            <a:spAutoFit/>
          </a:bodyPr>
          <a:lstStyle/>
          <a:p>
            <a:pPr algn="ctr"/>
            <a:r>
              <a:rPr lang="pt-BR" sz="2800" b="1" dirty="0">
                <a:solidFill>
                  <a:schemeClr val="tx2"/>
                </a:solidFill>
                <a:latin typeface="Lato" charset="0"/>
              </a:rPr>
              <a:t>DOS CRITÉRIOS PARA DISPENSA DE AVALIAÇÃO EXTERNA IN LOCO  </a:t>
            </a:r>
          </a:p>
        </p:txBody>
      </p:sp>
      <p:sp>
        <p:nvSpPr>
          <p:cNvPr id="23" name="Rectangle 27">
            <a:extLst>
              <a:ext uri="{FF2B5EF4-FFF2-40B4-BE49-F238E27FC236}">
                <a16:creationId xmlns:a16="http://schemas.microsoft.com/office/drawing/2014/main" id="{75E2BD80-EA2A-4914-B269-BB66B49E730D}"/>
              </a:ext>
            </a:extLst>
          </p:cNvPr>
          <p:cNvSpPr/>
          <p:nvPr/>
        </p:nvSpPr>
        <p:spPr>
          <a:xfrm>
            <a:off x="547903" y="1000306"/>
            <a:ext cx="11510682" cy="585769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Condições para dispensa de avaliação in loco:  </a:t>
            </a: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Nos pedidos de autorização de cursos superiores do sistema federal de ensino, na modalidade presencial, a avaliação externa in loco poderá ser dispensada, após análise documental, e atendidos os seguintes critérios: ( art. 11) </a:t>
            </a:r>
          </a:p>
          <a:p>
            <a:pPr>
              <a:lnSpc>
                <a:spcPct val="150000"/>
              </a:lnSpc>
            </a:pP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 </a:t>
            </a:r>
          </a:p>
          <a:p>
            <a:pPr marL="1314450" lvl="2" indent="-400050">
              <a:lnSpc>
                <a:spcPct val="150000"/>
              </a:lnSpc>
              <a:buFont typeface="+mj-lt"/>
              <a:buAutoNum type="romanUcPeriod"/>
            </a:pP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CI maior ou igual a três; </a:t>
            </a:r>
          </a:p>
          <a:p>
            <a:pPr marL="1314450" lvl="2" indent="-400050">
              <a:lnSpc>
                <a:spcPct val="150000"/>
              </a:lnSpc>
              <a:buFont typeface="+mj-lt"/>
              <a:buAutoNum type="romanUcPeriod"/>
            </a:pP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Ausência de protocolo de compromisso no processo de recredenciamento presencial; </a:t>
            </a:r>
          </a:p>
          <a:p>
            <a:pPr marL="1314450" lvl="2" indent="-400050">
              <a:lnSpc>
                <a:spcPct val="150000"/>
              </a:lnSpc>
              <a:buFont typeface="+mj-lt"/>
              <a:buAutoNum type="romanUcPeriod"/>
            </a:pP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Endereço de oferta constante do Cadastro </a:t>
            </a:r>
            <a:r>
              <a:rPr lang="pt-BR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e-MEC</a:t>
            </a: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; </a:t>
            </a:r>
          </a:p>
          <a:p>
            <a:pPr marL="1314450" lvl="2" indent="-400050">
              <a:lnSpc>
                <a:spcPct val="150000"/>
              </a:lnSpc>
              <a:buFont typeface="+mj-lt"/>
              <a:buAutoNum type="romanUcPeriod"/>
            </a:pP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Resultado satisfatório na fase de Despacho Saneador, no processo de autorização do curso; </a:t>
            </a:r>
          </a:p>
          <a:p>
            <a:pPr marL="1314450" lvl="2" indent="-400050">
              <a:lnSpc>
                <a:spcPct val="150000"/>
              </a:lnSpc>
              <a:buFont typeface="+mj-lt"/>
              <a:buAutoNum type="romanUcPeriod"/>
            </a:pP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Existência de curso reconhecido no mesmo eixo tecnológico ou área do conhecimento do curso solicitado, conforme o Anexo I. </a:t>
            </a:r>
          </a:p>
          <a:p>
            <a:pPr lvl="2">
              <a:lnSpc>
                <a:spcPct val="150000"/>
              </a:lnSpc>
            </a:pPr>
            <a:endParaRPr lang="pt-BR" dirty="0">
              <a:solidFill>
                <a:schemeClr val="tx1">
                  <a:lumMod val="75000"/>
                  <a:lumOff val="25000"/>
                </a:schemeClr>
              </a:solidFill>
              <a:latin typeface="Lato Light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Quantitativo de curso:  </a:t>
            </a: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A quantidade de cursos a serem dispensados por ano obedecerá a tabela seguinte, após consulta ao CI ou indicador de qualidade institucional disponibilizado pelo INEP, que será utilizado conforme estabelecido no § 2º do art. 11. </a:t>
            </a:r>
          </a:p>
        </p:txBody>
      </p:sp>
    </p:spTree>
    <p:extLst>
      <p:ext uri="{BB962C8B-B14F-4D97-AF65-F5344CB8AC3E}">
        <p14:creationId xmlns:p14="http://schemas.microsoft.com/office/powerpoint/2010/main" val="978676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/>
          <p:nvPr/>
        </p:nvSpPr>
        <p:spPr>
          <a:xfrm>
            <a:off x="0" y="480045"/>
            <a:ext cx="12180639" cy="477046"/>
          </a:xfrm>
          <a:prstGeom prst="rect">
            <a:avLst/>
          </a:prstGeom>
          <a:noFill/>
        </p:spPr>
        <p:txBody>
          <a:bodyPr wrap="square" lIns="45711" tIns="22856" rIns="45711" bIns="22856" rtlCol="0">
            <a:spAutoFit/>
          </a:bodyPr>
          <a:lstStyle/>
          <a:p>
            <a:pPr algn="ctr"/>
            <a:r>
              <a:rPr lang="pt-BR" sz="2800" b="1" dirty="0">
                <a:solidFill>
                  <a:schemeClr val="tx2"/>
                </a:solidFill>
                <a:latin typeface="Lato" charset="0"/>
              </a:rPr>
              <a:t>DOS CRITÉRIOS PARA DISPENSA DE AVALIAÇÃO EXTERNA IN LOCO  </a:t>
            </a:r>
          </a:p>
        </p:txBody>
      </p:sp>
      <p:sp>
        <p:nvSpPr>
          <p:cNvPr id="34" name="Rectangle 33"/>
          <p:cNvSpPr/>
          <p:nvPr/>
        </p:nvSpPr>
        <p:spPr>
          <a:xfrm>
            <a:off x="5718037" y="1299502"/>
            <a:ext cx="776519" cy="4571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670" tIns="22836" rIns="45670" bIns="22836" rtlCol="0" anchor="ctr"/>
          <a:lstStyle/>
          <a:p>
            <a:pPr algn="ctr"/>
            <a:endParaRPr lang="pt-BR" sz="900" dirty="0">
              <a:solidFill>
                <a:schemeClr val="accent2"/>
              </a:solidFill>
              <a:latin typeface="Lato Light" charset="0"/>
            </a:endParaRP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11E6AEFB-BDF5-49F2-9DCB-E73D30FE44C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077" t="40507" r="11269" b="38303"/>
          <a:stretch/>
        </p:blipFill>
        <p:spPr>
          <a:xfrm>
            <a:off x="368128" y="2597721"/>
            <a:ext cx="11455744" cy="1757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5633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/>
          <p:nvPr/>
        </p:nvSpPr>
        <p:spPr>
          <a:xfrm>
            <a:off x="334979" y="334838"/>
            <a:ext cx="11749832" cy="477046"/>
          </a:xfrm>
          <a:prstGeom prst="rect">
            <a:avLst/>
          </a:prstGeom>
          <a:noFill/>
        </p:spPr>
        <p:txBody>
          <a:bodyPr wrap="square" lIns="45711" tIns="22856" rIns="45711" bIns="22856" rtlCol="0">
            <a:spAutoFit/>
          </a:bodyPr>
          <a:lstStyle/>
          <a:p>
            <a:pPr algn="ctr"/>
            <a:r>
              <a:rPr lang="pt-BR" sz="2800" b="1" dirty="0">
                <a:solidFill>
                  <a:schemeClr val="tx2"/>
                </a:solidFill>
                <a:latin typeface="Lato" charset="0"/>
              </a:rPr>
              <a:t>OS CRITÉRIOS PARA DISPENSA DE AVALIAÇÃO EXTERNA IN LOCO  </a:t>
            </a:r>
          </a:p>
        </p:txBody>
      </p:sp>
      <p:sp>
        <p:nvSpPr>
          <p:cNvPr id="23" name="Rectangle 27">
            <a:extLst>
              <a:ext uri="{FF2B5EF4-FFF2-40B4-BE49-F238E27FC236}">
                <a16:creationId xmlns:a16="http://schemas.microsoft.com/office/drawing/2014/main" id="{75E2BD80-EA2A-4914-B269-BB66B49E730D}"/>
              </a:ext>
            </a:extLst>
          </p:cNvPr>
          <p:cNvSpPr/>
          <p:nvPr/>
        </p:nvSpPr>
        <p:spPr>
          <a:xfrm>
            <a:off x="574128" y="952251"/>
            <a:ext cx="11510682" cy="540180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 </a:t>
            </a:r>
            <a:r>
              <a:rPr lang="pt-BR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Cursos não serão dispensados de avaliação externa in loco:</a:t>
            </a:r>
          </a:p>
          <a:p>
            <a:pPr>
              <a:lnSpc>
                <a:spcPct val="150000"/>
              </a:lnSpc>
            </a:pPr>
            <a:endParaRPr lang="pt-BR" dirty="0"/>
          </a:p>
          <a:p>
            <a:pPr marL="857250" lvl="1" indent="-400050">
              <a:lnSpc>
                <a:spcPct val="150000"/>
              </a:lnSpc>
              <a:buFont typeface="+mj-lt"/>
              <a:buAutoNum type="romanUcPeriod"/>
            </a:pP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Direito, Medicina, Psicologia, Odontologia e Enfermagem; </a:t>
            </a:r>
          </a:p>
          <a:p>
            <a:pPr marL="857250" lvl="1" indent="-400050">
              <a:lnSpc>
                <a:spcPct val="150000"/>
              </a:lnSpc>
              <a:buFont typeface="+mj-lt"/>
              <a:buAutoNum type="romanUcPeriod"/>
            </a:pP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Cursos não contemplados no Anexo I desta Portaria ou cursos em caráter experimental ou com denominações ou matrizes curriculares inovadoras ou com matrizes curriculares apresentando disciplinas análogas a projetos "integradores", "interdisciplinares" ou similares, com carga horária desproporcional em relação à carga horária do curso, </a:t>
            </a:r>
            <a:r>
              <a:rPr lang="pt-BR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com exceção daqueles solicitados por IES com CI igual a cinco;</a:t>
            </a: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 </a:t>
            </a:r>
          </a:p>
          <a:p>
            <a:pPr marL="857250" lvl="1" indent="-400050">
              <a:lnSpc>
                <a:spcPct val="150000"/>
              </a:lnSpc>
              <a:buFont typeface="+mj-lt"/>
              <a:buAutoNum type="romanUcPeriod"/>
            </a:pP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Cursos solicitados por IES sem CI nem indicador de qualidade institucional disponibilizado pelo INEP ou indicador de qualidade institucional disponibilizado pelo INEP insatisfatório; e IV cursos constantes do Anexo II desta Portaria.</a:t>
            </a:r>
          </a:p>
          <a:p>
            <a:pPr>
              <a:lnSpc>
                <a:spcPct val="150000"/>
              </a:lnSpc>
            </a:pPr>
            <a:endParaRPr lang="pt-BR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pt-BR" sz="1600" b="1" dirty="0">
              <a:solidFill>
                <a:schemeClr val="tx1">
                  <a:lumMod val="75000"/>
                  <a:lumOff val="25000"/>
                </a:schemeClr>
              </a:solidFill>
              <a:latin typeface="Lato Light"/>
            </a:endParaRPr>
          </a:p>
        </p:txBody>
      </p:sp>
    </p:spTree>
    <p:extLst>
      <p:ext uri="{BB962C8B-B14F-4D97-AF65-F5344CB8AC3E}">
        <p14:creationId xmlns:p14="http://schemas.microsoft.com/office/powerpoint/2010/main" val="2779148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/>
          <p:nvPr/>
        </p:nvSpPr>
        <p:spPr>
          <a:xfrm>
            <a:off x="0" y="480045"/>
            <a:ext cx="12180639" cy="477046"/>
          </a:xfrm>
          <a:prstGeom prst="rect">
            <a:avLst/>
          </a:prstGeom>
          <a:noFill/>
        </p:spPr>
        <p:txBody>
          <a:bodyPr wrap="square" lIns="45711" tIns="22856" rIns="45711" bIns="22856" rtlCol="0">
            <a:spAutoFit/>
          </a:bodyPr>
          <a:lstStyle/>
          <a:p>
            <a:pPr algn="ctr"/>
            <a:r>
              <a:rPr lang="pt-BR" sz="2800" b="1" dirty="0">
                <a:solidFill>
                  <a:schemeClr val="tx2"/>
                </a:solidFill>
                <a:latin typeface="Lato" charset="0"/>
              </a:rPr>
              <a:t>DOS CRITÉRIOS PARA DISPENSA DE AVALIAÇÃO EXTERNA IN LOCO  </a:t>
            </a:r>
          </a:p>
        </p:txBody>
      </p:sp>
      <p:sp>
        <p:nvSpPr>
          <p:cNvPr id="23" name="Rectangle 27">
            <a:extLst>
              <a:ext uri="{FF2B5EF4-FFF2-40B4-BE49-F238E27FC236}">
                <a16:creationId xmlns:a16="http://schemas.microsoft.com/office/drawing/2014/main" id="{75E2BD80-EA2A-4914-B269-BB66B49E730D}"/>
              </a:ext>
            </a:extLst>
          </p:cNvPr>
          <p:cNvSpPr/>
          <p:nvPr/>
        </p:nvSpPr>
        <p:spPr>
          <a:xfrm>
            <a:off x="320910" y="1332519"/>
            <a:ext cx="11510682" cy="406265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EAD, sem dispensa de avaliação:  </a:t>
            </a:r>
            <a:r>
              <a:rPr lang="pt-BR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Não se aplica a dispensa de avaliação externa in loco aos cursos superiores na modalidade </a:t>
            </a:r>
            <a:r>
              <a:rPr lang="pt-BR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EaD</a:t>
            </a:r>
            <a:r>
              <a:rPr lang="pt-BR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. </a:t>
            </a:r>
          </a:p>
          <a:p>
            <a:pPr>
              <a:lnSpc>
                <a:spcPct val="150000"/>
              </a:lnSpc>
            </a:pPr>
            <a:endParaRPr lang="pt-BR" sz="2000" dirty="0">
              <a:solidFill>
                <a:schemeClr val="tx1">
                  <a:lumMod val="75000"/>
                  <a:lumOff val="25000"/>
                </a:schemeClr>
              </a:solidFill>
              <a:latin typeface="Lato Light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Simplificação de pedidos de dispensa somente para Federais: </a:t>
            </a:r>
            <a:r>
              <a:rPr lang="pt-BR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Nos pedidos de autorização de cursos de instituições públicas federais, a SERES poderá instituir processo simplificado, nos termos do Decreto nº 9.235, de 2017. </a:t>
            </a:r>
          </a:p>
          <a:p>
            <a:pPr>
              <a:lnSpc>
                <a:spcPct val="150000"/>
              </a:lnSpc>
            </a:pPr>
            <a:endParaRPr lang="pt-BR" sz="2000" dirty="0">
              <a:solidFill>
                <a:schemeClr val="tx1">
                  <a:lumMod val="75000"/>
                  <a:lumOff val="25000"/>
                </a:schemeClr>
              </a:solidFill>
              <a:latin typeface="Lato Light"/>
            </a:endParaRPr>
          </a:p>
          <a:p>
            <a:pPr>
              <a:lnSpc>
                <a:spcPct val="150000"/>
              </a:lnSpc>
            </a:pPr>
            <a:endParaRPr lang="pt-BR" sz="1600" b="1" dirty="0">
              <a:solidFill>
                <a:schemeClr val="tx1">
                  <a:lumMod val="75000"/>
                  <a:lumOff val="25000"/>
                </a:schemeClr>
              </a:solidFill>
              <a:latin typeface="Lato Light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pt-BR" sz="1600" b="1" dirty="0">
              <a:solidFill>
                <a:schemeClr val="tx1">
                  <a:lumMod val="75000"/>
                  <a:lumOff val="25000"/>
                </a:schemeClr>
              </a:solidFill>
              <a:latin typeface="Lato Light"/>
            </a:endParaRPr>
          </a:p>
        </p:txBody>
      </p:sp>
    </p:spTree>
    <p:extLst>
      <p:ext uri="{BB962C8B-B14F-4D97-AF65-F5344CB8AC3E}">
        <p14:creationId xmlns:p14="http://schemas.microsoft.com/office/powerpoint/2010/main" val="1439524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/>
          <p:nvPr/>
        </p:nvSpPr>
        <p:spPr>
          <a:xfrm>
            <a:off x="0" y="480045"/>
            <a:ext cx="12180639" cy="600156"/>
          </a:xfrm>
          <a:prstGeom prst="rect">
            <a:avLst/>
          </a:prstGeom>
          <a:noFill/>
        </p:spPr>
        <p:txBody>
          <a:bodyPr wrap="square" lIns="45711" tIns="22856" rIns="45711" bIns="22856" rtlCol="0">
            <a:spAutoFit/>
          </a:bodyPr>
          <a:lstStyle/>
          <a:p>
            <a:pPr algn="ctr"/>
            <a:r>
              <a:rPr lang="pt-BR" sz="3600" b="1" dirty="0">
                <a:solidFill>
                  <a:schemeClr val="tx2"/>
                </a:solidFill>
                <a:latin typeface="Lato" charset="0"/>
              </a:rPr>
              <a:t>DO PADRÃO DECISÓRIO NA FASE DE PARECER FINAL</a:t>
            </a:r>
          </a:p>
        </p:txBody>
      </p:sp>
      <p:sp>
        <p:nvSpPr>
          <p:cNvPr id="34" name="Rectangle 33"/>
          <p:cNvSpPr/>
          <p:nvPr/>
        </p:nvSpPr>
        <p:spPr>
          <a:xfrm>
            <a:off x="5718037" y="1299502"/>
            <a:ext cx="776519" cy="4571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670" tIns="22836" rIns="45670" bIns="22836" rtlCol="0" anchor="ctr"/>
          <a:lstStyle/>
          <a:p>
            <a:pPr algn="ctr"/>
            <a:endParaRPr lang="pt-BR" sz="900" dirty="0">
              <a:solidFill>
                <a:schemeClr val="accent2"/>
              </a:solidFill>
              <a:latin typeface="Lato Light" charset="0"/>
            </a:endParaRPr>
          </a:p>
        </p:txBody>
      </p:sp>
      <p:sp>
        <p:nvSpPr>
          <p:cNvPr id="23" name="Rectangle 27">
            <a:extLst>
              <a:ext uri="{FF2B5EF4-FFF2-40B4-BE49-F238E27FC236}">
                <a16:creationId xmlns:a16="http://schemas.microsoft.com/office/drawing/2014/main" id="{75E2BD80-EA2A-4914-B269-BB66B49E730D}"/>
              </a:ext>
            </a:extLst>
          </p:cNvPr>
          <p:cNvSpPr/>
          <p:nvPr/>
        </p:nvSpPr>
        <p:spPr>
          <a:xfrm>
            <a:off x="334978" y="1530047"/>
            <a:ext cx="11510682" cy="493981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Padrão decisório do pedido de autorização de curso. ( art.13 e parágrafos):</a:t>
            </a: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  Na fase de parecer final, a análise dos pedidos de autorização terá como referencial o Conceito de Curso CC e os conceitos obtidos em cada uma das dimensões, sem prejuízo de outras exigências previstas na legislação e de medidas aplicadas no âmbito da supervisão, observando-se, no mínimo e cumulativamente, os seguintes critérios: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pt-BR" dirty="0">
              <a:solidFill>
                <a:schemeClr val="tx1">
                  <a:lumMod val="75000"/>
                  <a:lumOff val="25000"/>
                </a:schemeClr>
              </a:solidFill>
              <a:latin typeface="Lato Light"/>
            </a:endParaRPr>
          </a:p>
          <a:p>
            <a:pPr marL="1314450" lvl="2" indent="-400050">
              <a:buFont typeface="+mj-lt"/>
              <a:buAutoNum type="romanUcPeriod"/>
            </a:pP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Obtenção de CC igual ou maior que três; </a:t>
            </a:r>
          </a:p>
          <a:p>
            <a:pPr marL="1314450" lvl="2" indent="-400050">
              <a:buFont typeface="+mj-lt"/>
              <a:buAutoNum type="romanUcPeriod"/>
            </a:pP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Obtenção de conceito igual ou maior que três em cada uma das dimensões do CC; e </a:t>
            </a:r>
          </a:p>
          <a:p>
            <a:pPr marL="1314450" lvl="2" indent="-400050">
              <a:buFont typeface="+mj-lt"/>
              <a:buAutoNum type="romanUcPeriod"/>
            </a:pP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Para os cursos presenciais, obtenção de conceito igual ou maior que três nos seguintes indicadores: a) estrutura curricular; e b) conteúdos curriculares; </a:t>
            </a:r>
          </a:p>
          <a:p>
            <a:pPr marL="1314450" lvl="2" indent="-400050">
              <a:buFont typeface="+mj-lt"/>
              <a:buAutoNum type="romanUcPeriod"/>
            </a:pP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Para os cursos </a:t>
            </a:r>
            <a:r>
              <a:rPr lang="pt-BR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EaD</a:t>
            </a: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, obtenção de conceito igual ou maior que três nos seguintes indicadores:</a:t>
            </a:r>
          </a:p>
          <a:p>
            <a:pPr lvl="2"/>
            <a:endParaRPr lang="pt-BR" dirty="0">
              <a:solidFill>
                <a:schemeClr val="tx1">
                  <a:lumMod val="75000"/>
                  <a:lumOff val="25000"/>
                </a:schemeClr>
              </a:solidFill>
              <a:latin typeface="Lato Light"/>
            </a:endParaRPr>
          </a:p>
          <a:p>
            <a:pPr marL="2171700" lvl="4" indent="-342900">
              <a:buFont typeface="+mj-lt"/>
              <a:buAutoNum type="alphaLcParenR"/>
            </a:pP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estrutura curricular; </a:t>
            </a:r>
          </a:p>
          <a:p>
            <a:pPr marL="2171700" lvl="4" indent="-342900">
              <a:buFont typeface="+mj-lt"/>
              <a:buAutoNum type="alphaLcParenR"/>
            </a:pP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conteúdos curriculares; </a:t>
            </a:r>
          </a:p>
          <a:p>
            <a:pPr marL="2171700" lvl="4" indent="-342900">
              <a:buFont typeface="+mj-lt"/>
              <a:buAutoNum type="alphaLcParenR"/>
            </a:pP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metodologia; </a:t>
            </a:r>
          </a:p>
          <a:p>
            <a:pPr marL="2171700" lvl="4" indent="-342900">
              <a:buFont typeface="+mj-lt"/>
              <a:buAutoNum type="alphaLcParenR"/>
            </a:pP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AVA; </a:t>
            </a:r>
          </a:p>
          <a:p>
            <a:pPr marL="2171700" lvl="4" indent="-342900">
              <a:buFont typeface="+mj-lt"/>
              <a:buAutoNum type="alphaLcParenR"/>
            </a:pP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Tecnologias de Informação e Comunicação TIC. § 1º O não atendimento aos critérios definidos neste artigo ensejará o indeferimento do pedido. </a:t>
            </a:r>
            <a:endParaRPr lang="pt-BR" b="1" dirty="0">
              <a:solidFill>
                <a:schemeClr val="tx1">
                  <a:lumMod val="75000"/>
                  <a:lumOff val="25000"/>
                </a:schemeClr>
              </a:solidFill>
              <a:latin typeface="Lato Light"/>
            </a:endParaRPr>
          </a:p>
        </p:txBody>
      </p:sp>
    </p:spTree>
    <p:extLst>
      <p:ext uri="{BB962C8B-B14F-4D97-AF65-F5344CB8AC3E}">
        <p14:creationId xmlns:p14="http://schemas.microsoft.com/office/powerpoint/2010/main" val="1184406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/>
          <p:nvPr/>
        </p:nvSpPr>
        <p:spPr>
          <a:xfrm>
            <a:off x="0" y="480045"/>
            <a:ext cx="12180639" cy="600156"/>
          </a:xfrm>
          <a:prstGeom prst="rect">
            <a:avLst/>
          </a:prstGeom>
          <a:noFill/>
        </p:spPr>
        <p:txBody>
          <a:bodyPr wrap="square" lIns="45711" tIns="22856" rIns="45711" bIns="22856" rtlCol="0">
            <a:spAutoFit/>
          </a:bodyPr>
          <a:lstStyle/>
          <a:p>
            <a:pPr algn="ctr"/>
            <a:r>
              <a:rPr lang="pt-BR" sz="3600" b="1" dirty="0">
                <a:solidFill>
                  <a:schemeClr val="tx2"/>
                </a:solidFill>
                <a:latin typeface="Lato" charset="0"/>
              </a:rPr>
              <a:t>DO PADRÃO DECISÓRIO NA FASE DE PARECER FINAL</a:t>
            </a:r>
          </a:p>
        </p:txBody>
      </p:sp>
      <p:sp>
        <p:nvSpPr>
          <p:cNvPr id="34" name="Rectangle 33"/>
          <p:cNvSpPr/>
          <p:nvPr/>
        </p:nvSpPr>
        <p:spPr>
          <a:xfrm>
            <a:off x="5718037" y="1299502"/>
            <a:ext cx="776519" cy="4571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670" tIns="22836" rIns="45670" bIns="22836" rtlCol="0" anchor="ctr"/>
          <a:lstStyle/>
          <a:p>
            <a:pPr algn="ctr"/>
            <a:endParaRPr lang="pt-BR" sz="900" dirty="0">
              <a:solidFill>
                <a:schemeClr val="accent2"/>
              </a:solidFill>
              <a:latin typeface="Lato Light" charset="0"/>
            </a:endParaRPr>
          </a:p>
        </p:txBody>
      </p:sp>
      <p:sp>
        <p:nvSpPr>
          <p:cNvPr id="23" name="Rectangle 27">
            <a:extLst>
              <a:ext uri="{FF2B5EF4-FFF2-40B4-BE49-F238E27FC236}">
                <a16:creationId xmlns:a16="http://schemas.microsoft.com/office/drawing/2014/main" id="{75E2BD80-EA2A-4914-B269-BB66B49E730D}"/>
              </a:ext>
            </a:extLst>
          </p:cNvPr>
          <p:cNvSpPr/>
          <p:nvPr/>
        </p:nvSpPr>
        <p:spPr>
          <a:xfrm>
            <a:off x="334978" y="1444063"/>
            <a:ext cx="11510682" cy="461119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Possibilidade de indeferimento</a:t>
            </a: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 </a:t>
            </a:r>
            <a:r>
              <a:rPr lang="pt-BR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da autorização:</a:t>
            </a: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 A SERES poderá indeferir o pedido de autorização caso o relatório de avaliação evidencie o descumprimento dos seguintes requisitos: I Diretrizes Curriculares Nacionais, quando existentes; II carga horária mínima do curso.</a:t>
            </a:r>
          </a:p>
          <a:p>
            <a:pPr lvl="0">
              <a:lnSpc>
                <a:spcPct val="150000"/>
              </a:lnSpc>
            </a:pPr>
            <a:endParaRPr lang="pt-BR" dirty="0">
              <a:solidFill>
                <a:schemeClr val="tx1">
                  <a:lumMod val="75000"/>
                  <a:lumOff val="25000"/>
                </a:schemeClr>
              </a:solidFill>
              <a:latin typeface="Lato Light"/>
            </a:endParaRP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Recurso ao CNE em caso de indeferimento:</a:t>
            </a: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 § 3º Da decisão de indeferimento da SERES, caberá recurso ao CNE, nos termos do Decreto nº 9.235, de 2017. § 4º Será considerado como atendido o critério contido no inciso II deste artigo na hipótese de obtenção de conceito igual ou superior a 2,8 em uma única dimensão, desde que as demais dimensões e o conceito final sejam iguais ou superiores a 3,0. </a:t>
            </a:r>
          </a:p>
          <a:p>
            <a:pPr>
              <a:lnSpc>
                <a:spcPct val="150000"/>
              </a:lnSpc>
            </a:pPr>
            <a:endParaRPr lang="pt-BR" dirty="0">
              <a:solidFill>
                <a:schemeClr val="tx1">
                  <a:lumMod val="75000"/>
                  <a:lumOff val="25000"/>
                </a:schemeClr>
              </a:solidFill>
              <a:latin typeface="Lato Light"/>
            </a:endParaRP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Conceito diferenciado para autorização do curso de direito: </a:t>
            </a: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Para os cursos de Direito, além do disposto no caput, será considerada como requisito mínimo a obtenção de CC igual ou maior que 4.</a:t>
            </a:r>
          </a:p>
        </p:txBody>
      </p:sp>
    </p:spTree>
    <p:extLst>
      <p:ext uri="{BB962C8B-B14F-4D97-AF65-F5344CB8AC3E}">
        <p14:creationId xmlns:p14="http://schemas.microsoft.com/office/powerpoint/2010/main" val="743304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/>
          <p:nvPr/>
        </p:nvSpPr>
        <p:spPr>
          <a:xfrm>
            <a:off x="0" y="480045"/>
            <a:ext cx="12180639" cy="600156"/>
          </a:xfrm>
          <a:prstGeom prst="rect">
            <a:avLst/>
          </a:prstGeom>
          <a:noFill/>
        </p:spPr>
        <p:txBody>
          <a:bodyPr wrap="square" lIns="45711" tIns="22856" rIns="45711" bIns="22856" rtlCol="0">
            <a:spAutoFit/>
          </a:bodyPr>
          <a:lstStyle/>
          <a:p>
            <a:pPr algn="ctr"/>
            <a:r>
              <a:rPr lang="pt-BR" sz="3600" b="1" dirty="0">
                <a:solidFill>
                  <a:schemeClr val="tx2"/>
                </a:solidFill>
                <a:latin typeface="Lato" charset="0"/>
              </a:rPr>
              <a:t>DO PADRÃO DECISÓRIO NA FASE DE PARECER FINAL</a:t>
            </a:r>
          </a:p>
        </p:txBody>
      </p:sp>
      <p:sp>
        <p:nvSpPr>
          <p:cNvPr id="23" name="Rectangle 27">
            <a:extLst>
              <a:ext uri="{FF2B5EF4-FFF2-40B4-BE49-F238E27FC236}">
                <a16:creationId xmlns:a16="http://schemas.microsoft.com/office/drawing/2014/main" id="{75E2BD80-EA2A-4914-B269-BB66B49E730D}"/>
              </a:ext>
            </a:extLst>
          </p:cNvPr>
          <p:cNvSpPr/>
          <p:nvPr/>
        </p:nvSpPr>
        <p:spPr>
          <a:xfrm>
            <a:off x="334978" y="1427865"/>
            <a:ext cx="11510682" cy="461119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Proies</a:t>
            </a:r>
            <a:r>
              <a:rPr lang="pt-BR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: </a:t>
            </a: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Em caso de adesão da IES ao Programa de Estímulo à Restruturação e ao Fortalecimento das Instituições de Ensino Superior PROIES, a autorização de curso fica condicionada à inexistência de vedação. </a:t>
            </a:r>
          </a:p>
          <a:p>
            <a:pPr>
              <a:lnSpc>
                <a:spcPct val="150000"/>
              </a:lnSpc>
            </a:pP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 </a:t>
            </a: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Prevalência do CC mais recente: </a:t>
            </a: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 Na hipótese de admissibilidade do pedido de autorização nos termos previstos no § 2º do art. 10 desta Portaria, em que tenha ocorrido a divulgação de novo indicador de qualidade institucional insatisfatório, o deferimento do pedido fica condicionado à obtenção de CC igual ou maior que quatro, sem prejuízo dos demais requisitos.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 </a:t>
            </a:r>
            <a:endParaRPr lang="pt-BR" dirty="0">
              <a:solidFill>
                <a:schemeClr val="tx1">
                  <a:lumMod val="75000"/>
                  <a:lumOff val="25000"/>
                </a:schemeClr>
              </a:solidFill>
              <a:latin typeface="Lato Light"/>
            </a:endParaRP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Sobrestamento do processo: </a:t>
            </a: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A SERES poderá sobrestar pedidos de autorização de cursos protocolados por IES que tenha processo de recredenciamento com protocolo de compromisso instaurado, até a finalização da fase de avaliação in loco pós protocolo, com obtenção de resultado satisfatório. </a:t>
            </a:r>
          </a:p>
        </p:txBody>
      </p:sp>
    </p:spTree>
    <p:extLst>
      <p:ext uri="{BB962C8B-B14F-4D97-AF65-F5344CB8AC3E}">
        <p14:creationId xmlns:p14="http://schemas.microsoft.com/office/powerpoint/2010/main" val="3676447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/>
          <p:nvPr/>
        </p:nvSpPr>
        <p:spPr>
          <a:xfrm>
            <a:off x="0" y="480045"/>
            <a:ext cx="12180639" cy="600156"/>
          </a:xfrm>
          <a:prstGeom prst="rect">
            <a:avLst/>
          </a:prstGeom>
          <a:noFill/>
        </p:spPr>
        <p:txBody>
          <a:bodyPr wrap="square" lIns="45711" tIns="22856" rIns="45711" bIns="22856" rtlCol="0">
            <a:spAutoFit/>
          </a:bodyPr>
          <a:lstStyle/>
          <a:p>
            <a:pPr algn="ctr"/>
            <a:r>
              <a:rPr lang="pt-BR" sz="3600" b="1" dirty="0">
                <a:solidFill>
                  <a:schemeClr val="tx2"/>
                </a:solidFill>
                <a:latin typeface="Lato" charset="0"/>
              </a:rPr>
              <a:t>DO PADRÃO DECISÓRIO NA FASE DE PARECER FINAL</a:t>
            </a:r>
          </a:p>
        </p:txBody>
      </p:sp>
      <p:sp>
        <p:nvSpPr>
          <p:cNvPr id="34" name="Rectangle 33"/>
          <p:cNvSpPr/>
          <p:nvPr/>
        </p:nvSpPr>
        <p:spPr>
          <a:xfrm>
            <a:off x="5718037" y="1299502"/>
            <a:ext cx="776519" cy="4571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670" tIns="22836" rIns="45670" bIns="22836" rtlCol="0" anchor="ctr"/>
          <a:lstStyle/>
          <a:p>
            <a:pPr algn="ctr"/>
            <a:endParaRPr lang="pt-BR" sz="900" dirty="0">
              <a:solidFill>
                <a:schemeClr val="accent2"/>
              </a:solidFill>
              <a:latin typeface="Lato Light" charset="0"/>
            </a:endParaRPr>
          </a:p>
        </p:txBody>
      </p:sp>
      <p:sp>
        <p:nvSpPr>
          <p:cNvPr id="23" name="Rectangle 27">
            <a:extLst>
              <a:ext uri="{FF2B5EF4-FFF2-40B4-BE49-F238E27FC236}">
                <a16:creationId xmlns:a16="http://schemas.microsoft.com/office/drawing/2014/main" id="{75E2BD80-EA2A-4914-B269-BB66B49E730D}"/>
              </a:ext>
            </a:extLst>
          </p:cNvPr>
          <p:cNvSpPr/>
          <p:nvPr/>
        </p:nvSpPr>
        <p:spPr>
          <a:xfrm>
            <a:off x="334978" y="957851"/>
            <a:ext cx="11510682" cy="47089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Art. 14. Na </a:t>
            </a:r>
            <a:r>
              <a:rPr lang="pt-BR" sz="2000" dirty="0">
                <a:solidFill>
                  <a:srgbClr val="FF0000"/>
                </a:solidFill>
                <a:latin typeface="Lato Light"/>
              </a:rPr>
              <a:t>definição do número de vagas autorizadas, a SERES considerará</a:t>
            </a:r>
            <a:r>
              <a:rPr lang="pt-BR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: I o número de vagas solicitado pela IES; e II o conceito obtido no indicador referente a número de vagas do instrumento de avaliação externa in loco. § 1º Na hipótese de obtenção de conceitos maiores ou iguais a três no indicador descrito no inciso II, o pedido será deferido com o quantitativo solicitado. </a:t>
            </a: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2000" dirty="0">
                <a:solidFill>
                  <a:srgbClr val="FF0000"/>
                </a:solidFill>
                <a:latin typeface="Lato Light"/>
              </a:rPr>
              <a:t>Redimensionamento  do pedido de vagas. </a:t>
            </a:r>
            <a:r>
              <a:rPr lang="pt-BR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A SERES redimensionará o número de vagas solicitado pela IES, nos casos de obtenção de conceitos insatisfatórios, menores que três, no indicador mencionado no inciso II nas seguintes proporções: I obtenção de conceito 2 no indicador "Número de vagas": redução de 25%; e II obtenção de conceito 1 no indicador "Número de vagas": redução de 50%. </a:t>
            </a:r>
          </a:p>
        </p:txBody>
      </p:sp>
    </p:spTree>
    <p:extLst>
      <p:ext uri="{BB962C8B-B14F-4D97-AF65-F5344CB8AC3E}">
        <p14:creationId xmlns:p14="http://schemas.microsoft.com/office/powerpoint/2010/main" val="3328118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/>
          <p:nvPr/>
        </p:nvSpPr>
        <p:spPr>
          <a:xfrm>
            <a:off x="0" y="201752"/>
            <a:ext cx="12180639" cy="1523486"/>
          </a:xfrm>
          <a:prstGeom prst="rect">
            <a:avLst/>
          </a:prstGeom>
          <a:noFill/>
        </p:spPr>
        <p:txBody>
          <a:bodyPr wrap="square" lIns="45711" tIns="22856" rIns="45711" bIns="22856" rtlCol="0">
            <a:spAutoFit/>
          </a:bodyPr>
          <a:lstStyle/>
          <a:p>
            <a:pPr algn="ctr"/>
            <a:r>
              <a:rPr lang="pt-BR" sz="3200" b="1" dirty="0">
                <a:solidFill>
                  <a:schemeClr val="tx2"/>
                </a:solidFill>
                <a:latin typeface="Lato" charset="0"/>
              </a:rPr>
              <a:t>CAPÍTULO IV </a:t>
            </a:r>
          </a:p>
          <a:p>
            <a:pPr algn="ctr"/>
            <a:r>
              <a:rPr lang="pt-BR" sz="3200" b="1" dirty="0">
                <a:solidFill>
                  <a:schemeClr val="tx2"/>
                </a:solidFill>
                <a:latin typeface="Lato" charset="0"/>
              </a:rPr>
              <a:t>DO PADRÃO DECISÓRIO DOS PEDIDOS DE RECONHECIMENTO E RENOVAÇÃO DE RECONHECIMENTO DE CURSOS </a:t>
            </a:r>
          </a:p>
        </p:txBody>
      </p:sp>
      <p:sp>
        <p:nvSpPr>
          <p:cNvPr id="34" name="Rectangle 33"/>
          <p:cNvSpPr/>
          <p:nvPr/>
        </p:nvSpPr>
        <p:spPr>
          <a:xfrm>
            <a:off x="5718037" y="1975364"/>
            <a:ext cx="776519" cy="4571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670" tIns="22836" rIns="45670" bIns="22836" rtlCol="0" anchor="ctr"/>
          <a:lstStyle/>
          <a:p>
            <a:pPr algn="ctr"/>
            <a:endParaRPr lang="pt-BR" sz="900" dirty="0">
              <a:solidFill>
                <a:schemeClr val="accent2"/>
              </a:solidFill>
              <a:latin typeface="Lato Light" charset="0"/>
            </a:endParaRPr>
          </a:p>
        </p:txBody>
      </p:sp>
      <p:sp>
        <p:nvSpPr>
          <p:cNvPr id="23" name="Rectangle 27">
            <a:extLst>
              <a:ext uri="{FF2B5EF4-FFF2-40B4-BE49-F238E27FC236}">
                <a16:creationId xmlns:a16="http://schemas.microsoft.com/office/drawing/2014/main" id="{75E2BD80-EA2A-4914-B269-BB66B49E730D}"/>
              </a:ext>
            </a:extLst>
          </p:cNvPr>
          <p:cNvSpPr/>
          <p:nvPr/>
        </p:nvSpPr>
        <p:spPr>
          <a:xfrm>
            <a:off x="350955" y="1894943"/>
            <a:ext cx="11510682" cy="540180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Art. 15. Os pedidos de reconhecimento e de renovação de reconhecimento de cursos de educação superior terão como referencial básico o resultado da avaliação externa in loco realizada pelo Instituto Nacional de Estudos e Pesquisas Educacionais Anísio Teixeira INEP, no âmbito do processo </a:t>
            </a:r>
            <a:r>
              <a:rPr lang="pt-BR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e-MEC</a:t>
            </a: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 em análise.</a:t>
            </a:r>
          </a:p>
          <a:p>
            <a:pPr>
              <a:lnSpc>
                <a:spcPct val="150000"/>
              </a:lnSpc>
            </a:pPr>
            <a:endParaRPr lang="pt-BR" dirty="0">
              <a:solidFill>
                <a:schemeClr val="tx1">
                  <a:lumMod val="75000"/>
                  <a:lumOff val="25000"/>
                </a:schemeClr>
              </a:solidFill>
              <a:latin typeface="Lato Light"/>
            </a:endParaRP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 Art. 16. Aplicam-se aos processos de reconhecimento e renovação de reconhecimento na fase de Parecer Final os critérios definidos no art. 12 desta Portaria, cuja decisão obedecerá aos seguintes padrões: </a:t>
            </a: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pt-BR" dirty="0">
              <a:solidFill>
                <a:schemeClr val="tx1">
                  <a:lumMod val="75000"/>
                  <a:lumOff val="25000"/>
                </a:schemeClr>
              </a:solidFill>
              <a:latin typeface="Lato Light"/>
            </a:endParaRPr>
          </a:p>
          <a:p>
            <a:pPr marL="1314450" lvl="2" indent="-400050">
              <a:lnSpc>
                <a:spcPct val="150000"/>
              </a:lnSpc>
              <a:buFont typeface="+mj-lt"/>
              <a:buAutoNum type="romanUcPeriod"/>
            </a:pP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CC satisfatório e conceitos satisfatórios em todas as dimensões avaliadas, bem como nos indicadores elencados nos incisos III e IV, quando for o caso: Deferimento; </a:t>
            </a:r>
          </a:p>
          <a:p>
            <a:pPr marL="1314450" lvl="2" indent="-400050">
              <a:lnSpc>
                <a:spcPct val="150000"/>
              </a:lnSpc>
              <a:buFont typeface="+mj-lt"/>
              <a:buAutoNum type="romanUcPeriod"/>
            </a:pP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CC insatisfatório e/ou conceito insatisfatório em uma das dimensões avaliadas bem como nos indicadores elencados nos incisos III e IV, quando for o caso: Instauração de Protocolo de Compromisso. </a:t>
            </a: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pt-BR" sz="1600" dirty="0">
              <a:solidFill>
                <a:schemeClr val="tx1">
                  <a:lumMod val="75000"/>
                  <a:lumOff val="25000"/>
                </a:schemeClr>
              </a:solidFill>
              <a:latin typeface="Lato Light"/>
            </a:endParaRPr>
          </a:p>
        </p:txBody>
      </p:sp>
    </p:spTree>
    <p:extLst>
      <p:ext uri="{BB962C8B-B14F-4D97-AF65-F5344CB8AC3E}">
        <p14:creationId xmlns:p14="http://schemas.microsoft.com/office/powerpoint/2010/main" val="1479300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black-and-white, business, ch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8410" y="-1006726"/>
            <a:ext cx="13108820" cy="8743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-611019" y="-342900"/>
            <a:ext cx="13411200" cy="7543800"/>
          </a:xfrm>
          <a:prstGeom prst="rect">
            <a:avLst/>
          </a:prstGeom>
          <a:solidFill>
            <a:srgbClr val="002060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" name="Agrupar 2">
            <a:extLst>
              <a:ext uri="{FF2B5EF4-FFF2-40B4-BE49-F238E27FC236}">
                <a16:creationId xmlns:a16="http://schemas.microsoft.com/office/drawing/2014/main" id="{20A8BEF6-D1B5-4AEC-87C5-244FD79CF94E}"/>
              </a:ext>
            </a:extLst>
          </p:cNvPr>
          <p:cNvGrpSpPr/>
          <p:nvPr/>
        </p:nvGrpSpPr>
        <p:grpSpPr>
          <a:xfrm>
            <a:off x="1865692" y="2982296"/>
            <a:ext cx="8460616" cy="988483"/>
            <a:chOff x="1765005" y="2982296"/>
            <a:chExt cx="8460616" cy="988483"/>
          </a:xfrm>
        </p:grpSpPr>
        <p:pic>
          <p:nvPicPr>
            <p:cNvPr id="13" name="Imagem 12" descr="Logo01.jpg"/>
            <p:cNvPicPr/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1765005" y="2982296"/>
              <a:ext cx="3553579" cy="971550"/>
            </a:xfrm>
            <a:prstGeom prst="rect">
              <a:avLst/>
            </a:prstGeom>
          </p:spPr>
        </p:pic>
        <p:pic>
          <p:nvPicPr>
            <p:cNvPr id="2" name="Picture 2" descr="Image result for ADV COVAC LOGO">
              <a:extLst>
                <a:ext uri="{FF2B5EF4-FFF2-40B4-BE49-F238E27FC236}">
                  <a16:creationId xmlns:a16="http://schemas.microsoft.com/office/drawing/2014/main" id="{529BD914-A518-433B-820E-CC943E23DB4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15721" y="2999229"/>
              <a:ext cx="3009900" cy="9715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72495715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/>
          <p:nvPr/>
        </p:nvSpPr>
        <p:spPr>
          <a:xfrm>
            <a:off x="0" y="201752"/>
            <a:ext cx="12180639" cy="1523486"/>
          </a:xfrm>
          <a:prstGeom prst="rect">
            <a:avLst/>
          </a:prstGeom>
          <a:noFill/>
        </p:spPr>
        <p:txBody>
          <a:bodyPr wrap="square" lIns="45711" tIns="22856" rIns="45711" bIns="22856" rtlCol="0">
            <a:spAutoFit/>
          </a:bodyPr>
          <a:lstStyle/>
          <a:p>
            <a:pPr algn="ctr"/>
            <a:r>
              <a:rPr lang="pt-BR" sz="3200" b="1" dirty="0">
                <a:solidFill>
                  <a:schemeClr val="tx2"/>
                </a:solidFill>
                <a:latin typeface="Lato" charset="0"/>
              </a:rPr>
              <a:t>CAPÍTULO IV </a:t>
            </a:r>
          </a:p>
          <a:p>
            <a:pPr algn="ctr"/>
            <a:r>
              <a:rPr lang="pt-BR" sz="3200" b="1" dirty="0">
                <a:solidFill>
                  <a:schemeClr val="tx2"/>
                </a:solidFill>
                <a:latin typeface="Lato" charset="0"/>
              </a:rPr>
              <a:t>DO PADRÃO DECISÓRIO DOS PEDIDOS DE RECONHECIMENTO E RENOVAÇÃO DE RECONHECIMENTO DE CURSOS </a:t>
            </a:r>
          </a:p>
        </p:txBody>
      </p:sp>
      <p:sp>
        <p:nvSpPr>
          <p:cNvPr id="34" name="Rectangle 33"/>
          <p:cNvSpPr/>
          <p:nvPr/>
        </p:nvSpPr>
        <p:spPr>
          <a:xfrm>
            <a:off x="5718037" y="1975364"/>
            <a:ext cx="776519" cy="4571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670" tIns="22836" rIns="45670" bIns="22836" rtlCol="0" anchor="ctr"/>
          <a:lstStyle/>
          <a:p>
            <a:pPr algn="ctr"/>
            <a:endParaRPr lang="pt-BR" sz="900" dirty="0">
              <a:solidFill>
                <a:schemeClr val="accent2"/>
              </a:solidFill>
              <a:latin typeface="Lato Light" charset="0"/>
            </a:endParaRPr>
          </a:p>
        </p:txBody>
      </p:sp>
      <p:sp>
        <p:nvSpPr>
          <p:cNvPr id="23" name="Rectangle 27">
            <a:extLst>
              <a:ext uri="{FF2B5EF4-FFF2-40B4-BE49-F238E27FC236}">
                <a16:creationId xmlns:a16="http://schemas.microsoft.com/office/drawing/2014/main" id="{75E2BD80-EA2A-4914-B269-BB66B49E730D}"/>
              </a:ext>
            </a:extLst>
          </p:cNvPr>
          <p:cNvSpPr/>
          <p:nvPr/>
        </p:nvSpPr>
        <p:spPr>
          <a:xfrm>
            <a:off x="334978" y="1998408"/>
            <a:ext cx="11510682" cy="461664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Conceito mínimo: </a:t>
            </a: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 Será considerado como atendido o critério contido no inciso I deste artigo na hipótese </a:t>
            </a:r>
            <a:r>
              <a:rPr lang="pt-BR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de obtenção de conceito igual ou superior a 2,8 em uma única dimensão, desde que as demais dimensões e o conceito final sejam iguais ou superiores a 3,0.</a:t>
            </a: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 </a:t>
            </a:r>
          </a:p>
          <a:p>
            <a:pPr>
              <a:lnSpc>
                <a:spcPct val="150000"/>
              </a:lnSpc>
            </a:pPr>
            <a:endParaRPr lang="pt-BR" dirty="0">
              <a:solidFill>
                <a:schemeClr val="tx1">
                  <a:lumMod val="75000"/>
                  <a:lumOff val="25000"/>
                </a:schemeClr>
              </a:solidFill>
              <a:latin typeface="Lato Light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Cursos de Medicina e Direito:</a:t>
            </a: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  Para os cursos de graduação em Medicina e Direito, será exigida a obtenção </a:t>
            </a:r>
            <a:r>
              <a:rPr lang="pt-BR" dirty="0">
                <a:solidFill>
                  <a:srgbClr val="FF0000"/>
                </a:solidFill>
                <a:latin typeface="Lato Light"/>
              </a:rPr>
              <a:t>de CC igual ou maior que quatro. </a:t>
            </a:r>
          </a:p>
          <a:p>
            <a:pPr>
              <a:lnSpc>
                <a:spcPct val="150000"/>
              </a:lnSpc>
            </a:pPr>
            <a:endParaRPr lang="pt-BR" dirty="0">
              <a:solidFill>
                <a:schemeClr val="tx1">
                  <a:lumMod val="75000"/>
                  <a:lumOff val="25000"/>
                </a:schemeClr>
              </a:solidFill>
              <a:latin typeface="Lato Light"/>
            </a:endParaRP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Os pedidos de reconhecimento e renovação de reconhecimento que se enquadrarem na hipótese prevista § 1º , terão sugestão de deferimento com obrigatoriedade de avaliação externa in loco quando da próxima renovação de reconhecimento do curso. </a:t>
            </a: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pt-BR" sz="1600" dirty="0">
              <a:solidFill>
                <a:schemeClr val="tx1">
                  <a:lumMod val="75000"/>
                  <a:lumOff val="25000"/>
                </a:schemeClr>
              </a:solidFill>
              <a:latin typeface="Lato Light"/>
            </a:endParaRPr>
          </a:p>
        </p:txBody>
      </p:sp>
    </p:spTree>
    <p:extLst>
      <p:ext uri="{BB962C8B-B14F-4D97-AF65-F5344CB8AC3E}">
        <p14:creationId xmlns:p14="http://schemas.microsoft.com/office/powerpoint/2010/main" val="1046288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/>
          <p:nvPr/>
        </p:nvSpPr>
        <p:spPr>
          <a:xfrm>
            <a:off x="0" y="201752"/>
            <a:ext cx="12180639" cy="1523486"/>
          </a:xfrm>
          <a:prstGeom prst="rect">
            <a:avLst/>
          </a:prstGeom>
          <a:noFill/>
        </p:spPr>
        <p:txBody>
          <a:bodyPr wrap="square" lIns="45711" tIns="22856" rIns="45711" bIns="22856" rtlCol="0">
            <a:spAutoFit/>
          </a:bodyPr>
          <a:lstStyle/>
          <a:p>
            <a:pPr algn="ctr"/>
            <a:r>
              <a:rPr lang="pt-BR" sz="3200" b="1" dirty="0">
                <a:solidFill>
                  <a:schemeClr val="tx2"/>
                </a:solidFill>
                <a:latin typeface="Lato" charset="0"/>
              </a:rPr>
              <a:t>CAPÍTULO IV </a:t>
            </a:r>
          </a:p>
          <a:p>
            <a:pPr algn="ctr"/>
            <a:r>
              <a:rPr lang="pt-BR" sz="3200" b="1" dirty="0">
                <a:solidFill>
                  <a:schemeClr val="tx2"/>
                </a:solidFill>
                <a:latin typeface="Lato" charset="0"/>
              </a:rPr>
              <a:t>DO PADRÃO DECISÓRIO DOS PEDIDOS DE RECONHECIMENTO E RENOVAÇÃO DE RECONHECIMENTO DE CURSOS </a:t>
            </a:r>
          </a:p>
        </p:txBody>
      </p:sp>
      <p:sp>
        <p:nvSpPr>
          <p:cNvPr id="34" name="Rectangle 33"/>
          <p:cNvSpPr/>
          <p:nvPr/>
        </p:nvSpPr>
        <p:spPr>
          <a:xfrm>
            <a:off x="5718037" y="1975364"/>
            <a:ext cx="776519" cy="4571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670" tIns="22836" rIns="45670" bIns="22836" rtlCol="0" anchor="ctr"/>
          <a:lstStyle/>
          <a:p>
            <a:pPr algn="ctr"/>
            <a:endParaRPr lang="pt-BR" sz="900" dirty="0">
              <a:solidFill>
                <a:schemeClr val="accent2"/>
              </a:solidFill>
              <a:latin typeface="Lato Light" charset="0"/>
            </a:endParaRPr>
          </a:p>
        </p:txBody>
      </p:sp>
      <p:sp>
        <p:nvSpPr>
          <p:cNvPr id="23" name="Rectangle 27">
            <a:extLst>
              <a:ext uri="{FF2B5EF4-FFF2-40B4-BE49-F238E27FC236}">
                <a16:creationId xmlns:a16="http://schemas.microsoft.com/office/drawing/2014/main" id="{75E2BD80-EA2A-4914-B269-BB66B49E730D}"/>
              </a:ext>
            </a:extLst>
          </p:cNvPr>
          <p:cNvSpPr/>
          <p:nvPr/>
        </p:nvSpPr>
        <p:spPr>
          <a:xfrm>
            <a:off x="525059" y="2057083"/>
            <a:ext cx="12180639" cy="383181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Instauração de protocolo de compromisso: </a:t>
            </a: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A SERES poderá instaurar protocolo de compromisso caso o relatório de avaliação evidencie o descumprimento dos seguintes requisitos:</a:t>
            </a:r>
          </a:p>
          <a:p>
            <a:pPr>
              <a:lnSpc>
                <a:spcPct val="150000"/>
              </a:lnSpc>
            </a:pP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 </a:t>
            </a:r>
            <a:endParaRPr lang="pt-BR" dirty="0">
              <a:solidFill>
                <a:srgbClr val="FF0000"/>
              </a:solidFill>
              <a:latin typeface="Lato Light"/>
            </a:endParaRPr>
          </a:p>
          <a:p>
            <a:pPr marL="857250" lvl="1" indent="-400050">
              <a:lnSpc>
                <a:spcPct val="150000"/>
              </a:lnSpc>
              <a:buFont typeface="+mj-lt"/>
              <a:buAutoNum type="romanUcPeriod"/>
            </a:pPr>
            <a:r>
              <a:rPr lang="pt-BR" dirty="0">
                <a:solidFill>
                  <a:srgbClr val="FF0000"/>
                </a:solidFill>
                <a:latin typeface="Lato Light"/>
              </a:rPr>
              <a:t>Diretrizes Curriculares Nacionais, quando existentes; </a:t>
            </a:r>
          </a:p>
          <a:p>
            <a:pPr marL="857250" lvl="1" indent="-400050">
              <a:lnSpc>
                <a:spcPct val="150000"/>
              </a:lnSpc>
              <a:buFont typeface="+mj-lt"/>
              <a:buAutoNum type="romanUcPeriod"/>
            </a:pPr>
            <a:r>
              <a:rPr lang="pt-BR" dirty="0">
                <a:solidFill>
                  <a:srgbClr val="FF0000"/>
                </a:solidFill>
                <a:latin typeface="Lato Light"/>
              </a:rPr>
              <a:t>Carga horária mínima do curso. </a:t>
            </a:r>
          </a:p>
          <a:p>
            <a:pPr>
              <a:lnSpc>
                <a:spcPct val="150000"/>
              </a:lnSpc>
            </a:pP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 </a:t>
            </a: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Aplicação de Medida Cautelar na vigência de protocolo de compromisso:</a:t>
            </a: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  Na vigência do protocolo de compromisso, poderá ser aplicada a medida cautelar, nos termos do art. 54 do Decreto nº 9.235, de 2017. </a:t>
            </a:r>
          </a:p>
          <a:p>
            <a:pPr>
              <a:lnSpc>
                <a:spcPct val="150000"/>
              </a:lnSpc>
            </a:pP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23868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/>
          <p:nvPr/>
        </p:nvSpPr>
        <p:spPr>
          <a:xfrm>
            <a:off x="0" y="16223"/>
            <a:ext cx="12180639" cy="1523486"/>
          </a:xfrm>
          <a:prstGeom prst="rect">
            <a:avLst/>
          </a:prstGeom>
          <a:noFill/>
        </p:spPr>
        <p:txBody>
          <a:bodyPr wrap="square" lIns="45711" tIns="22856" rIns="45711" bIns="22856" rtlCol="0">
            <a:spAutoFit/>
          </a:bodyPr>
          <a:lstStyle/>
          <a:p>
            <a:pPr algn="ctr"/>
            <a:r>
              <a:rPr lang="pt-BR" sz="3200" b="1" dirty="0">
                <a:solidFill>
                  <a:schemeClr val="tx2"/>
                </a:solidFill>
                <a:latin typeface="Lato" charset="0"/>
              </a:rPr>
              <a:t>CAPÍTULO IV </a:t>
            </a:r>
          </a:p>
          <a:p>
            <a:pPr algn="ctr"/>
            <a:r>
              <a:rPr lang="pt-BR" sz="3200" b="1" dirty="0">
                <a:solidFill>
                  <a:schemeClr val="tx2"/>
                </a:solidFill>
                <a:latin typeface="Lato" charset="0"/>
              </a:rPr>
              <a:t>DO PADRÃO DECISÓRIO DOS PEDIDOS DE RECONHECIMENTO E RENOVAÇÃO DE RECONHECIMENTO DE CURSOS </a:t>
            </a:r>
          </a:p>
        </p:txBody>
      </p:sp>
      <p:sp>
        <p:nvSpPr>
          <p:cNvPr id="34" name="Rectangle 33"/>
          <p:cNvSpPr/>
          <p:nvPr/>
        </p:nvSpPr>
        <p:spPr>
          <a:xfrm>
            <a:off x="5718037" y="1591053"/>
            <a:ext cx="776519" cy="4571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670" tIns="22836" rIns="45670" bIns="22836" rtlCol="0" anchor="ctr"/>
          <a:lstStyle/>
          <a:p>
            <a:pPr algn="ctr"/>
            <a:endParaRPr lang="pt-BR" sz="900" dirty="0">
              <a:solidFill>
                <a:schemeClr val="accent2"/>
              </a:solidFill>
              <a:latin typeface="Lato Light" charset="0"/>
            </a:endParaRPr>
          </a:p>
        </p:txBody>
      </p:sp>
      <p:sp>
        <p:nvSpPr>
          <p:cNvPr id="23" name="Rectangle 27">
            <a:extLst>
              <a:ext uri="{FF2B5EF4-FFF2-40B4-BE49-F238E27FC236}">
                <a16:creationId xmlns:a16="http://schemas.microsoft.com/office/drawing/2014/main" id="{75E2BD80-EA2A-4914-B269-BB66B49E730D}"/>
              </a:ext>
            </a:extLst>
          </p:cNvPr>
          <p:cNvSpPr/>
          <p:nvPr/>
        </p:nvSpPr>
        <p:spPr>
          <a:xfrm>
            <a:off x="350955" y="1856155"/>
            <a:ext cx="11510682" cy="498598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Decisão fase pós protocolo de compromisso: </a:t>
            </a:r>
            <a:r>
              <a:rPr lang="pt-B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 Na fase de parecer final pós-protocolo de compromisso, dos pedidos de reconhecimento e renovação de reconhecimento de </a:t>
            </a:r>
            <a:r>
              <a:rPr lang="pt-BR" dirty="0"/>
              <a:t>curso, serão adotados os critérios estabelecidos no art. 12 desta Portaria, e a decisão obedecerá aos seguintes padrões: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pt-BR" sz="1600" dirty="0">
              <a:solidFill>
                <a:schemeClr val="tx1">
                  <a:lumMod val="75000"/>
                  <a:lumOff val="25000"/>
                </a:schemeClr>
              </a:solidFill>
              <a:latin typeface="Lato Light"/>
            </a:endParaRPr>
          </a:p>
          <a:p>
            <a:pPr marL="1314450" lvl="2" indent="-400050">
              <a:lnSpc>
                <a:spcPct val="150000"/>
              </a:lnSpc>
              <a:buFont typeface="+mj-lt"/>
              <a:buAutoNum type="romanUcPeriod"/>
            </a:pPr>
            <a:r>
              <a:rPr lang="pt-B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CC satisfatório e conceitos satisfatórios em todas as dimensões avaliadas, bem como nos indicadores elencados nos incisos III e IV, quando for o caso: Deferimento; </a:t>
            </a:r>
          </a:p>
          <a:p>
            <a:pPr marL="1314450" lvl="2" indent="-400050">
              <a:lnSpc>
                <a:spcPct val="150000"/>
              </a:lnSpc>
              <a:buFont typeface="+mj-lt"/>
              <a:buAutoNum type="romanUcPeriod"/>
            </a:pPr>
            <a:r>
              <a:rPr lang="pt-B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CC insatisfatório ou conceito insatisfatório em uma ou mais das dimensões avaliadas, bem como nos indicadores elencados nos incisos III e IV, quando for o caso: Instauração de procedimento sancionador pela área competente. </a:t>
            </a:r>
          </a:p>
          <a:p>
            <a:pPr lvl="2">
              <a:lnSpc>
                <a:spcPct val="150000"/>
              </a:lnSpc>
            </a:pPr>
            <a:endParaRPr lang="pt-BR" sz="1600" dirty="0">
              <a:solidFill>
                <a:schemeClr val="tx1">
                  <a:lumMod val="75000"/>
                  <a:lumOff val="25000"/>
                </a:schemeClr>
              </a:solidFill>
              <a:latin typeface="Lato Light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Aditamentos</a:t>
            </a:r>
            <a:r>
              <a:rPr lang="pt-B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: Os pedidos de aditamento aos atos autorizativos devem ser protocolados de forma independente aos processos de reconhecimento e renovação de reconhecimento e obedecerão aos padrões decisórios próprios de cada tipo de pedido.</a:t>
            </a:r>
          </a:p>
        </p:txBody>
      </p:sp>
    </p:spTree>
    <p:extLst>
      <p:ext uri="{BB962C8B-B14F-4D97-AF65-F5344CB8AC3E}">
        <p14:creationId xmlns:p14="http://schemas.microsoft.com/office/powerpoint/2010/main" val="1940467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/>
          <p:nvPr/>
        </p:nvSpPr>
        <p:spPr>
          <a:xfrm>
            <a:off x="0" y="321021"/>
            <a:ext cx="12180639" cy="1523486"/>
          </a:xfrm>
          <a:prstGeom prst="rect">
            <a:avLst/>
          </a:prstGeom>
          <a:noFill/>
        </p:spPr>
        <p:txBody>
          <a:bodyPr wrap="square" lIns="45711" tIns="22856" rIns="45711" bIns="22856" rtlCol="0">
            <a:spAutoFit/>
          </a:bodyPr>
          <a:lstStyle/>
          <a:p>
            <a:pPr algn="ctr"/>
            <a:r>
              <a:rPr lang="pt-BR" sz="3200" b="1" dirty="0">
                <a:solidFill>
                  <a:schemeClr val="tx2"/>
                </a:solidFill>
                <a:latin typeface="Lato" charset="0"/>
              </a:rPr>
              <a:t>DO PADRÃO DECISÓRIO DOS PEDIDOS DE AUMENTO DE VAGAS DE CURSOS SUPERIORES PARA IES SEM AUTONOMIA OU CURSOS DEPENDENTES DE AUTORIZAÇÃO</a:t>
            </a:r>
          </a:p>
        </p:txBody>
      </p:sp>
      <p:sp>
        <p:nvSpPr>
          <p:cNvPr id="34" name="Rectangle 33"/>
          <p:cNvSpPr/>
          <p:nvPr/>
        </p:nvSpPr>
        <p:spPr>
          <a:xfrm>
            <a:off x="5718037" y="2028371"/>
            <a:ext cx="776519" cy="4571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670" tIns="22836" rIns="45670" bIns="22836" rtlCol="0" anchor="ctr"/>
          <a:lstStyle/>
          <a:p>
            <a:pPr algn="ctr"/>
            <a:endParaRPr lang="pt-BR" sz="900" dirty="0">
              <a:solidFill>
                <a:schemeClr val="accent2"/>
              </a:solidFill>
              <a:latin typeface="Lato Light" charset="0"/>
            </a:endParaRPr>
          </a:p>
        </p:txBody>
      </p:sp>
      <p:sp>
        <p:nvSpPr>
          <p:cNvPr id="23" name="Rectangle 27">
            <a:extLst>
              <a:ext uri="{FF2B5EF4-FFF2-40B4-BE49-F238E27FC236}">
                <a16:creationId xmlns:a16="http://schemas.microsoft.com/office/drawing/2014/main" id="{75E2BD80-EA2A-4914-B269-BB66B49E730D}"/>
              </a:ext>
            </a:extLst>
          </p:cNvPr>
          <p:cNvSpPr/>
          <p:nvPr/>
        </p:nvSpPr>
        <p:spPr>
          <a:xfrm>
            <a:off x="350955" y="2348579"/>
            <a:ext cx="11510682" cy="304698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Aplicabilidade da Portaria 20, de 2017: </a:t>
            </a:r>
            <a:r>
              <a:rPr lang="pt-B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A portaria 20, de 2017, é aplicação para IES sem autonomia ou para cursos de direito e medicina </a:t>
            </a:r>
          </a:p>
          <a:p>
            <a:pPr lvl="0">
              <a:lnSpc>
                <a:spcPct val="150000"/>
              </a:lnSpc>
            </a:pPr>
            <a:endParaRPr lang="pt-BR" sz="1600" dirty="0">
              <a:solidFill>
                <a:schemeClr val="tx1">
                  <a:lumMod val="75000"/>
                  <a:lumOff val="25000"/>
                </a:schemeClr>
              </a:solidFill>
              <a:latin typeface="Lato Light"/>
            </a:endParaRP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Consulta à SERES para verificação da condição da autonomia:</a:t>
            </a:r>
            <a:r>
              <a:rPr lang="pt-BR" sz="1600" b="1" dirty="0">
                <a:solidFill>
                  <a:srgbClr val="FF0000"/>
                </a:solidFill>
                <a:latin typeface="Lato Light"/>
              </a:rPr>
              <a:t> </a:t>
            </a:r>
            <a:r>
              <a:rPr lang="pt-BR" sz="1600" dirty="0">
                <a:solidFill>
                  <a:srgbClr val="FF0000"/>
                </a:solidFill>
                <a:latin typeface="Lato Light"/>
              </a:rPr>
              <a:t> Para a análise do pedido de aumento de vagas para IES com autonomia </a:t>
            </a:r>
            <a:r>
              <a:rPr lang="pt-B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deve haver a consulta à área de Supervisão da SERES para verificação de eventual medida de suspensão da autonomia. </a:t>
            </a: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pt-BR" sz="1600" dirty="0">
              <a:solidFill>
                <a:schemeClr val="tx1">
                  <a:lumMod val="75000"/>
                  <a:lumOff val="25000"/>
                </a:schemeClr>
              </a:solidFill>
              <a:latin typeface="Lato Light"/>
            </a:endParaRPr>
          </a:p>
          <a:p>
            <a:pPr lvl="2">
              <a:lnSpc>
                <a:spcPct val="150000"/>
              </a:lnSpc>
            </a:pPr>
            <a:endParaRPr lang="pt-BR" sz="1600" dirty="0">
              <a:solidFill>
                <a:schemeClr val="tx1">
                  <a:lumMod val="75000"/>
                  <a:lumOff val="25000"/>
                </a:schemeClr>
              </a:solidFill>
              <a:latin typeface="Lato Light"/>
            </a:endParaRPr>
          </a:p>
        </p:txBody>
      </p:sp>
    </p:spTree>
    <p:extLst>
      <p:ext uri="{BB962C8B-B14F-4D97-AF65-F5344CB8AC3E}">
        <p14:creationId xmlns:p14="http://schemas.microsoft.com/office/powerpoint/2010/main" val="266586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/>
          <p:nvPr/>
        </p:nvSpPr>
        <p:spPr>
          <a:xfrm>
            <a:off x="0" y="294518"/>
            <a:ext cx="12180639" cy="538601"/>
          </a:xfrm>
          <a:prstGeom prst="rect">
            <a:avLst/>
          </a:prstGeom>
          <a:noFill/>
        </p:spPr>
        <p:txBody>
          <a:bodyPr wrap="square" lIns="45711" tIns="22856" rIns="45711" bIns="22856" rtlCol="0">
            <a:spAutoFit/>
          </a:bodyPr>
          <a:lstStyle/>
          <a:p>
            <a:pPr algn="ctr"/>
            <a:r>
              <a:rPr lang="pt-BR" sz="3200" b="1" dirty="0">
                <a:solidFill>
                  <a:schemeClr val="tx2"/>
                </a:solidFill>
                <a:latin typeface="Lato" charset="0"/>
              </a:rPr>
              <a:t>SEÇÃO II DOS REQUISITOS PARA AUMENTO DE VAGAS</a:t>
            </a:r>
          </a:p>
        </p:txBody>
      </p:sp>
      <p:sp>
        <p:nvSpPr>
          <p:cNvPr id="34" name="Rectangle 33"/>
          <p:cNvSpPr/>
          <p:nvPr/>
        </p:nvSpPr>
        <p:spPr>
          <a:xfrm>
            <a:off x="5718037" y="1047715"/>
            <a:ext cx="776519" cy="4571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670" tIns="22836" rIns="45670" bIns="22836" rtlCol="0" anchor="ctr"/>
          <a:lstStyle/>
          <a:p>
            <a:pPr algn="ctr"/>
            <a:endParaRPr lang="pt-BR" sz="900" dirty="0">
              <a:solidFill>
                <a:schemeClr val="accent2"/>
              </a:solidFill>
              <a:latin typeface="Lato Light" charset="0"/>
            </a:endParaRPr>
          </a:p>
        </p:txBody>
      </p:sp>
      <p:sp>
        <p:nvSpPr>
          <p:cNvPr id="23" name="Rectangle 27">
            <a:extLst>
              <a:ext uri="{FF2B5EF4-FFF2-40B4-BE49-F238E27FC236}">
                <a16:creationId xmlns:a16="http://schemas.microsoft.com/office/drawing/2014/main" id="{75E2BD80-EA2A-4914-B269-BB66B49E730D}"/>
              </a:ext>
            </a:extLst>
          </p:cNvPr>
          <p:cNvSpPr/>
          <p:nvPr/>
        </p:nvSpPr>
        <p:spPr>
          <a:xfrm>
            <a:off x="350955" y="1113878"/>
            <a:ext cx="11510682" cy="498630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pt-BR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Requisitos para aumento de vagas:  </a:t>
            </a: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Além dos requisitos previstos na Portaria, existem requisitos próprios para o curso de medicina, previstos no art. 23  e 24 da </a:t>
            </a:r>
            <a:r>
              <a:rPr lang="pt-BR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da</a:t>
            </a: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 Portaria 20, de 2017  ressaltando-se alguns requisitos: </a:t>
            </a:r>
          </a:p>
          <a:p>
            <a:pPr>
              <a:lnSpc>
                <a:spcPct val="150000"/>
              </a:lnSpc>
            </a:pPr>
            <a:endParaRPr lang="pt-BR" dirty="0">
              <a:solidFill>
                <a:schemeClr val="tx1">
                  <a:lumMod val="75000"/>
                  <a:lumOff val="25000"/>
                </a:schemeClr>
              </a:solidFill>
              <a:latin typeface="Lato Light"/>
            </a:endParaRPr>
          </a:p>
          <a:p>
            <a:pPr marL="800100" lvl="1" indent="-342900">
              <a:lnSpc>
                <a:spcPct val="150000"/>
              </a:lnSpc>
              <a:buFont typeface="+mj-lt"/>
              <a:buAutoNum type="alphaLcParenR"/>
            </a:pP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comprovação da existência de demanda social pelo curso, por meio da demonstração de que a relação candidato/vaga nos dois últimos processos seletivos foi maior do que um; </a:t>
            </a:r>
          </a:p>
          <a:p>
            <a:pPr marL="800100" lvl="1" indent="-342900">
              <a:lnSpc>
                <a:spcPct val="150000"/>
              </a:lnSpc>
              <a:buFont typeface="+mj-lt"/>
              <a:buAutoNum type="alphaLcParenR"/>
            </a:pPr>
            <a:endParaRPr lang="pt-BR" dirty="0">
              <a:solidFill>
                <a:schemeClr val="tx1">
                  <a:lumMod val="75000"/>
                  <a:lumOff val="25000"/>
                </a:schemeClr>
              </a:solidFill>
              <a:latin typeface="Lato Light"/>
            </a:endParaRPr>
          </a:p>
          <a:p>
            <a:pPr marL="800100" lvl="1" indent="-342900">
              <a:lnSpc>
                <a:spcPct val="150000"/>
              </a:lnSpc>
              <a:buFont typeface="+mj-lt"/>
              <a:buAutoNum type="alphaLcParenR"/>
            </a:pP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inexistência de pedido anteriormente deferido, total ou parcialmente, para o mesmo curso, anterior a 1 (um) ano. Art. 23. Os pedidos de aumento de vagas para os cursos de Medicina e de Direito, além do disposto no artigo anterior, somente serão deferidos quando o curso possuir CC igual ou superior a quatro, calculado até cinco anos anteriores ao ano da análise. </a:t>
            </a: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pt-BR" dirty="0">
              <a:solidFill>
                <a:schemeClr val="tx1">
                  <a:lumMod val="75000"/>
                  <a:lumOff val="25000"/>
                </a:schemeClr>
              </a:solidFill>
              <a:latin typeface="Lato Light"/>
            </a:endParaRPr>
          </a:p>
          <a:p>
            <a:pPr lvl="2">
              <a:lnSpc>
                <a:spcPct val="150000"/>
              </a:lnSpc>
            </a:pPr>
            <a:endParaRPr lang="pt-BR" sz="1600" dirty="0">
              <a:solidFill>
                <a:schemeClr val="tx1">
                  <a:lumMod val="75000"/>
                  <a:lumOff val="25000"/>
                </a:schemeClr>
              </a:solidFill>
              <a:latin typeface="Lato Light"/>
            </a:endParaRPr>
          </a:p>
        </p:txBody>
      </p:sp>
    </p:spTree>
    <p:extLst>
      <p:ext uri="{BB962C8B-B14F-4D97-AF65-F5344CB8AC3E}">
        <p14:creationId xmlns:p14="http://schemas.microsoft.com/office/powerpoint/2010/main" val="1029382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/>
          <p:nvPr/>
        </p:nvSpPr>
        <p:spPr>
          <a:xfrm>
            <a:off x="0" y="294518"/>
            <a:ext cx="12180639" cy="538601"/>
          </a:xfrm>
          <a:prstGeom prst="rect">
            <a:avLst/>
          </a:prstGeom>
          <a:noFill/>
        </p:spPr>
        <p:txBody>
          <a:bodyPr wrap="square" lIns="45711" tIns="22856" rIns="45711" bIns="22856" rtlCol="0">
            <a:spAutoFit/>
          </a:bodyPr>
          <a:lstStyle/>
          <a:p>
            <a:pPr algn="ctr"/>
            <a:r>
              <a:rPr lang="pt-BR" sz="3200" b="1" dirty="0">
                <a:solidFill>
                  <a:schemeClr val="tx2"/>
                </a:solidFill>
                <a:latin typeface="Lato" charset="0"/>
              </a:rPr>
              <a:t>DOS CRITÉRIOS PARA DEFINIÇÃO DO AUMENTO DE VAGAS </a:t>
            </a:r>
          </a:p>
        </p:txBody>
      </p:sp>
      <p:sp>
        <p:nvSpPr>
          <p:cNvPr id="34" name="Rectangle 33"/>
          <p:cNvSpPr/>
          <p:nvPr/>
        </p:nvSpPr>
        <p:spPr>
          <a:xfrm>
            <a:off x="5718037" y="1047715"/>
            <a:ext cx="776519" cy="4571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670" tIns="22836" rIns="45670" bIns="22836" rtlCol="0" anchor="ctr"/>
          <a:lstStyle/>
          <a:p>
            <a:pPr algn="ctr"/>
            <a:endParaRPr lang="pt-BR" sz="900" dirty="0">
              <a:solidFill>
                <a:schemeClr val="accent2"/>
              </a:solidFill>
              <a:latin typeface="Lato Light" charset="0"/>
            </a:endParaRPr>
          </a:p>
        </p:txBody>
      </p:sp>
      <p:sp>
        <p:nvSpPr>
          <p:cNvPr id="23" name="Rectangle 27">
            <a:extLst>
              <a:ext uri="{FF2B5EF4-FFF2-40B4-BE49-F238E27FC236}">
                <a16:creationId xmlns:a16="http://schemas.microsoft.com/office/drawing/2014/main" id="{75E2BD80-EA2A-4914-B269-BB66B49E730D}"/>
              </a:ext>
            </a:extLst>
          </p:cNvPr>
          <p:cNvSpPr/>
          <p:nvPr/>
        </p:nvSpPr>
        <p:spPr>
          <a:xfrm>
            <a:off x="350955" y="1344872"/>
            <a:ext cx="11510682" cy="452431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Dos critérios do pedido de aumento de vagas. ( </a:t>
            </a:r>
            <a:r>
              <a:rPr lang="pt-BR" sz="16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art</a:t>
            </a:r>
            <a:r>
              <a:rPr lang="pt-BR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 25.): </a:t>
            </a:r>
            <a:r>
              <a:rPr lang="pt-B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 O pedido de aumento de vagas deverá considerar, para o cálculo do número de vagas a ser aumentado, limite percentual aplicado sobre o número de vagas autorizado, conforme fórmula constante no Anexo III, que observará os seguintes critérios: </a:t>
            </a:r>
          </a:p>
          <a:p>
            <a:pPr lvl="0">
              <a:lnSpc>
                <a:spcPct val="150000"/>
              </a:lnSpc>
            </a:pPr>
            <a:endParaRPr lang="pt-BR" sz="1600" dirty="0">
              <a:solidFill>
                <a:schemeClr val="tx1">
                  <a:lumMod val="75000"/>
                  <a:lumOff val="25000"/>
                </a:schemeClr>
              </a:solidFill>
              <a:latin typeface="Lato Light"/>
            </a:endParaRPr>
          </a:p>
          <a:p>
            <a:pPr marL="1314450" lvl="2" indent="-400050">
              <a:lnSpc>
                <a:spcPct val="150000"/>
              </a:lnSpc>
              <a:buFont typeface="+mj-lt"/>
              <a:buAutoNum type="romanUcPeriod"/>
            </a:pPr>
            <a:r>
              <a:rPr lang="pt-B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CI ou indicador de qualidade institucional disponibilizado pelo INEP, sendo que será considerado, para efeitos de cálculo, o maior, conforme percentuais constantes do Anexo IV; </a:t>
            </a:r>
          </a:p>
          <a:p>
            <a:pPr marL="1314450" lvl="2" indent="-400050">
              <a:lnSpc>
                <a:spcPct val="150000"/>
              </a:lnSpc>
              <a:buFont typeface="+mj-lt"/>
              <a:buAutoNum type="romanUcPeriod"/>
            </a:pPr>
            <a:r>
              <a:rPr lang="pt-B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CC ou indicador de qualidade de curso disponibilizado pelo INEP, sendo que o este último será considerado, para efeitos de cálculo, apenas se o CC estiver ausente ou for anterior a cinco anos, conforme percentuais constantes do Anexo V; e</a:t>
            </a:r>
          </a:p>
          <a:p>
            <a:pPr marL="1314450" lvl="2" indent="-400050">
              <a:lnSpc>
                <a:spcPct val="150000"/>
              </a:lnSpc>
              <a:buFont typeface="+mj-lt"/>
              <a:buAutoNum type="romanUcPeriod"/>
            </a:pPr>
            <a:r>
              <a:rPr lang="pt-B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Histórico regulatório do curso, conforme percentuais constantes do Anexo VI.</a:t>
            </a: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pt-BR" sz="1600" dirty="0">
              <a:solidFill>
                <a:schemeClr val="tx1">
                  <a:lumMod val="75000"/>
                  <a:lumOff val="25000"/>
                </a:schemeClr>
              </a:solidFill>
              <a:latin typeface="Lato Light"/>
            </a:endParaRPr>
          </a:p>
          <a:p>
            <a:pPr lvl="2">
              <a:lnSpc>
                <a:spcPct val="150000"/>
              </a:lnSpc>
            </a:pPr>
            <a:endParaRPr lang="pt-BR" sz="1600" dirty="0">
              <a:solidFill>
                <a:schemeClr val="tx1">
                  <a:lumMod val="75000"/>
                  <a:lumOff val="25000"/>
                </a:schemeClr>
              </a:solidFill>
              <a:latin typeface="Lato Light"/>
            </a:endParaRPr>
          </a:p>
        </p:txBody>
      </p:sp>
    </p:spTree>
    <p:extLst>
      <p:ext uri="{BB962C8B-B14F-4D97-AF65-F5344CB8AC3E}">
        <p14:creationId xmlns:p14="http://schemas.microsoft.com/office/powerpoint/2010/main" val="1158644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/>
          <p:nvPr/>
        </p:nvSpPr>
        <p:spPr>
          <a:xfrm>
            <a:off x="0" y="294518"/>
            <a:ext cx="12180639" cy="538601"/>
          </a:xfrm>
          <a:prstGeom prst="rect">
            <a:avLst/>
          </a:prstGeom>
          <a:noFill/>
        </p:spPr>
        <p:txBody>
          <a:bodyPr wrap="square" lIns="45711" tIns="22856" rIns="45711" bIns="22856" rtlCol="0">
            <a:spAutoFit/>
          </a:bodyPr>
          <a:lstStyle/>
          <a:p>
            <a:pPr algn="ctr"/>
            <a:r>
              <a:rPr lang="pt-BR" sz="3200" b="1" dirty="0">
                <a:solidFill>
                  <a:schemeClr val="tx2"/>
                </a:solidFill>
                <a:latin typeface="Lato" charset="0"/>
              </a:rPr>
              <a:t>DOS CRITÉRIOS PARA DEFINIÇÃO DO AUMENTO DE VAGAS </a:t>
            </a:r>
          </a:p>
        </p:txBody>
      </p:sp>
      <p:sp>
        <p:nvSpPr>
          <p:cNvPr id="34" name="Rectangle 33"/>
          <p:cNvSpPr/>
          <p:nvPr/>
        </p:nvSpPr>
        <p:spPr>
          <a:xfrm>
            <a:off x="5718037" y="1047715"/>
            <a:ext cx="776519" cy="4571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670" tIns="22836" rIns="45670" bIns="22836" rtlCol="0" anchor="ctr"/>
          <a:lstStyle/>
          <a:p>
            <a:pPr algn="ctr"/>
            <a:endParaRPr lang="pt-BR" sz="900" dirty="0">
              <a:solidFill>
                <a:schemeClr val="accent2"/>
              </a:solidFill>
              <a:latin typeface="Lato Light" charset="0"/>
            </a:endParaRPr>
          </a:p>
        </p:txBody>
      </p:sp>
      <p:sp>
        <p:nvSpPr>
          <p:cNvPr id="23" name="Rectangle 27">
            <a:extLst>
              <a:ext uri="{FF2B5EF4-FFF2-40B4-BE49-F238E27FC236}">
                <a16:creationId xmlns:a16="http://schemas.microsoft.com/office/drawing/2014/main" id="{75E2BD80-EA2A-4914-B269-BB66B49E730D}"/>
              </a:ext>
            </a:extLst>
          </p:cNvPr>
          <p:cNvSpPr/>
          <p:nvPr/>
        </p:nvSpPr>
        <p:spPr>
          <a:xfrm>
            <a:off x="350955" y="1279475"/>
            <a:ext cx="11510682" cy="489364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Aumento de vagas no curso de medicina: </a:t>
            </a:r>
            <a:r>
              <a:rPr lang="pt-B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No caso de pedido de aumento de vagas em Medicina, o cálculo do número de vagas a ser aumentado poderá ser majorado conforme os seguintes critérios: </a:t>
            </a:r>
          </a:p>
          <a:p>
            <a:pPr lvl="0">
              <a:lnSpc>
                <a:spcPct val="150000"/>
              </a:lnSpc>
            </a:pPr>
            <a:endParaRPr lang="pt-BR" sz="1600" dirty="0">
              <a:solidFill>
                <a:schemeClr val="tx1">
                  <a:lumMod val="75000"/>
                  <a:lumOff val="25000"/>
                </a:schemeClr>
              </a:solidFill>
              <a:latin typeface="Lato Light"/>
            </a:endParaRPr>
          </a:p>
          <a:p>
            <a:pPr marL="1314450" lvl="2" indent="-400050">
              <a:lnSpc>
                <a:spcPct val="150000"/>
              </a:lnSpc>
              <a:buFont typeface="+mj-lt"/>
              <a:buAutoNum type="romanUcPeriod"/>
            </a:pPr>
            <a:r>
              <a:rPr lang="pt-B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A cada curso de pós-graduação stricto sensu na Grande Área das Ciências da Saúde e Interdisciplinar na Área da Saúde, reconhecido e recomendado pela Coordenação de Aperfeiçoamento de Pessoal de Nível Superior CAPES, será agregado 5% ao limite percentual de aumento de vagas; </a:t>
            </a:r>
          </a:p>
          <a:p>
            <a:pPr marL="1314450" lvl="2" indent="-400050">
              <a:lnSpc>
                <a:spcPct val="150000"/>
              </a:lnSpc>
              <a:buFont typeface="+mj-lt"/>
              <a:buAutoNum type="romanUcPeriod"/>
            </a:pPr>
            <a:endParaRPr lang="pt-BR" sz="1600" dirty="0">
              <a:solidFill>
                <a:schemeClr val="tx1">
                  <a:lumMod val="75000"/>
                  <a:lumOff val="25000"/>
                </a:schemeClr>
              </a:solidFill>
              <a:latin typeface="Lato Light"/>
            </a:endParaRPr>
          </a:p>
          <a:p>
            <a:pPr marL="1314450" lvl="2" indent="-400050">
              <a:lnSpc>
                <a:spcPct val="150000"/>
              </a:lnSpc>
              <a:buFont typeface="+mj-lt"/>
              <a:buAutoNum type="romanUcPeriod"/>
            </a:pPr>
            <a:r>
              <a:rPr lang="pt-B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Caso a mantenedora da IES oferte leitos do SUS em estabelecimento de saúde próprio, o curso terá um aumento adicional de 10% ao limite percentual de aumento de vagas. Parágrafo único. A informação necessária à apreciação do inciso II será disponibilizada pelo MS, a pedido da SERES. Seção IV Das Disposições Finais dos Pedidos de Aumento de Vagas </a:t>
            </a: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pt-BR" sz="1600" dirty="0">
              <a:solidFill>
                <a:schemeClr val="tx1">
                  <a:lumMod val="75000"/>
                  <a:lumOff val="25000"/>
                </a:schemeClr>
              </a:solidFill>
              <a:latin typeface="Lato Light"/>
            </a:endParaRPr>
          </a:p>
          <a:p>
            <a:pPr lvl="2">
              <a:lnSpc>
                <a:spcPct val="150000"/>
              </a:lnSpc>
            </a:pPr>
            <a:endParaRPr lang="pt-BR" sz="1600" dirty="0">
              <a:solidFill>
                <a:schemeClr val="tx1">
                  <a:lumMod val="75000"/>
                  <a:lumOff val="25000"/>
                </a:schemeClr>
              </a:solidFill>
              <a:latin typeface="Lato Light"/>
            </a:endParaRPr>
          </a:p>
        </p:txBody>
      </p:sp>
    </p:spTree>
    <p:extLst>
      <p:ext uri="{BB962C8B-B14F-4D97-AF65-F5344CB8AC3E}">
        <p14:creationId xmlns:p14="http://schemas.microsoft.com/office/powerpoint/2010/main" val="4244779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/>
          <p:nvPr/>
        </p:nvSpPr>
        <p:spPr>
          <a:xfrm>
            <a:off x="0" y="294518"/>
            <a:ext cx="12180639" cy="538601"/>
          </a:xfrm>
          <a:prstGeom prst="rect">
            <a:avLst/>
          </a:prstGeom>
          <a:noFill/>
        </p:spPr>
        <p:txBody>
          <a:bodyPr wrap="square" lIns="45711" tIns="22856" rIns="45711" bIns="22856" rtlCol="0">
            <a:spAutoFit/>
          </a:bodyPr>
          <a:lstStyle/>
          <a:p>
            <a:pPr algn="ctr"/>
            <a:r>
              <a:rPr lang="pt-BR" sz="3200" b="1" dirty="0">
                <a:solidFill>
                  <a:schemeClr val="tx2"/>
                </a:solidFill>
                <a:latin typeface="Lato" charset="0"/>
              </a:rPr>
              <a:t>DOS CRITÉRIOS PARA DEFINIÇÃO DO AUMENTO DE VAGAS </a:t>
            </a:r>
          </a:p>
        </p:txBody>
      </p:sp>
      <p:sp>
        <p:nvSpPr>
          <p:cNvPr id="23" name="Rectangle 27">
            <a:extLst>
              <a:ext uri="{FF2B5EF4-FFF2-40B4-BE49-F238E27FC236}">
                <a16:creationId xmlns:a16="http://schemas.microsoft.com/office/drawing/2014/main" id="{75E2BD80-EA2A-4914-B269-BB66B49E730D}"/>
              </a:ext>
            </a:extLst>
          </p:cNvPr>
          <p:cNvSpPr/>
          <p:nvPr/>
        </p:nvSpPr>
        <p:spPr>
          <a:xfrm>
            <a:off x="350955" y="1189389"/>
            <a:ext cx="10973537" cy="627864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Processo simplificado de aumento de vagas: </a:t>
            </a: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Excepcionalmente, a SERES poderá instituir processo simplificado de aditamento para aumento de vagas, exclusivamente, </a:t>
            </a:r>
            <a:r>
              <a:rPr lang="pt-BR" dirty="0">
                <a:solidFill>
                  <a:srgbClr val="FF0000"/>
                </a:solidFill>
                <a:latin typeface="Lato Light"/>
              </a:rPr>
              <a:t>no âmbito de programas ou ações conduzidas pelo MEC. </a:t>
            </a:r>
          </a:p>
          <a:p>
            <a:pPr>
              <a:lnSpc>
                <a:spcPct val="150000"/>
              </a:lnSpc>
            </a:pPr>
            <a:endParaRPr lang="pt-BR" dirty="0">
              <a:solidFill>
                <a:srgbClr val="FF0000"/>
              </a:solidFill>
              <a:latin typeface="Lato Light"/>
            </a:endParaRP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Atribuições de autonomia: </a:t>
            </a: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(Art. 28) . Em consonância com o art. 54, § 2º , da Lei nº 9.394, de 1996, a SERES poderá conceder atribuições de autonomia universitária a instituições que demonstrem alta qualificação nas avaliações realizadas pelo MEC.</a:t>
            </a:r>
          </a:p>
          <a:p>
            <a:pPr>
              <a:lnSpc>
                <a:spcPct val="150000"/>
              </a:lnSpc>
            </a:pPr>
            <a:endParaRPr lang="pt-BR" dirty="0">
              <a:solidFill>
                <a:schemeClr val="tx1">
                  <a:lumMod val="75000"/>
                  <a:lumOff val="25000"/>
                </a:schemeClr>
              </a:solidFill>
              <a:latin typeface="Lato Light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Aumento de vagas. ( 50%):  </a:t>
            </a: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 § 1º As IES que tenham CI e indicador de qualidade institucional disponibilizado pelo INEP </a:t>
            </a:r>
            <a:r>
              <a:rPr lang="pt-BR" dirty="0">
                <a:solidFill>
                  <a:srgbClr val="FF0000"/>
                </a:solidFill>
                <a:latin typeface="Lato Light"/>
              </a:rPr>
              <a:t>igual ou maior que quatro </a:t>
            </a: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podem aumentar em até 50% o número de vagas em cursos de graduação reconhecidos, nas modalidades presencial ou </a:t>
            </a:r>
            <a:r>
              <a:rPr lang="pt-BR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EaD</a:t>
            </a: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, que tenham CC ou indicador de qualidade de curso disponibilizado pelo INEP maior ou igual a quatro, excetuando-se os cursos de Medicina, sem a necessidade de autorização do MEC. </a:t>
            </a:r>
            <a:r>
              <a:rPr lang="pt-BR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§ 1º, do art. 28</a:t>
            </a: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  </a:t>
            </a:r>
            <a:b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</a:br>
            <a:endParaRPr lang="pt-BR" dirty="0">
              <a:solidFill>
                <a:schemeClr val="tx1">
                  <a:lumMod val="75000"/>
                  <a:lumOff val="25000"/>
                </a:schemeClr>
              </a:solidFill>
              <a:latin typeface="Lato Light"/>
            </a:endParaRPr>
          </a:p>
          <a:p>
            <a:pPr marL="1200150" lvl="2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pt-BR" sz="1600" dirty="0">
              <a:solidFill>
                <a:schemeClr val="tx1">
                  <a:lumMod val="75000"/>
                  <a:lumOff val="25000"/>
                </a:schemeClr>
              </a:solidFill>
              <a:latin typeface="Lato Light"/>
            </a:endParaRPr>
          </a:p>
        </p:txBody>
      </p:sp>
    </p:spTree>
    <p:extLst>
      <p:ext uri="{BB962C8B-B14F-4D97-AF65-F5344CB8AC3E}">
        <p14:creationId xmlns:p14="http://schemas.microsoft.com/office/powerpoint/2010/main" val="2380171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/>
          <p:nvPr/>
        </p:nvSpPr>
        <p:spPr>
          <a:xfrm>
            <a:off x="0" y="294518"/>
            <a:ext cx="12180639" cy="538601"/>
          </a:xfrm>
          <a:prstGeom prst="rect">
            <a:avLst/>
          </a:prstGeom>
          <a:noFill/>
        </p:spPr>
        <p:txBody>
          <a:bodyPr wrap="square" lIns="45711" tIns="22856" rIns="45711" bIns="22856" rtlCol="0">
            <a:spAutoFit/>
          </a:bodyPr>
          <a:lstStyle/>
          <a:p>
            <a:pPr algn="ctr"/>
            <a:r>
              <a:rPr lang="pt-BR" sz="3200" b="1" dirty="0">
                <a:solidFill>
                  <a:schemeClr val="tx2"/>
                </a:solidFill>
                <a:latin typeface="Lato" charset="0"/>
              </a:rPr>
              <a:t>DOS CRITÉRIOS PARA DEFINIÇÃO DO AUMENTO DE VAGAS </a:t>
            </a:r>
          </a:p>
        </p:txBody>
      </p:sp>
      <p:sp>
        <p:nvSpPr>
          <p:cNvPr id="34" name="Rectangle 33"/>
          <p:cNvSpPr/>
          <p:nvPr/>
        </p:nvSpPr>
        <p:spPr>
          <a:xfrm>
            <a:off x="5718037" y="1047715"/>
            <a:ext cx="776519" cy="4571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670" tIns="22836" rIns="45670" bIns="22836" rtlCol="0" anchor="ctr"/>
          <a:lstStyle/>
          <a:p>
            <a:pPr algn="ctr"/>
            <a:endParaRPr lang="pt-BR" sz="900" dirty="0">
              <a:solidFill>
                <a:schemeClr val="accent2"/>
              </a:solidFill>
              <a:latin typeface="Lato Light" charset="0"/>
            </a:endParaRPr>
          </a:p>
        </p:txBody>
      </p:sp>
      <p:sp>
        <p:nvSpPr>
          <p:cNvPr id="23" name="Rectangle 27">
            <a:extLst>
              <a:ext uri="{FF2B5EF4-FFF2-40B4-BE49-F238E27FC236}">
                <a16:creationId xmlns:a16="http://schemas.microsoft.com/office/drawing/2014/main" id="{75E2BD80-EA2A-4914-B269-BB66B49E730D}"/>
              </a:ext>
            </a:extLst>
          </p:cNvPr>
          <p:cNvSpPr/>
          <p:nvPr/>
        </p:nvSpPr>
        <p:spPr>
          <a:xfrm>
            <a:off x="350955" y="1554314"/>
            <a:ext cx="11510682" cy="341632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Aumento de vagas ( 70%): </a:t>
            </a:r>
            <a:r>
              <a:rPr lang="pt-B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As IES que tenham CI e indicador de qualidade institucional disponibilizado pelo INEP </a:t>
            </a:r>
            <a:r>
              <a:rPr lang="pt-BR" sz="1600" dirty="0">
                <a:solidFill>
                  <a:srgbClr val="FF0000"/>
                </a:solidFill>
                <a:latin typeface="Lato Light"/>
              </a:rPr>
              <a:t>igual a cinco</a:t>
            </a:r>
            <a:r>
              <a:rPr lang="pt-B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 podem aumentar em até 70% o número de vagas em cursos de graduação reconhecidos, nas modalidades presencial ou </a:t>
            </a:r>
            <a:r>
              <a:rPr lang="pt-BR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EaD</a:t>
            </a:r>
            <a:r>
              <a:rPr lang="pt-B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, que tenham CC ou indicador de qualidade de curso disponibilizado pelo INEP maior ou igual a quatro, excetuando-se os cursos de Medicina, sem a necessidade de autorização do MEC.</a:t>
            </a:r>
            <a:r>
              <a:rPr lang="pt-BR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 § 2º, do art. 28</a:t>
            </a: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pt-BR" sz="1600" b="1" dirty="0">
              <a:solidFill>
                <a:schemeClr val="tx1">
                  <a:lumMod val="75000"/>
                  <a:lumOff val="25000"/>
                </a:schemeClr>
              </a:solidFill>
              <a:latin typeface="Lato Light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Informação sobre o aumento de vagas:</a:t>
            </a:r>
            <a:r>
              <a:rPr lang="pt-B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 As alterações citadas neste artigo serão tratadas como alterações cadastrais de menor relevância e, até que haja implantação de funcionalidade no Sistema </a:t>
            </a:r>
            <a:r>
              <a:rPr lang="pt-BR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e-MEC</a:t>
            </a:r>
            <a:r>
              <a:rPr lang="pt-B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, devem ser informadas, em meio físico, junto à SERES, ou via sistema Fale Conosco do MEC, acompanhadas de cópia da decisão de órgão competente da IES que referende alteração do número de vagas. </a:t>
            </a:r>
          </a:p>
        </p:txBody>
      </p:sp>
    </p:spTree>
    <p:extLst>
      <p:ext uri="{BB962C8B-B14F-4D97-AF65-F5344CB8AC3E}">
        <p14:creationId xmlns:p14="http://schemas.microsoft.com/office/powerpoint/2010/main" val="3686343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/>
          <p:nvPr/>
        </p:nvSpPr>
        <p:spPr>
          <a:xfrm>
            <a:off x="0" y="294518"/>
            <a:ext cx="12180639" cy="661712"/>
          </a:xfrm>
          <a:prstGeom prst="rect">
            <a:avLst/>
          </a:prstGeom>
          <a:noFill/>
        </p:spPr>
        <p:txBody>
          <a:bodyPr wrap="square" lIns="45711" tIns="22856" rIns="45711" bIns="22856" rtlCol="0">
            <a:spAutoFit/>
          </a:bodyPr>
          <a:lstStyle/>
          <a:p>
            <a:pPr algn="ctr"/>
            <a:r>
              <a:rPr lang="pt-BR" sz="4000" b="1" dirty="0">
                <a:solidFill>
                  <a:schemeClr val="tx2"/>
                </a:solidFill>
                <a:latin typeface="Lato" charset="0"/>
              </a:rPr>
              <a:t>ANEXOS</a:t>
            </a:r>
          </a:p>
        </p:txBody>
      </p:sp>
      <p:sp>
        <p:nvSpPr>
          <p:cNvPr id="34" name="Rectangle 33"/>
          <p:cNvSpPr/>
          <p:nvPr/>
        </p:nvSpPr>
        <p:spPr>
          <a:xfrm>
            <a:off x="5718037" y="1047715"/>
            <a:ext cx="776519" cy="4571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670" tIns="22836" rIns="45670" bIns="22836" rtlCol="0" anchor="ctr"/>
          <a:lstStyle/>
          <a:p>
            <a:pPr algn="ctr"/>
            <a:endParaRPr lang="pt-BR" sz="900" dirty="0">
              <a:solidFill>
                <a:schemeClr val="accent2"/>
              </a:solidFill>
              <a:latin typeface="Lato Light" charset="0"/>
            </a:endParaRP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416F57E9-3E59-4494-8360-7C7C32FEE27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526" t="19263" r="11579" b="10370"/>
          <a:stretch/>
        </p:blipFill>
        <p:spPr>
          <a:xfrm>
            <a:off x="745958" y="1307898"/>
            <a:ext cx="10700085" cy="5434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93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7">
            <a:extLst>
              <a:ext uri="{FF2B5EF4-FFF2-40B4-BE49-F238E27FC236}">
                <a16:creationId xmlns:a16="http://schemas.microsoft.com/office/drawing/2014/main" id="{75E2BD80-EA2A-4914-B269-BB66B49E730D}"/>
              </a:ext>
            </a:extLst>
          </p:cNvPr>
          <p:cNvSpPr/>
          <p:nvPr/>
        </p:nvSpPr>
        <p:spPr>
          <a:xfrm>
            <a:off x="371475" y="897276"/>
            <a:ext cx="11479866" cy="4939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Calendário Regulatório:</a:t>
            </a: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Os  pedidos de  </a:t>
            </a:r>
            <a:r>
              <a:rPr lang="pt-B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credenciamento, recredenciamento, autorização, reconhecimento e renovação de reconhecimento de cursos superiores, bem como seus aditamentos, nas modalidades presencial e a distância</a:t>
            </a: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deverão ser protocolados junto à SERES, exclusivamente em meio eletrônico, no sistema </a:t>
            </a:r>
            <a:r>
              <a:rPr lang="pt-B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e-MEC</a:t>
            </a: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conforme calendário a ser definido pelo Ministério da Educação. Ver Portaria Normativa nº 24 de dezembro de 2017. </a:t>
            </a:r>
          </a:p>
          <a:p>
            <a:pPr algn="ctr"/>
            <a:endParaRPr lang="pt-BR" b="1" dirty="0">
              <a:solidFill>
                <a:schemeClr val="tx2"/>
              </a:solidFill>
              <a:latin typeface="Lato" charset="0"/>
            </a:endParaRPr>
          </a:p>
          <a:p>
            <a:pPr algn="ctr"/>
            <a:r>
              <a:rPr lang="pt-BR" b="1" dirty="0">
                <a:solidFill>
                  <a:srgbClr val="FF0000"/>
                </a:solidFill>
                <a:latin typeface="Lato" charset="0"/>
              </a:rPr>
              <a:t>DO PADRÃO DECISÓRIO DOS PEDIDOS DE CREDENCIAMENTO </a:t>
            </a:r>
          </a:p>
          <a:p>
            <a:pPr algn="ctr"/>
            <a:r>
              <a:rPr lang="pt-BR" b="1" dirty="0">
                <a:solidFill>
                  <a:srgbClr val="FF0000"/>
                </a:solidFill>
                <a:latin typeface="Lato" charset="0"/>
              </a:rPr>
              <a:t>E RECREDENCIAMENTO DE INSTITUIÇÕES DE EDUCAÇÃO SUPERIOR  </a:t>
            </a:r>
          </a:p>
          <a:p>
            <a:pPr algn="ctr"/>
            <a:endParaRPr lang="pt-BR" b="1" dirty="0">
              <a:solidFill>
                <a:schemeClr val="tx1">
                  <a:lumMod val="75000"/>
                  <a:lumOff val="25000"/>
                </a:schemeClr>
              </a:solidFill>
              <a:latin typeface="Lato Light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Referencial decisório. </a:t>
            </a: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Os pedidos de credenciamento e recredenciamento de instituição de educação superior IES terão como referencial básico o resultado da avaliação externa in loco realizada pelo Instituto Nacional de Estudos e Pesquisas Educacionais Anísio Teixeira INEP, no âmbito do processo e- MEC em análise.</a:t>
            </a:r>
            <a:r>
              <a:rPr lang="pt-BR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 Ar. 2º. Ver também Decreto nº 9.235, art. 1º, § 3º art. 13 e art. 53 </a:t>
            </a:r>
            <a:endParaRPr lang="pt-BR" dirty="0">
              <a:solidFill>
                <a:schemeClr val="tx1">
                  <a:lumMod val="75000"/>
                  <a:lumOff val="25000"/>
                </a:schemeClr>
              </a:solidFill>
              <a:latin typeface="Lato Light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pt-BR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7427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/>
          <p:nvPr/>
        </p:nvSpPr>
        <p:spPr>
          <a:xfrm>
            <a:off x="0" y="294518"/>
            <a:ext cx="12180639" cy="661712"/>
          </a:xfrm>
          <a:prstGeom prst="rect">
            <a:avLst/>
          </a:prstGeom>
          <a:noFill/>
        </p:spPr>
        <p:txBody>
          <a:bodyPr wrap="square" lIns="45711" tIns="22856" rIns="45711" bIns="22856" rtlCol="0">
            <a:spAutoFit/>
          </a:bodyPr>
          <a:lstStyle/>
          <a:p>
            <a:pPr algn="ctr"/>
            <a:r>
              <a:rPr lang="pt-BR" sz="4000" b="1" dirty="0">
                <a:solidFill>
                  <a:schemeClr val="tx2"/>
                </a:solidFill>
                <a:latin typeface="Lato" charset="0"/>
              </a:rPr>
              <a:t>ANEXOS</a:t>
            </a:r>
          </a:p>
        </p:txBody>
      </p:sp>
      <p:sp>
        <p:nvSpPr>
          <p:cNvPr id="34" name="Rectangle 33"/>
          <p:cNvSpPr/>
          <p:nvPr/>
        </p:nvSpPr>
        <p:spPr>
          <a:xfrm>
            <a:off x="5718037" y="1047715"/>
            <a:ext cx="776519" cy="4571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670" tIns="22836" rIns="45670" bIns="22836" rtlCol="0" anchor="ctr"/>
          <a:lstStyle/>
          <a:p>
            <a:pPr algn="ctr"/>
            <a:endParaRPr lang="pt-BR" sz="900" dirty="0">
              <a:solidFill>
                <a:schemeClr val="accent2"/>
              </a:solidFill>
              <a:latin typeface="Lato Light" charset="0"/>
            </a:endParaRPr>
          </a:p>
        </p:txBody>
      </p:sp>
      <p:grpSp>
        <p:nvGrpSpPr>
          <p:cNvPr id="5" name="Agrupar 4">
            <a:extLst>
              <a:ext uri="{FF2B5EF4-FFF2-40B4-BE49-F238E27FC236}">
                <a16:creationId xmlns:a16="http://schemas.microsoft.com/office/drawing/2014/main" id="{A89AB1E3-DED2-4D56-89F1-8953D27EF817}"/>
              </a:ext>
            </a:extLst>
          </p:cNvPr>
          <p:cNvGrpSpPr/>
          <p:nvPr/>
        </p:nvGrpSpPr>
        <p:grpSpPr>
          <a:xfrm>
            <a:off x="1880993" y="1310004"/>
            <a:ext cx="8430015" cy="5492868"/>
            <a:chOff x="1341782" y="1310004"/>
            <a:chExt cx="9372601" cy="6107042"/>
          </a:xfrm>
        </p:grpSpPr>
        <p:pic>
          <p:nvPicPr>
            <p:cNvPr id="4" name="Imagem 3">
              <a:extLst>
                <a:ext uri="{FF2B5EF4-FFF2-40B4-BE49-F238E27FC236}">
                  <a16:creationId xmlns:a16="http://schemas.microsoft.com/office/drawing/2014/main" id="{34C0AE51-5C14-4F50-9362-944C40E4AA1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11005" t="19088" r="12120" b="6940"/>
            <a:stretch/>
          </p:blipFill>
          <p:spPr>
            <a:xfrm>
              <a:off x="1341782" y="2346444"/>
              <a:ext cx="9372601" cy="5070602"/>
            </a:xfrm>
            <a:prstGeom prst="rect">
              <a:avLst/>
            </a:prstGeom>
          </p:spPr>
        </p:pic>
        <p:pic>
          <p:nvPicPr>
            <p:cNvPr id="3" name="Imagem 2">
              <a:extLst>
                <a:ext uri="{FF2B5EF4-FFF2-40B4-BE49-F238E27FC236}">
                  <a16:creationId xmlns:a16="http://schemas.microsoft.com/office/drawing/2014/main" id="{CAEB8E5C-E205-47DE-9FCA-6FE54B709B2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1006" t="17929" r="12119" b="65079"/>
            <a:stretch/>
          </p:blipFill>
          <p:spPr>
            <a:xfrm>
              <a:off x="1341783" y="1310004"/>
              <a:ext cx="9372600" cy="116469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53229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/>
          <p:nvPr/>
        </p:nvSpPr>
        <p:spPr>
          <a:xfrm>
            <a:off x="0" y="294518"/>
            <a:ext cx="12180639" cy="661712"/>
          </a:xfrm>
          <a:prstGeom prst="rect">
            <a:avLst/>
          </a:prstGeom>
          <a:noFill/>
        </p:spPr>
        <p:txBody>
          <a:bodyPr wrap="square" lIns="45711" tIns="22856" rIns="45711" bIns="22856" rtlCol="0">
            <a:spAutoFit/>
          </a:bodyPr>
          <a:lstStyle/>
          <a:p>
            <a:pPr algn="ctr"/>
            <a:r>
              <a:rPr lang="pt-BR" sz="4000" b="1" dirty="0">
                <a:solidFill>
                  <a:schemeClr val="tx2"/>
                </a:solidFill>
                <a:latin typeface="Lato" charset="0"/>
              </a:rPr>
              <a:t>ANEXOS</a:t>
            </a:r>
          </a:p>
        </p:txBody>
      </p:sp>
      <p:sp>
        <p:nvSpPr>
          <p:cNvPr id="34" name="Rectangle 33"/>
          <p:cNvSpPr/>
          <p:nvPr/>
        </p:nvSpPr>
        <p:spPr>
          <a:xfrm>
            <a:off x="5718037" y="1047715"/>
            <a:ext cx="776519" cy="4571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670" tIns="22836" rIns="45670" bIns="22836" rtlCol="0" anchor="ctr"/>
          <a:lstStyle/>
          <a:p>
            <a:pPr algn="ctr"/>
            <a:endParaRPr lang="pt-BR" sz="900" dirty="0">
              <a:solidFill>
                <a:schemeClr val="accent2"/>
              </a:solidFill>
              <a:latin typeface="Lato Light" charset="0"/>
            </a:endParaRP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13EA0C22-D0CA-4050-9A3E-F84F0FE93B5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523" t="21220" r="11791" b="20254"/>
          <a:stretch/>
        </p:blipFill>
        <p:spPr>
          <a:xfrm>
            <a:off x="398453" y="1255626"/>
            <a:ext cx="11395095" cy="482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9915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/>
          <p:nvPr/>
        </p:nvSpPr>
        <p:spPr>
          <a:xfrm>
            <a:off x="0" y="294518"/>
            <a:ext cx="12180639" cy="661712"/>
          </a:xfrm>
          <a:prstGeom prst="rect">
            <a:avLst/>
          </a:prstGeom>
          <a:noFill/>
        </p:spPr>
        <p:txBody>
          <a:bodyPr wrap="square" lIns="45711" tIns="22856" rIns="45711" bIns="22856" rtlCol="0">
            <a:spAutoFit/>
          </a:bodyPr>
          <a:lstStyle/>
          <a:p>
            <a:pPr algn="ctr"/>
            <a:r>
              <a:rPr lang="pt-BR" sz="4000" b="1" dirty="0">
                <a:solidFill>
                  <a:schemeClr val="tx2"/>
                </a:solidFill>
                <a:latin typeface="Lato" charset="0"/>
              </a:rPr>
              <a:t>ANEXOS</a:t>
            </a:r>
          </a:p>
        </p:txBody>
      </p:sp>
      <p:sp>
        <p:nvSpPr>
          <p:cNvPr id="34" name="Rectangle 33"/>
          <p:cNvSpPr/>
          <p:nvPr/>
        </p:nvSpPr>
        <p:spPr>
          <a:xfrm>
            <a:off x="5718037" y="1047715"/>
            <a:ext cx="776519" cy="4571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670" tIns="22836" rIns="45670" bIns="22836" rtlCol="0" anchor="ctr"/>
          <a:lstStyle/>
          <a:p>
            <a:pPr algn="ctr"/>
            <a:endParaRPr lang="pt-BR" sz="900" dirty="0">
              <a:solidFill>
                <a:schemeClr val="accent2"/>
              </a:solidFill>
              <a:latin typeface="Lato Light" charset="0"/>
            </a:endParaRPr>
          </a:p>
        </p:txBody>
      </p:sp>
      <p:grpSp>
        <p:nvGrpSpPr>
          <p:cNvPr id="5" name="Agrupar 4">
            <a:extLst>
              <a:ext uri="{FF2B5EF4-FFF2-40B4-BE49-F238E27FC236}">
                <a16:creationId xmlns:a16="http://schemas.microsoft.com/office/drawing/2014/main" id="{348B2E38-8B2A-4AA3-A146-4922B3B79751}"/>
              </a:ext>
            </a:extLst>
          </p:cNvPr>
          <p:cNvGrpSpPr/>
          <p:nvPr/>
        </p:nvGrpSpPr>
        <p:grpSpPr>
          <a:xfrm>
            <a:off x="690427" y="1419368"/>
            <a:ext cx="10811146" cy="5098395"/>
            <a:chOff x="1351128" y="1842448"/>
            <a:chExt cx="9362365" cy="4415169"/>
          </a:xfrm>
        </p:grpSpPr>
        <p:pic>
          <p:nvPicPr>
            <p:cNvPr id="3" name="Imagem 2">
              <a:extLst>
                <a:ext uri="{FF2B5EF4-FFF2-40B4-BE49-F238E27FC236}">
                  <a16:creationId xmlns:a16="http://schemas.microsoft.com/office/drawing/2014/main" id="{40A2DE6F-5553-4EC6-B0FD-A90F6BB4E01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11082" t="26855" r="12127" b="52837"/>
            <a:stretch/>
          </p:blipFill>
          <p:spPr>
            <a:xfrm>
              <a:off x="1351128" y="1842448"/>
              <a:ext cx="9362365" cy="1392071"/>
            </a:xfrm>
            <a:prstGeom prst="rect">
              <a:avLst/>
            </a:prstGeom>
          </p:spPr>
        </p:pic>
        <p:pic>
          <p:nvPicPr>
            <p:cNvPr id="4" name="Imagem 3">
              <a:extLst>
                <a:ext uri="{FF2B5EF4-FFF2-40B4-BE49-F238E27FC236}">
                  <a16:creationId xmlns:a16="http://schemas.microsoft.com/office/drawing/2014/main" id="{96026050-828E-438A-89A5-4EBAAD92628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1082" t="30717" r="12127" b="24583"/>
            <a:stretch/>
          </p:blipFill>
          <p:spPr>
            <a:xfrm>
              <a:off x="1351128" y="3193575"/>
              <a:ext cx="9362365" cy="306404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73411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/>
          <p:nvPr/>
        </p:nvSpPr>
        <p:spPr>
          <a:xfrm>
            <a:off x="0" y="294518"/>
            <a:ext cx="12180639" cy="661712"/>
          </a:xfrm>
          <a:prstGeom prst="rect">
            <a:avLst/>
          </a:prstGeom>
          <a:noFill/>
        </p:spPr>
        <p:txBody>
          <a:bodyPr wrap="square" lIns="45711" tIns="22856" rIns="45711" bIns="22856" rtlCol="0">
            <a:spAutoFit/>
          </a:bodyPr>
          <a:lstStyle/>
          <a:p>
            <a:pPr algn="ctr"/>
            <a:r>
              <a:rPr lang="pt-BR" sz="4000" b="1" dirty="0">
                <a:solidFill>
                  <a:schemeClr val="tx2"/>
                </a:solidFill>
                <a:latin typeface="Lato" charset="0"/>
              </a:rPr>
              <a:t>ANEXOS</a:t>
            </a:r>
          </a:p>
        </p:txBody>
      </p:sp>
      <p:sp>
        <p:nvSpPr>
          <p:cNvPr id="34" name="Rectangle 33"/>
          <p:cNvSpPr/>
          <p:nvPr/>
        </p:nvSpPr>
        <p:spPr>
          <a:xfrm>
            <a:off x="5718037" y="1047715"/>
            <a:ext cx="776519" cy="4571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670" tIns="22836" rIns="45670" bIns="22836" rtlCol="0" anchor="ctr"/>
          <a:lstStyle/>
          <a:p>
            <a:pPr algn="ctr"/>
            <a:endParaRPr lang="pt-BR" sz="900" dirty="0">
              <a:solidFill>
                <a:schemeClr val="accent2"/>
              </a:solidFill>
              <a:latin typeface="Lato Light" charset="0"/>
            </a:endParaRP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2EE99F9D-C52B-4F68-8D98-C872839F867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746" t="24207" r="12239" b="37048"/>
          <a:stretch/>
        </p:blipFill>
        <p:spPr>
          <a:xfrm>
            <a:off x="554139" y="1615263"/>
            <a:ext cx="11498209" cy="3252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611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/>
          <p:nvPr/>
        </p:nvSpPr>
        <p:spPr>
          <a:xfrm>
            <a:off x="0" y="294518"/>
            <a:ext cx="12180639" cy="661712"/>
          </a:xfrm>
          <a:prstGeom prst="rect">
            <a:avLst/>
          </a:prstGeom>
          <a:noFill/>
        </p:spPr>
        <p:txBody>
          <a:bodyPr wrap="square" lIns="45711" tIns="22856" rIns="45711" bIns="22856" rtlCol="0">
            <a:spAutoFit/>
          </a:bodyPr>
          <a:lstStyle/>
          <a:p>
            <a:pPr algn="ctr"/>
            <a:r>
              <a:rPr lang="pt-BR" sz="4000" b="1" dirty="0">
                <a:solidFill>
                  <a:schemeClr val="tx2"/>
                </a:solidFill>
                <a:latin typeface="Lato" charset="0"/>
              </a:rPr>
              <a:t>ANEXOS</a:t>
            </a:r>
          </a:p>
        </p:txBody>
      </p:sp>
      <p:sp>
        <p:nvSpPr>
          <p:cNvPr id="34" name="Rectangle 33"/>
          <p:cNvSpPr/>
          <p:nvPr/>
        </p:nvSpPr>
        <p:spPr>
          <a:xfrm>
            <a:off x="5718037" y="1047715"/>
            <a:ext cx="776519" cy="4571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670" tIns="22836" rIns="45670" bIns="22836" rtlCol="0" anchor="ctr"/>
          <a:lstStyle/>
          <a:p>
            <a:pPr algn="ctr"/>
            <a:endParaRPr lang="pt-BR" sz="900" dirty="0">
              <a:solidFill>
                <a:schemeClr val="accent2"/>
              </a:solidFill>
              <a:latin typeface="Lato Light" charset="0"/>
            </a:endParaRP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C8EBAF52-4FFE-4652-A593-AE686AEFC9D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410" t="20085" r="26232" b="63389"/>
          <a:stretch/>
        </p:blipFill>
        <p:spPr>
          <a:xfrm>
            <a:off x="1432893" y="1178074"/>
            <a:ext cx="9346806" cy="1370644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FFA0CC2C-1334-4035-994D-3009A3E23B3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0410" t="36510" r="50000" b="30080"/>
          <a:stretch/>
        </p:blipFill>
        <p:spPr>
          <a:xfrm>
            <a:off x="2302881" y="2954214"/>
            <a:ext cx="7606831" cy="3609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260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black-and-white, business, ch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8410" y="-1006726"/>
            <a:ext cx="13108820" cy="8743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-611019" y="-342900"/>
            <a:ext cx="13411200" cy="7543800"/>
          </a:xfrm>
          <a:prstGeom prst="rect">
            <a:avLst/>
          </a:prstGeom>
          <a:solidFill>
            <a:srgbClr val="002060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5" name="Agrupar 4">
            <a:extLst>
              <a:ext uri="{FF2B5EF4-FFF2-40B4-BE49-F238E27FC236}">
                <a16:creationId xmlns:a16="http://schemas.microsoft.com/office/drawing/2014/main" id="{9F3EED4B-D2DA-49CC-9324-C30AC67BD5D6}"/>
              </a:ext>
            </a:extLst>
          </p:cNvPr>
          <p:cNvGrpSpPr/>
          <p:nvPr/>
        </p:nvGrpSpPr>
        <p:grpSpPr>
          <a:xfrm>
            <a:off x="1865692" y="2982296"/>
            <a:ext cx="8460616" cy="988483"/>
            <a:chOff x="1765005" y="2982296"/>
            <a:chExt cx="8460616" cy="988483"/>
          </a:xfrm>
        </p:grpSpPr>
        <p:pic>
          <p:nvPicPr>
            <p:cNvPr id="6" name="Imagem 5" descr="Logo01.jpg">
              <a:extLst>
                <a:ext uri="{FF2B5EF4-FFF2-40B4-BE49-F238E27FC236}">
                  <a16:creationId xmlns:a16="http://schemas.microsoft.com/office/drawing/2014/main" id="{933DCF79-8801-488E-BE85-9B8D17743E36}"/>
                </a:ext>
              </a:extLst>
            </p:cNvPr>
            <p:cNvPicPr/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1765005" y="2982296"/>
              <a:ext cx="3553579" cy="971550"/>
            </a:xfrm>
            <a:prstGeom prst="rect">
              <a:avLst/>
            </a:prstGeom>
          </p:spPr>
        </p:pic>
        <p:pic>
          <p:nvPicPr>
            <p:cNvPr id="7" name="Picture 2" descr="Image result for ADV COVAC LOGO">
              <a:extLst>
                <a:ext uri="{FF2B5EF4-FFF2-40B4-BE49-F238E27FC236}">
                  <a16:creationId xmlns:a16="http://schemas.microsoft.com/office/drawing/2014/main" id="{762F3EC5-55A4-4CD4-A018-97DAFD38BE3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15721" y="2999229"/>
              <a:ext cx="3009900" cy="9715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5157370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/>
          <p:nvPr/>
        </p:nvSpPr>
        <p:spPr>
          <a:xfrm>
            <a:off x="641570" y="241509"/>
            <a:ext cx="11371300" cy="907933"/>
          </a:xfrm>
          <a:prstGeom prst="rect">
            <a:avLst/>
          </a:prstGeom>
          <a:noFill/>
        </p:spPr>
        <p:txBody>
          <a:bodyPr wrap="none" lIns="45711" tIns="22856" rIns="45711" bIns="22856" rtlCol="0">
            <a:spAutoFit/>
          </a:bodyPr>
          <a:lstStyle/>
          <a:p>
            <a:pPr algn="ctr"/>
            <a:r>
              <a:rPr lang="pt-BR" sz="2800" b="1" dirty="0">
                <a:solidFill>
                  <a:schemeClr val="tx2"/>
                </a:solidFill>
                <a:latin typeface="Lato" charset="0"/>
              </a:rPr>
              <a:t>DO PADRÃO DECISÓRIO EM SEDE DE PARECER FINAL DOS </a:t>
            </a:r>
          </a:p>
          <a:p>
            <a:pPr algn="ctr"/>
            <a:r>
              <a:rPr lang="pt-BR" sz="2800" b="1" dirty="0">
                <a:solidFill>
                  <a:schemeClr val="tx2"/>
                </a:solidFill>
                <a:latin typeface="Lato" charset="0"/>
              </a:rPr>
              <a:t>PROCESSOS DE CREDENCIAMENTO E RECREDENCIAMENTO DE IES </a:t>
            </a:r>
          </a:p>
        </p:txBody>
      </p:sp>
      <p:sp>
        <p:nvSpPr>
          <p:cNvPr id="34" name="Rectangle 33"/>
          <p:cNvSpPr/>
          <p:nvPr/>
        </p:nvSpPr>
        <p:spPr>
          <a:xfrm>
            <a:off x="5718037" y="1299502"/>
            <a:ext cx="776519" cy="4571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670" tIns="22836" rIns="45670" bIns="22836" rtlCol="0" anchor="ctr"/>
          <a:lstStyle/>
          <a:p>
            <a:pPr algn="ctr"/>
            <a:endParaRPr lang="pt-BR" sz="900" dirty="0">
              <a:solidFill>
                <a:schemeClr val="accent2"/>
              </a:solidFill>
              <a:latin typeface="Lato Light" charset="0"/>
            </a:endParaRPr>
          </a:p>
        </p:txBody>
      </p:sp>
      <p:sp>
        <p:nvSpPr>
          <p:cNvPr id="23" name="Rectangle 27">
            <a:extLst>
              <a:ext uri="{FF2B5EF4-FFF2-40B4-BE49-F238E27FC236}">
                <a16:creationId xmlns:a16="http://schemas.microsoft.com/office/drawing/2014/main" id="{75E2BD80-EA2A-4914-B269-BB66B49E730D}"/>
              </a:ext>
            </a:extLst>
          </p:cNvPr>
          <p:cNvSpPr/>
          <p:nvPr/>
        </p:nvSpPr>
        <p:spPr>
          <a:xfrm>
            <a:off x="340659" y="1484865"/>
            <a:ext cx="11510682" cy="526297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Conceitos mínimos: </a:t>
            </a:r>
            <a:r>
              <a:rPr lang="pt-B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Na fase de parecer final, a análise dos pedidos de credenciamento e recredenciamento terá como referencial o Conceito Institucional CI e os conceitos obtidos em cada um dos eixos avaliados, sem prejuízo de outras exigências previstas na legislação e de medidas impostas no âmbito da supervisão, observando-se, no mínimo e cumulativamente, os seguintes critérios: art. 3º  </a:t>
            </a: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pt-BR" sz="1600" dirty="0">
              <a:solidFill>
                <a:schemeClr val="tx1">
                  <a:lumMod val="75000"/>
                  <a:lumOff val="25000"/>
                </a:schemeClr>
              </a:solidFill>
              <a:latin typeface="Lato Light"/>
            </a:endParaRPr>
          </a:p>
          <a:p>
            <a:pPr marL="1314450" lvl="2" indent="-400050">
              <a:lnSpc>
                <a:spcPct val="150000"/>
              </a:lnSpc>
              <a:buFont typeface="+mj-lt"/>
              <a:buAutoNum type="romanUcPeriod"/>
            </a:pPr>
            <a:r>
              <a:rPr lang="pt-BR" sz="1600" dirty="0">
                <a:latin typeface="Lato Light"/>
              </a:rPr>
              <a:t>CI igual ou maior que três; </a:t>
            </a:r>
          </a:p>
          <a:p>
            <a:pPr marL="1314450" lvl="2" indent="-400050">
              <a:lnSpc>
                <a:spcPct val="150000"/>
              </a:lnSpc>
              <a:buFont typeface="+mj-lt"/>
              <a:buAutoNum type="romanUcPeriod"/>
            </a:pPr>
            <a:r>
              <a:rPr lang="pt-BR" sz="1600" dirty="0">
                <a:latin typeface="Lato Light"/>
              </a:rPr>
              <a:t>Conceito igual ou maior que três em cada um dos eixos contidos no relatório de avaliação externa in loco que compõem o CI; </a:t>
            </a:r>
          </a:p>
          <a:p>
            <a:pPr marL="1314450" lvl="2" indent="-400050">
              <a:lnSpc>
                <a:spcPct val="150000"/>
              </a:lnSpc>
              <a:buFont typeface="+mj-lt"/>
              <a:buAutoNum type="romanUcPeriod"/>
            </a:pPr>
            <a:r>
              <a:rPr lang="pt-BR" sz="1600" dirty="0">
                <a:latin typeface="Lato Light"/>
              </a:rPr>
              <a:t>Plano de garantia de acessibilidade, em conformidade com a legislação em vigor, acompanhado de laudo técnico emitido por profissional ou órgão público competentes; </a:t>
            </a:r>
          </a:p>
          <a:p>
            <a:pPr marL="1314450" lvl="2" indent="-400050">
              <a:lnSpc>
                <a:spcPct val="150000"/>
              </a:lnSpc>
              <a:buFont typeface="+mj-lt"/>
              <a:buAutoNum type="romanUcPeriod"/>
            </a:pPr>
            <a:r>
              <a:rPr lang="pt-BR" sz="1600" dirty="0">
                <a:latin typeface="Lato Light"/>
              </a:rPr>
              <a:t>Atendimento às exigências legais de segurança predial, inclusive plano de fuga em caso de incêndio, atestado por meio de laudo específico emitido por órgão público competente; e</a:t>
            </a:r>
          </a:p>
          <a:p>
            <a:pPr marL="1314450" lvl="2" indent="-400050">
              <a:lnSpc>
                <a:spcPct val="150000"/>
              </a:lnSpc>
              <a:buFont typeface="+mj-lt"/>
              <a:buAutoNum type="romanUcPeriod"/>
            </a:pPr>
            <a:r>
              <a:rPr lang="pt-BR" sz="1600" b="1" dirty="0">
                <a:latin typeface="Lato Light"/>
              </a:rPr>
              <a:t>Certidão negativa de débitos fiscais e de regularidade com a seguridade social e o Fundo de Garantia do Tempo de Serviço FGTS. </a:t>
            </a:r>
            <a:endParaRPr lang="pt-BR" sz="1600" dirty="0">
              <a:latin typeface="Lato Light"/>
            </a:endParaRPr>
          </a:p>
        </p:txBody>
      </p:sp>
    </p:spTree>
    <p:extLst>
      <p:ext uri="{BB962C8B-B14F-4D97-AF65-F5344CB8AC3E}">
        <p14:creationId xmlns:p14="http://schemas.microsoft.com/office/powerpoint/2010/main" val="126821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/>
          <p:nvPr/>
        </p:nvSpPr>
        <p:spPr>
          <a:xfrm>
            <a:off x="641570" y="241509"/>
            <a:ext cx="11371300" cy="907933"/>
          </a:xfrm>
          <a:prstGeom prst="rect">
            <a:avLst/>
          </a:prstGeom>
          <a:noFill/>
        </p:spPr>
        <p:txBody>
          <a:bodyPr wrap="none" lIns="45711" tIns="22856" rIns="45711" bIns="22856" rtlCol="0">
            <a:spAutoFit/>
          </a:bodyPr>
          <a:lstStyle/>
          <a:p>
            <a:pPr algn="ctr"/>
            <a:r>
              <a:rPr lang="pt-BR" sz="2800" b="1" dirty="0">
                <a:solidFill>
                  <a:schemeClr val="tx2"/>
                </a:solidFill>
                <a:latin typeface="Lato" charset="0"/>
              </a:rPr>
              <a:t>DO PADRÃO DECISÓRIO EM SEDE DE PARECER FINAL DOS </a:t>
            </a:r>
          </a:p>
          <a:p>
            <a:pPr algn="ctr"/>
            <a:r>
              <a:rPr lang="pt-BR" sz="2800" b="1" dirty="0">
                <a:solidFill>
                  <a:schemeClr val="tx2"/>
                </a:solidFill>
                <a:latin typeface="Lato" charset="0"/>
              </a:rPr>
              <a:t>PROCESSOS DE CREDENCIAMENTO E RECREDENCIAMENTO DE IES </a:t>
            </a:r>
          </a:p>
        </p:txBody>
      </p:sp>
      <p:sp>
        <p:nvSpPr>
          <p:cNvPr id="34" name="Rectangle 33"/>
          <p:cNvSpPr/>
          <p:nvPr/>
        </p:nvSpPr>
        <p:spPr>
          <a:xfrm>
            <a:off x="5718037" y="1299502"/>
            <a:ext cx="776519" cy="4571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670" tIns="22836" rIns="45670" bIns="22836" rtlCol="0" anchor="ctr"/>
          <a:lstStyle/>
          <a:p>
            <a:pPr algn="ctr"/>
            <a:endParaRPr lang="pt-BR" sz="900" dirty="0">
              <a:solidFill>
                <a:schemeClr val="accent2"/>
              </a:solidFill>
              <a:latin typeface="Lato Light" charset="0"/>
            </a:endParaRPr>
          </a:p>
        </p:txBody>
      </p:sp>
      <p:sp>
        <p:nvSpPr>
          <p:cNvPr id="23" name="Rectangle 27">
            <a:extLst>
              <a:ext uri="{FF2B5EF4-FFF2-40B4-BE49-F238E27FC236}">
                <a16:creationId xmlns:a16="http://schemas.microsoft.com/office/drawing/2014/main" id="{75E2BD80-EA2A-4914-B269-BB66B49E730D}"/>
              </a:ext>
            </a:extLst>
          </p:cNvPr>
          <p:cNvSpPr/>
          <p:nvPr/>
        </p:nvSpPr>
        <p:spPr>
          <a:xfrm>
            <a:off x="340659" y="1484866"/>
            <a:ext cx="11510682" cy="526297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Conceito mínimo. </a:t>
            </a:r>
            <a:r>
              <a:rPr lang="pt-B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Será considerado como atendido o critério contido no inciso II deste artigo na hipótese de obtenção de conceito igual ou superior a 2,8 em um eixo, desde que os demais eixos e o conceito final sejam iguais ou superiores a 3,0. Parágrafo único do art. 3º </a:t>
            </a:r>
          </a:p>
          <a:p>
            <a:pPr>
              <a:lnSpc>
                <a:spcPct val="150000"/>
              </a:lnSpc>
            </a:pPr>
            <a:endParaRPr lang="pt-BR" sz="1600" dirty="0">
              <a:solidFill>
                <a:schemeClr val="tx1">
                  <a:lumMod val="75000"/>
                  <a:lumOff val="25000"/>
                </a:schemeClr>
              </a:solidFill>
              <a:latin typeface="Lato Light"/>
            </a:endParaRP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Indeferimento do pedido de credenciamento presencial.</a:t>
            </a:r>
            <a:r>
              <a:rPr lang="pt-B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  O pedido de </a:t>
            </a:r>
            <a:r>
              <a:rPr lang="pt-BR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credenciamento presencial</a:t>
            </a:r>
            <a:r>
              <a:rPr lang="pt-B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 será indeferido, mesmo que atendidos os critérios estabelecidos pelo art. 3º desta Portaria, caso os seguintes indicadores obtiverem conceito insatisfatório igual ou menor que 2 (dois): art. 4º  </a:t>
            </a:r>
          </a:p>
          <a:p>
            <a:pPr lvl="2">
              <a:lnSpc>
                <a:spcPct val="150000"/>
              </a:lnSpc>
            </a:pPr>
            <a:endParaRPr lang="pt-BR" sz="1600" dirty="0">
              <a:solidFill>
                <a:schemeClr val="tx1">
                  <a:lumMod val="75000"/>
                  <a:lumOff val="25000"/>
                </a:schemeClr>
              </a:solidFill>
              <a:latin typeface="Lato Light"/>
            </a:endParaRPr>
          </a:p>
          <a:p>
            <a:pPr marL="1314450" lvl="2" indent="-400050">
              <a:lnSpc>
                <a:spcPct val="150000"/>
              </a:lnSpc>
              <a:buFont typeface="+mj-lt"/>
              <a:buAutoNum type="romanUcPeriod"/>
            </a:pPr>
            <a:r>
              <a:rPr lang="pt-B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Plano de Desenvolvimento Institucional PDI, planejamento didático instrucional e política de ensino de graduação e de pós-graduação; </a:t>
            </a:r>
          </a:p>
          <a:p>
            <a:pPr marL="1314450" lvl="2" indent="-400050">
              <a:lnSpc>
                <a:spcPct val="150000"/>
              </a:lnSpc>
              <a:buFont typeface="+mj-lt"/>
              <a:buAutoNum type="romanUcPeriod"/>
            </a:pPr>
            <a:r>
              <a:rPr lang="pt-B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Salas de aula;</a:t>
            </a:r>
          </a:p>
          <a:p>
            <a:pPr marL="1314450" lvl="2" indent="-400050">
              <a:lnSpc>
                <a:spcPct val="150000"/>
              </a:lnSpc>
              <a:buFont typeface="+mj-lt"/>
              <a:buAutoNum type="romanUcPeriod"/>
            </a:pPr>
            <a:r>
              <a:rPr lang="pt-B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Laboratórios, ambientes e cenários para práticas didáticas: infraestrutura física, quando for o caso; </a:t>
            </a:r>
          </a:p>
          <a:p>
            <a:pPr marL="1314450" lvl="2" indent="-400050">
              <a:lnSpc>
                <a:spcPct val="150000"/>
              </a:lnSpc>
              <a:buFont typeface="+mj-lt"/>
              <a:buAutoNum type="romanUcPeriod"/>
            </a:pPr>
            <a:r>
              <a:rPr lang="pt-B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Bibliotecas: infraestrutura.</a:t>
            </a: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pt-BR" sz="1600" dirty="0">
              <a:solidFill>
                <a:schemeClr val="tx1">
                  <a:lumMod val="75000"/>
                  <a:lumOff val="25000"/>
                </a:schemeClr>
              </a:solidFill>
              <a:latin typeface="Lato Light"/>
            </a:endParaRPr>
          </a:p>
        </p:txBody>
      </p:sp>
    </p:spTree>
    <p:extLst>
      <p:ext uri="{BB962C8B-B14F-4D97-AF65-F5344CB8AC3E}">
        <p14:creationId xmlns:p14="http://schemas.microsoft.com/office/powerpoint/2010/main" val="4031591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/>
          <p:nvPr/>
        </p:nvSpPr>
        <p:spPr>
          <a:xfrm>
            <a:off x="641570" y="241509"/>
            <a:ext cx="11371300" cy="907933"/>
          </a:xfrm>
          <a:prstGeom prst="rect">
            <a:avLst/>
          </a:prstGeom>
          <a:noFill/>
        </p:spPr>
        <p:txBody>
          <a:bodyPr wrap="none" lIns="45711" tIns="22856" rIns="45711" bIns="22856" rtlCol="0">
            <a:spAutoFit/>
          </a:bodyPr>
          <a:lstStyle/>
          <a:p>
            <a:pPr algn="ctr"/>
            <a:r>
              <a:rPr lang="pt-BR" sz="2800" b="1" dirty="0">
                <a:solidFill>
                  <a:schemeClr val="tx2"/>
                </a:solidFill>
                <a:latin typeface="Lato" charset="0"/>
              </a:rPr>
              <a:t>DO PADRÃO DECISÓRIO EM SEDE DE PARECER FINAL DOS </a:t>
            </a:r>
          </a:p>
          <a:p>
            <a:pPr algn="ctr"/>
            <a:r>
              <a:rPr lang="pt-BR" sz="2800" b="1" dirty="0">
                <a:solidFill>
                  <a:schemeClr val="tx2"/>
                </a:solidFill>
                <a:latin typeface="Lato" charset="0"/>
              </a:rPr>
              <a:t>PROCESSOS DE CREDENCIAMENTO E RECREDENCIAMENTO DE IES </a:t>
            </a:r>
          </a:p>
        </p:txBody>
      </p:sp>
      <p:sp>
        <p:nvSpPr>
          <p:cNvPr id="34" name="Rectangle 33"/>
          <p:cNvSpPr/>
          <p:nvPr/>
        </p:nvSpPr>
        <p:spPr>
          <a:xfrm>
            <a:off x="5718037" y="1299502"/>
            <a:ext cx="776519" cy="4571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670" tIns="22836" rIns="45670" bIns="22836" rtlCol="0" anchor="ctr"/>
          <a:lstStyle/>
          <a:p>
            <a:pPr algn="ctr"/>
            <a:endParaRPr lang="pt-BR" sz="900" dirty="0">
              <a:solidFill>
                <a:schemeClr val="accent2"/>
              </a:solidFill>
              <a:latin typeface="Lato Light" charset="0"/>
            </a:endParaRPr>
          </a:p>
        </p:txBody>
      </p:sp>
      <p:sp>
        <p:nvSpPr>
          <p:cNvPr id="23" name="Rectangle 27">
            <a:extLst>
              <a:ext uri="{FF2B5EF4-FFF2-40B4-BE49-F238E27FC236}">
                <a16:creationId xmlns:a16="http://schemas.microsoft.com/office/drawing/2014/main" id="{75E2BD80-EA2A-4914-B269-BB66B49E730D}"/>
              </a:ext>
            </a:extLst>
          </p:cNvPr>
          <p:cNvSpPr/>
          <p:nvPr/>
        </p:nvSpPr>
        <p:spPr>
          <a:xfrm>
            <a:off x="340659" y="1854201"/>
            <a:ext cx="11510682" cy="452431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Indeferimento do pedido de credenciamento a distância:</a:t>
            </a:r>
            <a:r>
              <a:rPr lang="pt-B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  O pedido de credenciamento </a:t>
            </a:r>
            <a:r>
              <a:rPr lang="pt-BR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EaD</a:t>
            </a:r>
            <a:r>
              <a:rPr lang="pt-B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 será indeferido, mesmo que atendidos os critérios estabelecidos pelo art. 3º desta Portaria Normativa, caso os seguintes indicadores obtiverem conceito insatisfatório igual ou menor que dois: </a:t>
            </a:r>
          </a:p>
          <a:p>
            <a:pPr lvl="0">
              <a:lnSpc>
                <a:spcPct val="150000"/>
              </a:lnSpc>
            </a:pPr>
            <a:endParaRPr lang="pt-BR" sz="1600" dirty="0">
              <a:solidFill>
                <a:schemeClr val="tx1">
                  <a:lumMod val="75000"/>
                  <a:lumOff val="25000"/>
                </a:schemeClr>
              </a:solidFill>
              <a:latin typeface="Lato Light"/>
            </a:endParaRPr>
          </a:p>
          <a:p>
            <a:pPr marL="1314450" lvl="2" indent="-400050">
              <a:lnSpc>
                <a:spcPct val="150000"/>
              </a:lnSpc>
              <a:buFont typeface="+mj-lt"/>
              <a:buAutoNum type="romanUcPeriod"/>
            </a:pPr>
            <a:r>
              <a:rPr lang="pt-B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PDI, política institucional para a modalidade </a:t>
            </a:r>
            <a:r>
              <a:rPr lang="pt-BR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EaD</a:t>
            </a:r>
            <a:r>
              <a:rPr lang="pt-B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; </a:t>
            </a:r>
          </a:p>
          <a:p>
            <a:pPr marL="1314450" lvl="2" indent="-400050">
              <a:lnSpc>
                <a:spcPct val="150000"/>
              </a:lnSpc>
              <a:buFont typeface="+mj-lt"/>
              <a:buAutoNum type="romanUcPeriod"/>
            </a:pPr>
            <a:r>
              <a:rPr lang="pt-B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Estrutura de polos </a:t>
            </a:r>
            <a:r>
              <a:rPr lang="pt-BR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EaD</a:t>
            </a:r>
            <a:r>
              <a:rPr lang="pt-B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, quando for o caso; </a:t>
            </a:r>
          </a:p>
          <a:p>
            <a:pPr marL="1314450" lvl="2" indent="-400050">
              <a:lnSpc>
                <a:spcPct val="150000"/>
              </a:lnSpc>
              <a:buFont typeface="+mj-lt"/>
              <a:buAutoNum type="romanUcPeriod"/>
            </a:pPr>
            <a:r>
              <a:rPr lang="pt-B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Infraestrutura tecnológica; </a:t>
            </a:r>
          </a:p>
          <a:p>
            <a:pPr marL="1314450" lvl="2" indent="-400050">
              <a:lnSpc>
                <a:spcPct val="150000"/>
              </a:lnSpc>
              <a:buFont typeface="+mj-lt"/>
              <a:buAutoNum type="romanUcPeriod"/>
            </a:pPr>
            <a:r>
              <a:rPr lang="pt-B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Infraestrutura de execução e suporte; </a:t>
            </a:r>
          </a:p>
          <a:p>
            <a:pPr marL="1314450" lvl="2" indent="-400050">
              <a:lnSpc>
                <a:spcPct val="150000"/>
              </a:lnSpc>
              <a:buFont typeface="+mj-lt"/>
              <a:buAutoNum type="romanUcPeriod"/>
            </a:pPr>
            <a:r>
              <a:rPr lang="pt-B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Recursos de tecnologias de informação e comunicação </a:t>
            </a:r>
          </a:p>
          <a:p>
            <a:pPr marL="1314450" lvl="2" indent="-400050">
              <a:lnSpc>
                <a:spcPct val="150000"/>
              </a:lnSpc>
              <a:buFont typeface="+mj-lt"/>
              <a:buAutoNum type="romanUcPeriod"/>
            </a:pPr>
            <a:r>
              <a:rPr lang="pt-B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Ambiente Virtual de Aprendizagem AVA; </a:t>
            </a:r>
          </a:p>
          <a:p>
            <a:pPr marL="1314450" lvl="2" indent="-400050">
              <a:lnSpc>
                <a:spcPct val="150000"/>
              </a:lnSpc>
              <a:buFont typeface="+mj-lt"/>
              <a:buAutoNum type="romanUcPeriod"/>
            </a:pPr>
            <a:r>
              <a:rPr lang="pt-B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Laboratórios, ambientes e cenários para práticas didáticas: infraestrutura física, quando for o caso. </a:t>
            </a:r>
          </a:p>
          <a:p>
            <a:pPr lvl="0">
              <a:lnSpc>
                <a:spcPct val="150000"/>
              </a:lnSpc>
            </a:pPr>
            <a:endParaRPr lang="pt-BR" sz="1600" dirty="0">
              <a:solidFill>
                <a:schemeClr val="tx1">
                  <a:lumMod val="75000"/>
                  <a:lumOff val="25000"/>
                </a:schemeClr>
              </a:solidFill>
              <a:latin typeface="Lato Light"/>
            </a:endParaRPr>
          </a:p>
        </p:txBody>
      </p:sp>
    </p:spTree>
    <p:extLst>
      <p:ext uri="{BB962C8B-B14F-4D97-AF65-F5344CB8AC3E}">
        <p14:creationId xmlns:p14="http://schemas.microsoft.com/office/powerpoint/2010/main" val="3182157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/>
          <p:nvPr/>
        </p:nvSpPr>
        <p:spPr>
          <a:xfrm>
            <a:off x="641570" y="241509"/>
            <a:ext cx="11371300" cy="907933"/>
          </a:xfrm>
          <a:prstGeom prst="rect">
            <a:avLst/>
          </a:prstGeom>
          <a:noFill/>
        </p:spPr>
        <p:txBody>
          <a:bodyPr wrap="none" lIns="45711" tIns="22856" rIns="45711" bIns="22856" rtlCol="0">
            <a:spAutoFit/>
          </a:bodyPr>
          <a:lstStyle/>
          <a:p>
            <a:pPr algn="ctr"/>
            <a:r>
              <a:rPr lang="pt-BR" sz="2800" b="1" dirty="0">
                <a:solidFill>
                  <a:schemeClr val="tx2"/>
                </a:solidFill>
                <a:latin typeface="Lato" charset="0"/>
              </a:rPr>
              <a:t>DO PADRÃO DECISÓRIO EM SEDE DE PARECER FINAL DOS </a:t>
            </a:r>
          </a:p>
          <a:p>
            <a:pPr algn="ctr"/>
            <a:r>
              <a:rPr lang="pt-BR" sz="2800" b="1" dirty="0">
                <a:solidFill>
                  <a:schemeClr val="tx2"/>
                </a:solidFill>
                <a:latin typeface="Lato" charset="0"/>
              </a:rPr>
              <a:t>PROCESSOS DE CREDENCIAMENTO E RECREDENCIAMENTO DE IES </a:t>
            </a:r>
          </a:p>
        </p:txBody>
      </p:sp>
      <p:sp>
        <p:nvSpPr>
          <p:cNvPr id="34" name="Rectangle 33"/>
          <p:cNvSpPr/>
          <p:nvPr/>
        </p:nvSpPr>
        <p:spPr>
          <a:xfrm>
            <a:off x="5718037" y="1299502"/>
            <a:ext cx="776519" cy="4571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670" tIns="22836" rIns="45670" bIns="22836" rtlCol="0" anchor="ctr"/>
          <a:lstStyle/>
          <a:p>
            <a:pPr algn="ctr"/>
            <a:endParaRPr lang="pt-BR" sz="900" dirty="0">
              <a:solidFill>
                <a:schemeClr val="accent2"/>
              </a:solidFill>
              <a:latin typeface="Lato Light" charset="0"/>
            </a:endParaRPr>
          </a:p>
        </p:txBody>
      </p:sp>
      <p:sp>
        <p:nvSpPr>
          <p:cNvPr id="23" name="Rectangle 27">
            <a:extLst>
              <a:ext uri="{FF2B5EF4-FFF2-40B4-BE49-F238E27FC236}">
                <a16:creationId xmlns:a16="http://schemas.microsoft.com/office/drawing/2014/main" id="{75E2BD80-EA2A-4914-B269-BB66B49E730D}"/>
              </a:ext>
            </a:extLst>
          </p:cNvPr>
          <p:cNvSpPr/>
          <p:nvPr/>
        </p:nvSpPr>
        <p:spPr>
          <a:xfrm>
            <a:off x="340659" y="1533178"/>
            <a:ext cx="11510682" cy="513986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Titulação mínima de docentes: </a:t>
            </a:r>
            <a:r>
              <a:rPr lang="pt-B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A SERES poderá indeferir o pedido de credenciamento caso o relatório de avaliação evidencie o descumprimento dos percentuais mínimos de titulação do corpo docente definidos para cada organização acadêmica.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BR" sz="1600" b="1" dirty="0">
              <a:solidFill>
                <a:schemeClr val="tx1">
                  <a:lumMod val="75000"/>
                  <a:lumOff val="25000"/>
                </a:schemeClr>
              </a:solidFill>
              <a:latin typeface="Lato Light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Instauração de protocolo de compromisso do pedido de recredenciamento: </a:t>
            </a:r>
            <a:r>
              <a:rPr lang="pt-B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No pedido de recredenciamento será instaurado protocolo de compromisso, mesmo que atendidos os critérios estabelecidos pelo art. 3º desta Portaria, caso os seguintes indicadores obtenham conceito insatisfatório igual ou menor que 2 (dois): </a:t>
            </a:r>
          </a:p>
          <a:p>
            <a:pPr lvl="0">
              <a:lnSpc>
                <a:spcPct val="150000"/>
              </a:lnSpc>
            </a:pPr>
            <a:endParaRPr lang="pt-BR" sz="1600" dirty="0">
              <a:solidFill>
                <a:schemeClr val="tx1">
                  <a:lumMod val="75000"/>
                  <a:lumOff val="25000"/>
                </a:schemeClr>
              </a:solidFill>
              <a:latin typeface="Lato Light"/>
            </a:endParaRPr>
          </a:p>
          <a:p>
            <a:pPr marL="1314450" lvl="2" indent="-400050">
              <a:buFont typeface="+mj-lt"/>
              <a:buAutoNum type="romanUcPeriod"/>
            </a:pPr>
            <a:r>
              <a:rPr lang="pt-B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PDI e políticas institucionais voltadas para o desenvolvimento econômico e à responsabilidade social; </a:t>
            </a:r>
          </a:p>
          <a:p>
            <a:pPr marL="1314450" lvl="2" indent="-400050">
              <a:buFont typeface="+mj-lt"/>
              <a:buAutoNum type="romanUcPeriod"/>
            </a:pPr>
            <a:r>
              <a:rPr lang="pt-B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PDI e política institucional para a modalidade </a:t>
            </a:r>
            <a:r>
              <a:rPr lang="pt-BR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EaD</a:t>
            </a:r>
            <a:r>
              <a:rPr lang="pt-B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, quando for o caso; </a:t>
            </a:r>
          </a:p>
          <a:p>
            <a:pPr marL="1314450" lvl="2" indent="-400050">
              <a:buFont typeface="+mj-lt"/>
              <a:buAutoNum type="romanUcPeriod"/>
            </a:pPr>
            <a:r>
              <a:rPr lang="pt-B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Política de atendimento aos discentes; </a:t>
            </a:r>
          </a:p>
          <a:p>
            <a:pPr marL="1314450" lvl="2" indent="-400050">
              <a:buFont typeface="+mj-lt"/>
              <a:buAutoNum type="romanUcPeriod"/>
            </a:pPr>
            <a:r>
              <a:rPr lang="pt-B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Processos de gestão institucional; </a:t>
            </a:r>
          </a:p>
          <a:p>
            <a:pPr marL="1314450" lvl="2" indent="-400050">
              <a:buFont typeface="+mj-lt"/>
              <a:buAutoNum type="romanUcPeriod"/>
            </a:pPr>
            <a:r>
              <a:rPr lang="pt-B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Salas de aula; </a:t>
            </a:r>
          </a:p>
          <a:p>
            <a:pPr marL="1314450" lvl="2" indent="-400050">
              <a:buFont typeface="+mj-lt"/>
              <a:buAutoNum type="romanUcPeriod"/>
            </a:pPr>
            <a:r>
              <a:rPr lang="pt-B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Estrutura de polos </a:t>
            </a:r>
            <a:r>
              <a:rPr lang="pt-BR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EaD</a:t>
            </a:r>
            <a:r>
              <a:rPr lang="pt-B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, quando for o caso; </a:t>
            </a:r>
          </a:p>
          <a:p>
            <a:pPr marL="1314450" lvl="2" indent="-400050">
              <a:buFont typeface="+mj-lt"/>
              <a:buAutoNum type="romanUcPeriod"/>
            </a:pPr>
            <a:r>
              <a:rPr lang="pt-B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Infraestrutura tecnológica; </a:t>
            </a:r>
          </a:p>
          <a:p>
            <a:pPr marL="1314450" lvl="2" indent="-400050">
              <a:buFont typeface="+mj-lt"/>
              <a:buAutoNum type="romanUcPeriod"/>
            </a:pPr>
            <a:r>
              <a:rPr lang="pt-B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Infraestrutura de execução e suporte; </a:t>
            </a:r>
          </a:p>
          <a:p>
            <a:pPr marL="1314450" lvl="2" indent="-400050">
              <a:buFont typeface="+mj-lt"/>
              <a:buAutoNum type="romanUcPeriod"/>
            </a:pPr>
            <a:r>
              <a:rPr lang="pt-B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Recursos de tecnologias de informação e comunicação; </a:t>
            </a:r>
          </a:p>
          <a:p>
            <a:pPr marL="1314450" lvl="2" indent="-400050">
              <a:buFont typeface="+mj-lt"/>
              <a:buAutoNum type="romanUcPeriod"/>
            </a:pPr>
            <a:r>
              <a:rPr lang="pt-B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AVA, quando for o caso; </a:t>
            </a:r>
          </a:p>
          <a:p>
            <a:pPr marL="1314450" lvl="2" indent="-400050">
              <a:buFont typeface="+mj-lt"/>
              <a:buAutoNum type="romanUcPeriod"/>
            </a:pPr>
            <a:r>
              <a:rPr lang="pt-B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Laboratórios, ambientes e cenários para práticas didáticas: infraestrutura física; </a:t>
            </a:r>
          </a:p>
          <a:p>
            <a:pPr marL="1314450" lvl="2" indent="-400050">
              <a:buFont typeface="+mj-lt"/>
              <a:buAutoNum type="romanUcPeriod"/>
            </a:pPr>
            <a:r>
              <a:rPr lang="pt-B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Bibliotecas: infraestrutura. </a:t>
            </a:r>
          </a:p>
        </p:txBody>
      </p:sp>
    </p:spTree>
    <p:extLst>
      <p:ext uri="{BB962C8B-B14F-4D97-AF65-F5344CB8AC3E}">
        <p14:creationId xmlns:p14="http://schemas.microsoft.com/office/powerpoint/2010/main" val="3938185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/>
          <p:nvPr/>
        </p:nvSpPr>
        <p:spPr>
          <a:xfrm>
            <a:off x="641570" y="241509"/>
            <a:ext cx="11371300" cy="907933"/>
          </a:xfrm>
          <a:prstGeom prst="rect">
            <a:avLst/>
          </a:prstGeom>
          <a:noFill/>
        </p:spPr>
        <p:txBody>
          <a:bodyPr wrap="none" lIns="45711" tIns="22856" rIns="45711" bIns="22856" rtlCol="0">
            <a:spAutoFit/>
          </a:bodyPr>
          <a:lstStyle/>
          <a:p>
            <a:pPr algn="ctr"/>
            <a:r>
              <a:rPr lang="pt-BR" sz="2800" b="1" dirty="0">
                <a:solidFill>
                  <a:schemeClr val="tx2"/>
                </a:solidFill>
                <a:latin typeface="Lato" charset="0"/>
              </a:rPr>
              <a:t>DO PADRÃO DECISÓRIO EM SEDE DE PARECER FINAL DOS </a:t>
            </a:r>
          </a:p>
          <a:p>
            <a:pPr algn="ctr"/>
            <a:r>
              <a:rPr lang="pt-BR" sz="2800" b="1" dirty="0">
                <a:solidFill>
                  <a:schemeClr val="tx2"/>
                </a:solidFill>
                <a:latin typeface="Lato" charset="0"/>
              </a:rPr>
              <a:t>PROCESSOS DE CREDENCIAMENTO E RECREDENCIAMENTO DE IES </a:t>
            </a:r>
          </a:p>
        </p:txBody>
      </p:sp>
      <p:sp>
        <p:nvSpPr>
          <p:cNvPr id="34" name="Rectangle 33"/>
          <p:cNvSpPr/>
          <p:nvPr/>
        </p:nvSpPr>
        <p:spPr>
          <a:xfrm>
            <a:off x="5718037" y="1299502"/>
            <a:ext cx="776519" cy="4571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670" tIns="22836" rIns="45670" bIns="22836" rtlCol="0" anchor="ctr"/>
          <a:lstStyle/>
          <a:p>
            <a:pPr algn="ctr"/>
            <a:endParaRPr lang="pt-BR" sz="900" dirty="0">
              <a:solidFill>
                <a:schemeClr val="accent2"/>
              </a:solidFill>
              <a:latin typeface="Lato Light" charset="0"/>
            </a:endParaRPr>
          </a:p>
        </p:txBody>
      </p:sp>
      <p:sp>
        <p:nvSpPr>
          <p:cNvPr id="23" name="Rectangle 27">
            <a:extLst>
              <a:ext uri="{FF2B5EF4-FFF2-40B4-BE49-F238E27FC236}">
                <a16:creationId xmlns:a16="http://schemas.microsoft.com/office/drawing/2014/main" id="{75E2BD80-EA2A-4914-B269-BB66B49E730D}"/>
              </a:ext>
            </a:extLst>
          </p:cNvPr>
          <p:cNvSpPr/>
          <p:nvPr/>
        </p:nvSpPr>
        <p:spPr>
          <a:xfrm>
            <a:off x="340659" y="1471624"/>
            <a:ext cx="11510682" cy="526297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Titulação mínima. </a:t>
            </a:r>
            <a:r>
              <a:rPr lang="pt-B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 O descumprimento dos percentuais mínimos de titulação do corpo docente, bem como os demais requisitos obrigatórios definidos para cada organização acadêmica, também ensejará a instauração de protocolo de compromisso. § 2º Na vigência do protocolo de compromisso, poderá ser aplicada medida cautelar, nos termos do art. 54 do Decreto nº 9.235, de 2017. </a:t>
            </a:r>
          </a:p>
          <a:p>
            <a:pPr>
              <a:lnSpc>
                <a:spcPct val="150000"/>
              </a:lnSpc>
            </a:pPr>
            <a:r>
              <a:rPr lang="pt-B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pt-B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Art. 7º Na fase de parecer final pós-protocolo de compromisso dos pedidos de recredenciamento, serão adotados os critérios estabelecidos neste Capítulo.</a:t>
            </a:r>
          </a:p>
          <a:p>
            <a:pPr>
              <a:lnSpc>
                <a:spcPct val="150000"/>
              </a:lnSpc>
            </a:pPr>
            <a:r>
              <a:rPr lang="pt-B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pt-BR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Parágrafo único: </a:t>
            </a:r>
            <a:r>
              <a:rPr lang="pt-B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A obtenção de resultados insatisfatórios na avaliação externa in loco realizada para verificação do protocolo de compromisso, bem como o descumprimento dos critérios descritos neste Capítulo ou dos requisitos obrigatórios definidos para cada organização acadêmica, ensejará a instauração de procedimento sancionador pela área competente. </a:t>
            </a:r>
          </a:p>
          <a:p>
            <a:pPr>
              <a:lnSpc>
                <a:spcPct val="150000"/>
              </a:lnSpc>
            </a:pPr>
            <a:r>
              <a:rPr lang="pt-B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pt-B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Art. 8º O padrão decisório de autorização de curso vinculado a pedido de credenciamento de IES seguirá os critérios estabelecidos na Seção III, Capítulo III, desta Portaria Normativa. </a:t>
            </a:r>
          </a:p>
        </p:txBody>
      </p:sp>
    </p:spTree>
    <p:extLst>
      <p:ext uri="{BB962C8B-B14F-4D97-AF65-F5344CB8AC3E}">
        <p14:creationId xmlns:p14="http://schemas.microsoft.com/office/powerpoint/2010/main" val="4239718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/>
          <p:nvPr/>
        </p:nvSpPr>
        <p:spPr>
          <a:xfrm>
            <a:off x="641570" y="241509"/>
            <a:ext cx="11371300" cy="907933"/>
          </a:xfrm>
          <a:prstGeom prst="rect">
            <a:avLst/>
          </a:prstGeom>
          <a:noFill/>
        </p:spPr>
        <p:txBody>
          <a:bodyPr wrap="none" lIns="45711" tIns="22856" rIns="45711" bIns="22856" rtlCol="0">
            <a:spAutoFit/>
          </a:bodyPr>
          <a:lstStyle/>
          <a:p>
            <a:pPr algn="ctr"/>
            <a:r>
              <a:rPr lang="pt-BR" sz="2800" b="1" dirty="0">
                <a:solidFill>
                  <a:schemeClr val="tx2"/>
                </a:solidFill>
                <a:latin typeface="Lato" charset="0"/>
              </a:rPr>
              <a:t>DO PADRÃO DECISÓRIO EM SEDE DE PARECER FINAL DOS </a:t>
            </a:r>
          </a:p>
          <a:p>
            <a:pPr algn="ctr"/>
            <a:r>
              <a:rPr lang="pt-BR" sz="2800" b="1" dirty="0">
                <a:solidFill>
                  <a:schemeClr val="tx2"/>
                </a:solidFill>
                <a:latin typeface="Lato" charset="0"/>
              </a:rPr>
              <a:t>PROCESSOS DE CREDENCIAMENTO E RECREDENCIAMENTO DE IES </a:t>
            </a:r>
          </a:p>
        </p:txBody>
      </p:sp>
      <p:sp>
        <p:nvSpPr>
          <p:cNvPr id="34" name="Rectangle 33"/>
          <p:cNvSpPr/>
          <p:nvPr/>
        </p:nvSpPr>
        <p:spPr>
          <a:xfrm>
            <a:off x="5718037" y="1299502"/>
            <a:ext cx="776519" cy="4571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670" tIns="22836" rIns="45670" bIns="22836" rtlCol="0" anchor="ctr"/>
          <a:lstStyle/>
          <a:p>
            <a:pPr algn="ctr"/>
            <a:endParaRPr lang="pt-BR" sz="900" dirty="0">
              <a:solidFill>
                <a:schemeClr val="accent2"/>
              </a:solidFill>
              <a:latin typeface="Lato Light" charset="0"/>
            </a:endParaRPr>
          </a:p>
        </p:txBody>
      </p:sp>
      <p:sp>
        <p:nvSpPr>
          <p:cNvPr id="23" name="Rectangle 27">
            <a:extLst>
              <a:ext uri="{FF2B5EF4-FFF2-40B4-BE49-F238E27FC236}">
                <a16:creationId xmlns:a16="http://schemas.microsoft.com/office/drawing/2014/main" id="{75E2BD80-EA2A-4914-B269-BB66B49E730D}"/>
              </a:ext>
            </a:extLst>
          </p:cNvPr>
          <p:cNvSpPr/>
          <p:nvPr/>
        </p:nvSpPr>
        <p:spPr>
          <a:xfrm>
            <a:off x="433589" y="1789159"/>
            <a:ext cx="11510682" cy="168552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pt-BR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Credenciamento prévio:</a:t>
            </a:r>
            <a:r>
              <a:rPr lang="pt-BR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</a:rPr>
              <a:t>  Aplica-se o disposto neste Capítulo aos pedidos de credenciamento prévio, com expedição de ato autorizativo em caráter provisório, nos termos do art. 24 do Decreto nº 9.235, de 2017. Art. 9º  </a:t>
            </a:r>
          </a:p>
        </p:txBody>
      </p:sp>
    </p:spTree>
    <p:extLst>
      <p:ext uri="{BB962C8B-B14F-4D97-AF65-F5344CB8AC3E}">
        <p14:creationId xmlns:p14="http://schemas.microsoft.com/office/powerpoint/2010/main" val="1586383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30202</TotalTime>
  <Words>3167</Words>
  <Application>Microsoft Office PowerPoint</Application>
  <PresentationFormat>Widescreen</PresentationFormat>
  <Paragraphs>229</Paragraphs>
  <Slides>35</Slides>
  <Notes>33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35</vt:i4>
      </vt:variant>
    </vt:vector>
  </HeadingPairs>
  <TitlesOfParts>
    <vt:vector size="41" baseType="lpstr">
      <vt:lpstr>Arial</vt:lpstr>
      <vt:lpstr>Calibri</vt:lpstr>
      <vt:lpstr>Lato</vt:lpstr>
      <vt:lpstr>Lato Light</vt:lpstr>
      <vt:lpstr>Roboto Thin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Bagus Budiyanto</dc:creator>
  <cp:lastModifiedBy>Covac</cp:lastModifiedBy>
  <cp:revision>242</cp:revision>
  <dcterms:created xsi:type="dcterms:W3CDTF">2016-02-29T05:08:03Z</dcterms:created>
  <dcterms:modified xsi:type="dcterms:W3CDTF">2018-01-31T01:55:02Z</dcterms:modified>
</cp:coreProperties>
</file>