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434" r:id="rId2"/>
    <p:sldId id="473" r:id="rId3"/>
    <p:sldId id="515" r:id="rId4"/>
    <p:sldId id="514" r:id="rId5"/>
    <p:sldId id="552" r:id="rId6"/>
    <p:sldId id="554" r:id="rId7"/>
    <p:sldId id="519" r:id="rId8"/>
    <p:sldId id="520" r:id="rId9"/>
    <p:sldId id="555" r:id="rId10"/>
    <p:sldId id="523" r:id="rId11"/>
    <p:sldId id="525" r:id="rId12"/>
    <p:sldId id="527" r:id="rId13"/>
    <p:sldId id="529" r:id="rId14"/>
    <p:sldId id="530" r:id="rId15"/>
    <p:sldId id="531" r:id="rId16"/>
    <p:sldId id="50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34" userDrawn="1">
          <p15:clr>
            <a:srgbClr val="A4A3A4"/>
          </p15:clr>
        </p15:guide>
        <p15:guide id="3" pos="7469" userDrawn="1">
          <p15:clr>
            <a:srgbClr val="A4A3A4"/>
          </p15:clr>
        </p15:guide>
        <p15:guide id="4" orient="horz" pos="2478" userDrawn="1">
          <p15:clr>
            <a:srgbClr val="A4A3A4"/>
          </p15:clr>
        </p15:guide>
        <p15:guide id="5" orient="horz" pos="186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ara Covac" initials="I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DEDED"/>
    <a:srgbClr val="228E77"/>
    <a:srgbClr val="2EC4B6"/>
    <a:srgbClr val="228E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2175" autoAdjust="0"/>
  </p:normalViewPr>
  <p:slideViewPr>
    <p:cSldViewPr snapToGrid="0" snapToObjects="1">
      <p:cViewPr varScale="1">
        <p:scale>
          <a:sx n="72" d="100"/>
          <a:sy n="72" d="100"/>
        </p:scale>
        <p:origin x="660" y="66"/>
      </p:cViewPr>
      <p:guideLst>
        <p:guide pos="234"/>
        <p:guide pos="7469"/>
        <p:guide orient="horz" pos="2478"/>
        <p:guide orient="horz" pos="186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D0C754-3004-E344-AFC8-AB0756B771CD}" type="datetimeFigureOut">
              <a:rPr lang="en-US" smtClean="0"/>
              <a:t>1/30/2018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BD40B2-B05B-F84A-AF1B-1A6CDB4DD80F}" type="slidenum">
              <a:rPr lang="en-US" smtClean="0"/>
              <a:t>‹nº›</a:t>
            </a:fld>
            <a:endParaRPr lang="en-US"/>
          </a:p>
        </p:txBody>
      </p:sp>
    </p:spTree>
    <p:extLst>
      <p:ext uri="{BB962C8B-B14F-4D97-AF65-F5344CB8AC3E}">
        <p14:creationId xmlns:p14="http://schemas.microsoft.com/office/powerpoint/2010/main" val="2085481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C73934-D492-4443-9427-018DE5D6DDA5}" type="slidenum">
              <a:rPr lang="en-US" smtClean="0"/>
              <a:t>1</a:t>
            </a:fld>
            <a:endParaRPr lang="en-US" dirty="0"/>
          </a:p>
        </p:txBody>
      </p:sp>
    </p:spTree>
    <p:extLst>
      <p:ext uri="{BB962C8B-B14F-4D97-AF65-F5344CB8AC3E}">
        <p14:creationId xmlns:p14="http://schemas.microsoft.com/office/powerpoint/2010/main" val="1052942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4112539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390239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13</a:t>
            </a:fld>
            <a:endParaRPr lang="en-US" dirty="0"/>
          </a:p>
        </p:txBody>
      </p:sp>
    </p:spTree>
    <p:extLst>
      <p:ext uri="{BB962C8B-B14F-4D97-AF65-F5344CB8AC3E}">
        <p14:creationId xmlns:p14="http://schemas.microsoft.com/office/powerpoint/2010/main" val="3684548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788889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1538009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3046424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4262050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1691009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1407888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1040660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319365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482236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1945793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1320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216928" y="1681901"/>
            <a:ext cx="3758148" cy="3758148"/>
          </a:xfrm>
          <a:custGeom>
            <a:avLst/>
            <a:gdLst>
              <a:gd name="connsiteX0" fmla="*/ 1204097 w 2408194"/>
              <a:gd name="connsiteY0" fmla="*/ 0 h 2408194"/>
              <a:gd name="connsiteX1" fmla="*/ 2408194 w 2408194"/>
              <a:gd name="connsiteY1" fmla="*/ 1204097 h 2408194"/>
              <a:gd name="connsiteX2" fmla="*/ 1204097 w 2408194"/>
              <a:gd name="connsiteY2" fmla="*/ 2408194 h 2408194"/>
              <a:gd name="connsiteX3" fmla="*/ 0 w 2408194"/>
              <a:gd name="connsiteY3" fmla="*/ 1204097 h 2408194"/>
            </a:gdLst>
            <a:ahLst/>
            <a:cxnLst>
              <a:cxn ang="0">
                <a:pos x="connsiteX0" y="connsiteY0"/>
              </a:cxn>
              <a:cxn ang="0">
                <a:pos x="connsiteX1" y="connsiteY1"/>
              </a:cxn>
              <a:cxn ang="0">
                <a:pos x="connsiteX2" y="connsiteY2"/>
              </a:cxn>
              <a:cxn ang="0">
                <a:pos x="connsiteX3" y="connsiteY3"/>
              </a:cxn>
            </a:cxnLst>
            <a:rect l="l" t="t" r="r" b="b"/>
            <a:pathLst>
              <a:path w="2408194" h="2408194">
                <a:moveTo>
                  <a:pt x="1204097" y="0"/>
                </a:moveTo>
                <a:lnTo>
                  <a:pt x="2408194" y="1204097"/>
                </a:lnTo>
                <a:lnTo>
                  <a:pt x="1204097" y="2408194"/>
                </a:lnTo>
                <a:lnTo>
                  <a:pt x="0" y="1204097"/>
                </a:lnTo>
                <a:close/>
              </a:path>
            </a:pathLst>
          </a:custGeom>
        </p:spPr>
        <p:txBody>
          <a:bodyPr wrap="square">
            <a:noAutofit/>
          </a:bodyPr>
          <a:lstStyle/>
          <a:p>
            <a:endParaRPr lang="en-US"/>
          </a:p>
        </p:txBody>
      </p:sp>
    </p:spTree>
    <p:extLst>
      <p:ext uri="{BB962C8B-B14F-4D97-AF65-F5344CB8AC3E}">
        <p14:creationId xmlns:p14="http://schemas.microsoft.com/office/powerpoint/2010/main" val="212344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1088689" y="-1"/>
            <a:ext cx="3788111" cy="1347600"/>
          </a:xfrm>
          <a:custGeom>
            <a:avLst/>
            <a:gdLst>
              <a:gd name="connsiteX0" fmla="*/ 0 w 3788111"/>
              <a:gd name="connsiteY0" fmla="*/ 0 h 1347600"/>
              <a:gd name="connsiteX1" fmla="*/ 3788111 w 3788111"/>
              <a:gd name="connsiteY1" fmla="*/ 0 h 1347600"/>
              <a:gd name="connsiteX2" fmla="*/ 3788111 w 3788111"/>
              <a:gd name="connsiteY2" fmla="*/ 1347600 h 1347600"/>
              <a:gd name="connsiteX3" fmla="*/ 0 w 3788111"/>
              <a:gd name="connsiteY3" fmla="*/ 1347600 h 1347600"/>
            </a:gdLst>
            <a:ahLst/>
            <a:cxnLst>
              <a:cxn ang="0">
                <a:pos x="connsiteX0" y="connsiteY0"/>
              </a:cxn>
              <a:cxn ang="0">
                <a:pos x="connsiteX1" y="connsiteY1"/>
              </a:cxn>
              <a:cxn ang="0">
                <a:pos x="connsiteX2" y="connsiteY2"/>
              </a:cxn>
              <a:cxn ang="0">
                <a:pos x="connsiteX3" y="connsiteY3"/>
              </a:cxn>
            </a:cxnLst>
            <a:rect l="l" t="t" r="r" b="b"/>
            <a:pathLst>
              <a:path w="3788111" h="1347600">
                <a:moveTo>
                  <a:pt x="0" y="0"/>
                </a:moveTo>
                <a:lnTo>
                  <a:pt x="3788111" y="0"/>
                </a:lnTo>
                <a:lnTo>
                  <a:pt x="3788111" y="1347600"/>
                </a:lnTo>
                <a:lnTo>
                  <a:pt x="0" y="1347600"/>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1088689" y="5873335"/>
            <a:ext cx="3788111" cy="984665"/>
          </a:xfrm>
          <a:custGeom>
            <a:avLst/>
            <a:gdLst>
              <a:gd name="connsiteX0" fmla="*/ 0 w 3788111"/>
              <a:gd name="connsiteY0" fmla="*/ 0 h 984665"/>
              <a:gd name="connsiteX1" fmla="*/ 3788111 w 3788111"/>
              <a:gd name="connsiteY1" fmla="*/ 0 h 984665"/>
              <a:gd name="connsiteX2" fmla="*/ 3788111 w 3788111"/>
              <a:gd name="connsiteY2" fmla="*/ 984665 h 984665"/>
              <a:gd name="connsiteX3" fmla="*/ 0 w 3788111"/>
              <a:gd name="connsiteY3" fmla="*/ 984665 h 984665"/>
            </a:gdLst>
            <a:ahLst/>
            <a:cxnLst>
              <a:cxn ang="0">
                <a:pos x="connsiteX0" y="connsiteY0"/>
              </a:cxn>
              <a:cxn ang="0">
                <a:pos x="connsiteX1" y="connsiteY1"/>
              </a:cxn>
              <a:cxn ang="0">
                <a:pos x="connsiteX2" y="connsiteY2"/>
              </a:cxn>
              <a:cxn ang="0">
                <a:pos x="connsiteX3" y="connsiteY3"/>
              </a:cxn>
            </a:cxnLst>
            <a:rect l="l" t="t" r="r" b="b"/>
            <a:pathLst>
              <a:path w="3788111" h="984665">
                <a:moveTo>
                  <a:pt x="0" y="0"/>
                </a:moveTo>
                <a:lnTo>
                  <a:pt x="3788111" y="0"/>
                </a:lnTo>
                <a:lnTo>
                  <a:pt x="3788111" y="984665"/>
                </a:lnTo>
                <a:lnTo>
                  <a:pt x="0" y="984665"/>
                </a:lnTo>
                <a:close/>
              </a:path>
            </a:pathLst>
          </a:custGeom>
        </p:spPr>
        <p:txBody>
          <a:bodyPr wrap="square">
            <a:noAutofit/>
          </a:bodyPr>
          <a:lstStyle/>
          <a:p>
            <a:endParaRPr lang="en-US"/>
          </a:p>
        </p:txBody>
      </p:sp>
    </p:spTree>
    <p:extLst>
      <p:ext uri="{BB962C8B-B14F-4D97-AF65-F5344CB8AC3E}">
        <p14:creationId xmlns:p14="http://schemas.microsoft.com/office/powerpoint/2010/main" val="19247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6095999" y="-1"/>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0" y="342900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20930146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59790" y="332295"/>
            <a:ext cx="11472420" cy="6193410"/>
          </a:xfrm>
          <a:custGeom>
            <a:avLst/>
            <a:gdLst>
              <a:gd name="connsiteX0" fmla="*/ 0 w 11472420"/>
              <a:gd name="connsiteY0" fmla="*/ 0 h 6193410"/>
              <a:gd name="connsiteX1" fmla="*/ 11472420 w 11472420"/>
              <a:gd name="connsiteY1" fmla="*/ 0 h 6193410"/>
              <a:gd name="connsiteX2" fmla="*/ 11472420 w 11472420"/>
              <a:gd name="connsiteY2" fmla="*/ 6193410 h 6193410"/>
              <a:gd name="connsiteX3" fmla="*/ 0 w 11472420"/>
              <a:gd name="connsiteY3" fmla="*/ 6193410 h 6193410"/>
            </a:gdLst>
            <a:ahLst/>
            <a:cxnLst>
              <a:cxn ang="0">
                <a:pos x="connsiteX0" y="connsiteY0"/>
              </a:cxn>
              <a:cxn ang="0">
                <a:pos x="connsiteX1" y="connsiteY1"/>
              </a:cxn>
              <a:cxn ang="0">
                <a:pos x="connsiteX2" y="connsiteY2"/>
              </a:cxn>
              <a:cxn ang="0">
                <a:pos x="connsiteX3" y="connsiteY3"/>
              </a:cxn>
            </a:cxnLst>
            <a:rect l="l" t="t" r="r" b="b"/>
            <a:pathLst>
              <a:path w="11472420" h="6193410">
                <a:moveTo>
                  <a:pt x="0" y="0"/>
                </a:moveTo>
                <a:lnTo>
                  <a:pt x="11472420" y="0"/>
                </a:lnTo>
                <a:lnTo>
                  <a:pt x="11472420" y="6193410"/>
                </a:lnTo>
                <a:lnTo>
                  <a:pt x="0" y="6193410"/>
                </a:lnTo>
                <a:close/>
              </a:path>
            </a:pathLst>
          </a:custGeom>
        </p:spPr>
        <p:txBody>
          <a:bodyPr wrap="square">
            <a:noAutofit/>
          </a:bodyPr>
          <a:lstStyle/>
          <a:p>
            <a:endParaRPr lang="en-US"/>
          </a:p>
        </p:txBody>
      </p:sp>
    </p:spTree>
    <p:extLst>
      <p:ext uri="{BB962C8B-B14F-4D97-AF65-F5344CB8AC3E}">
        <p14:creationId xmlns:p14="http://schemas.microsoft.com/office/powerpoint/2010/main" val="1221595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95999" y="-1"/>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35258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8368303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4834466" y="0"/>
            <a:ext cx="2777067" cy="2780140"/>
          </a:xfrm>
          <a:custGeom>
            <a:avLst/>
            <a:gdLst>
              <a:gd name="connsiteX0" fmla="*/ 0 w 2777067"/>
              <a:gd name="connsiteY0" fmla="*/ 0 h 2780140"/>
              <a:gd name="connsiteX1" fmla="*/ 2777067 w 2777067"/>
              <a:gd name="connsiteY1" fmla="*/ 0 h 2780140"/>
              <a:gd name="connsiteX2" fmla="*/ 2777067 w 2777067"/>
              <a:gd name="connsiteY2" fmla="*/ 2780140 h 2780140"/>
              <a:gd name="connsiteX3" fmla="*/ 0 w 2777067"/>
              <a:gd name="connsiteY3" fmla="*/ 2780140 h 2780140"/>
            </a:gdLst>
            <a:ahLst/>
            <a:cxnLst>
              <a:cxn ang="0">
                <a:pos x="connsiteX0" y="connsiteY0"/>
              </a:cxn>
              <a:cxn ang="0">
                <a:pos x="connsiteX1" y="connsiteY1"/>
              </a:cxn>
              <a:cxn ang="0">
                <a:pos x="connsiteX2" y="connsiteY2"/>
              </a:cxn>
              <a:cxn ang="0">
                <a:pos x="connsiteX3" y="connsiteY3"/>
              </a:cxn>
            </a:cxnLst>
            <a:rect l="l" t="t" r="r" b="b"/>
            <a:pathLst>
              <a:path w="2777067" h="2780140">
                <a:moveTo>
                  <a:pt x="0" y="0"/>
                </a:moveTo>
                <a:lnTo>
                  <a:pt x="2777067" y="0"/>
                </a:lnTo>
                <a:lnTo>
                  <a:pt x="2777067" y="2780140"/>
                </a:lnTo>
                <a:lnTo>
                  <a:pt x="0" y="2780140"/>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4834467" y="3140168"/>
            <a:ext cx="4225812" cy="2794967"/>
          </a:xfrm>
          <a:custGeom>
            <a:avLst/>
            <a:gdLst>
              <a:gd name="connsiteX0" fmla="*/ 0 w 4225812"/>
              <a:gd name="connsiteY0" fmla="*/ 0 h 2794967"/>
              <a:gd name="connsiteX1" fmla="*/ 4225812 w 4225812"/>
              <a:gd name="connsiteY1" fmla="*/ 0 h 2794967"/>
              <a:gd name="connsiteX2" fmla="*/ 4225812 w 4225812"/>
              <a:gd name="connsiteY2" fmla="*/ 2794967 h 2794967"/>
              <a:gd name="connsiteX3" fmla="*/ 0 w 4225812"/>
              <a:gd name="connsiteY3" fmla="*/ 2794967 h 2794967"/>
            </a:gdLst>
            <a:ahLst/>
            <a:cxnLst>
              <a:cxn ang="0">
                <a:pos x="connsiteX0" y="connsiteY0"/>
              </a:cxn>
              <a:cxn ang="0">
                <a:pos x="connsiteX1" y="connsiteY1"/>
              </a:cxn>
              <a:cxn ang="0">
                <a:pos x="connsiteX2" y="connsiteY2"/>
              </a:cxn>
              <a:cxn ang="0">
                <a:pos x="connsiteX3" y="connsiteY3"/>
              </a:cxn>
            </a:cxnLst>
            <a:rect l="l" t="t" r="r" b="b"/>
            <a:pathLst>
              <a:path w="4225812" h="2794967">
                <a:moveTo>
                  <a:pt x="0" y="0"/>
                </a:moveTo>
                <a:lnTo>
                  <a:pt x="4225812" y="0"/>
                </a:lnTo>
                <a:lnTo>
                  <a:pt x="4225812" y="2794967"/>
                </a:lnTo>
                <a:lnTo>
                  <a:pt x="0" y="2794967"/>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7992533" y="795867"/>
            <a:ext cx="3225800" cy="1984274"/>
          </a:xfrm>
          <a:custGeom>
            <a:avLst/>
            <a:gdLst>
              <a:gd name="connsiteX0" fmla="*/ 0 w 3225800"/>
              <a:gd name="connsiteY0" fmla="*/ 0 h 1984274"/>
              <a:gd name="connsiteX1" fmla="*/ 3225800 w 3225800"/>
              <a:gd name="connsiteY1" fmla="*/ 0 h 1984274"/>
              <a:gd name="connsiteX2" fmla="*/ 3225800 w 3225800"/>
              <a:gd name="connsiteY2" fmla="*/ 1984274 h 1984274"/>
              <a:gd name="connsiteX3" fmla="*/ 0 w 3225800"/>
              <a:gd name="connsiteY3" fmla="*/ 1984274 h 1984274"/>
            </a:gdLst>
            <a:ahLst/>
            <a:cxnLst>
              <a:cxn ang="0">
                <a:pos x="connsiteX0" y="connsiteY0"/>
              </a:cxn>
              <a:cxn ang="0">
                <a:pos x="connsiteX1" y="connsiteY1"/>
              </a:cxn>
              <a:cxn ang="0">
                <a:pos x="connsiteX2" y="connsiteY2"/>
              </a:cxn>
              <a:cxn ang="0">
                <a:pos x="connsiteX3" y="connsiteY3"/>
              </a:cxn>
            </a:cxnLst>
            <a:rect l="l" t="t" r="r" b="b"/>
            <a:pathLst>
              <a:path w="3225800" h="1984274">
                <a:moveTo>
                  <a:pt x="0" y="0"/>
                </a:moveTo>
                <a:lnTo>
                  <a:pt x="3225800" y="0"/>
                </a:lnTo>
                <a:lnTo>
                  <a:pt x="3225800" y="1984274"/>
                </a:lnTo>
                <a:lnTo>
                  <a:pt x="0" y="1984274"/>
                </a:lnTo>
                <a:close/>
              </a:path>
            </a:pathLst>
          </a:custGeom>
        </p:spPr>
        <p:txBody>
          <a:bodyPr wrap="square">
            <a:noAutofit/>
          </a:bodyPr>
          <a:lstStyle/>
          <a:p>
            <a:endParaRPr lang="en-US"/>
          </a:p>
        </p:txBody>
      </p:sp>
    </p:spTree>
    <p:extLst>
      <p:ext uri="{BB962C8B-B14F-4D97-AF65-F5344CB8AC3E}">
        <p14:creationId xmlns:p14="http://schemas.microsoft.com/office/powerpoint/2010/main" val="1691622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2302933" y="618067"/>
            <a:ext cx="3208867" cy="4461934"/>
          </a:xfrm>
          <a:custGeom>
            <a:avLst/>
            <a:gdLst>
              <a:gd name="connsiteX0" fmla="*/ 0 w 3208867"/>
              <a:gd name="connsiteY0" fmla="*/ 0 h 4461934"/>
              <a:gd name="connsiteX1" fmla="*/ 3208867 w 3208867"/>
              <a:gd name="connsiteY1" fmla="*/ 0 h 4461934"/>
              <a:gd name="connsiteX2" fmla="*/ 3208867 w 3208867"/>
              <a:gd name="connsiteY2" fmla="*/ 4461934 h 4461934"/>
              <a:gd name="connsiteX3" fmla="*/ 0 w 3208867"/>
              <a:gd name="connsiteY3" fmla="*/ 4461934 h 4461934"/>
            </a:gdLst>
            <a:ahLst/>
            <a:cxnLst>
              <a:cxn ang="0">
                <a:pos x="connsiteX0" y="connsiteY0"/>
              </a:cxn>
              <a:cxn ang="0">
                <a:pos x="connsiteX1" y="connsiteY1"/>
              </a:cxn>
              <a:cxn ang="0">
                <a:pos x="connsiteX2" y="connsiteY2"/>
              </a:cxn>
              <a:cxn ang="0">
                <a:pos x="connsiteX3" y="connsiteY3"/>
              </a:cxn>
            </a:cxnLst>
            <a:rect l="l" t="t" r="r" b="b"/>
            <a:pathLst>
              <a:path w="3208867" h="4461934">
                <a:moveTo>
                  <a:pt x="0" y="0"/>
                </a:moveTo>
                <a:lnTo>
                  <a:pt x="3208867" y="0"/>
                </a:lnTo>
                <a:lnTo>
                  <a:pt x="3208867" y="4461934"/>
                </a:lnTo>
                <a:lnTo>
                  <a:pt x="0" y="4461934"/>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6680200" y="618067"/>
            <a:ext cx="3208867" cy="4461934"/>
          </a:xfrm>
          <a:custGeom>
            <a:avLst/>
            <a:gdLst>
              <a:gd name="connsiteX0" fmla="*/ 0 w 3208867"/>
              <a:gd name="connsiteY0" fmla="*/ 0 h 4461934"/>
              <a:gd name="connsiteX1" fmla="*/ 3208867 w 3208867"/>
              <a:gd name="connsiteY1" fmla="*/ 0 h 4461934"/>
              <a:gd name="connsiteX2" fmla="*/ 3208867 w 3208867"/>
              <a:gd name="connsiteY2" fmla="*/ 4461934 h 4461934"/>
              <a:gd name="connsiteX3" fmla="*/ 0 w 3208867"/>
              <a:gd name="connsiteY3" fmla="*/ 4461934 h 4461934"/>
            </a:gdLst>
            <a:ahLst/>
            <a:cxnLst>
              <a:cxn ang="0">
                <a:pos x="connsiteX0" y="connsiteY0"/>
              </a:cxn>
              <a:cxn ang="0">
                <a:pos x="connsiteX1" y="connsiteY1"/>
              </a:cxn>
              <a:cxn ang="0">
                <a:pos x="connsiteX2" y="connsiteY2"/>
              </a:cxn>
              <a:cxn ang="0">
                <a:pos x="connsiteX3" y="connsiteY3"/>
              </a:cxn>
            </a:cxnLst>
            <a:rect l="l" t="t" r="r" b="b"/>
            <a:pathLst>
              <a:path w="3208867" h="4461934">
                <a:moveTo>
                  <a:pt x="0" y="0"/>
                </a:moveTo>
                <a:lnTo>
                  <a:pt x="3208867" y="0"/>
                </a:lnTo>
                <a:lnTo>
                  <a:pt x="3208867" y="4461934"/>
                </a:lnTo>
                <a:lnTo>
                  <a:pt x="0" y="4461934"/>
                </a:lnTo>
                <a:close/>
              </a:path>
            </a:pathLst>
          </a:custGeom>
        </p:spPr>
        <p:txBody>
          <a:bodyPr wrap="square">
            <a:noAutofit/>
          </a:bodyPr>
          <a:lstStyle/>
          <a:p>
            <a:endParaRPr lang="en-US"/>
          </a:p>
        </p:txBody>
      </p:sp>
    </p:spTree>
    <p:extLst>
      <p:ext uri="{BB962C8B-B14F-4D97-AF65-F5344CB8AC3E}">
        <p14:creationId xmlns:p14="http://schemas.microsoft.com/office/powerpoint/2010/main" val="1112983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1" y="-1"/>
            <a:ext cx="3429000" cy="3429000"/>
          </a:xfrm>
          <a:custGeom>
            <a:avLst/>
            <a:gdLst>
              <a:gd name="connsiteX0" fmla="*/ 0 w 3429000"/>
              <a:gd name="connsiteY0" fmla="*/ 0 h 3429000"/>
              <a:gd name="connsiteX1" fmla="*/ 3429000 w 3429000"/>
              <a:gd name="connsiteY1" fmla="*/ 0 h 3429000"/>
              <a:gd name="connsiteX2" fmla="*/ 3429000 w 3429000"/>
              <a:gd name="connsiteY2" fmla="*/ 3429000 h 3429000"/>
              <a:gd name="connsiteX3" fmla="*/ 0 w 3429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lnTo>
                  <a:pt x="3429000" y="0"/>
                </a:lnTo>
                <a:lnTo>
                  <a:pt x="3429000" y="3429000"/>
                </a:lnTo>
                <a:lnTo>
                  <a:pt x="0" y="3429000"/>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3429000" y="0"/>
            <a:ext cx="3429000" cy="3429000"/>
          </a:xfrm>
          <a:custGeom>
            <a:avLst/>
            <a:gdLst>
              <a:gd name="connsiteX0" fmla="*/ 0 w 3429000"/>
              <a:gd name="connsiteY0" fmla="*/ 0 h 3429000"/>
              <a:gd name="connsiteX1" fmla="*/ 3429000 w 3429000"/>
              <a:gd name="connsiteY1" fmla="*/ 0 h 3429000"/>
              <a:gd name="connsiteX2" fmla="*/ 3429000 w 3429000"/>
              <a:gd name="connsiteY2" fmla="*/ 3429000 h 3429000"/>
              <a:gd name="connsiteX3" fmla="*/ 0 w 3429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lnTo>
                  <a:pt x="3429000" y="0"/>
                </a:lnTo>
                <a:lnTo>
                  <a:pt x="3429000" y="3429000"/>
                </a:lnTo>
                <a:lnTo>
                  <a:pt x="0" y="3429000"/>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0" y="3428999"/>
            <a:ext cx="3429000" cy="3429000"/>
          </a:xfrm>
          <a:custGeom>
            <a:avLst/>
            <a:gdLst>
              <a:gd name="connsiteX0" fmla="*/ 0 w 3429000"/>
              <a:gd name="connsiteY0" fmla="*/ 0 h 3429000"/>
              <a:gd name="connsiteX1" fmla="*/ 3429000 w 3429000"/>
              <a:gd name="connsiteY1" fmla="*/ 0 h 3429000"/>
              <a:gd name="connsiteX2" fmla="*/ 3429000 w 3429000"/>
              <a:gd name="connsiteY2" fmla="*/ 3429000 h 3429000"/>
              <a:gd name="connsiteX3" fmla="*/ 0 w 3429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lnTo>
                  <a:pt x="3429000" y="0"/>
                </a:lnTo>
                <a:lnTo>
                  <a:pt x="3429000" y="3429000"/>
                </a:lnTo>
                <a:lnTo>
                  <a:pt x="0" y="3429000"/>
                </a:lnTo>
                <a:close/>
              </a:path>
            </a:pathLst>
          </a:custGeom>
        </p:spPr>
        <p:txBody>
          <a:bodyPr wrap="square">
            <a:noAutofit/>
          </a:bodyPr>
          <a:lstStyle/>
          <a:p>
            <a:endParaRPr lang="en-US"/>
          </a:p>
        </p:txBody>
      </p:sp>
      <p:sp>
        <p:nvSpPr>
          <p:cNvPr id="21" name="Picture Placeholder 20"/>
          <p:cNvSpPr>
            <a:spLocks noGrp="1"/>
          </p:cNvSpPr>
          <p:nvPr>
            <p:ph type="pic" sz="quarter" idx="13"/>
          </p:nvPr>
        </p:nvSpPr>
        <p:spPr>
          <a:xfrm>
            <a:off x="3429000" y="3428999"/>
            <a:ext cx="3429000" cy="3429000"/>
          </a:xfrm>
          <a:custGeom>
            <a:avLst/>
            <a:gdLst>
              <a:gd name="connsiteX0" fmla="*/ 0 w 3429000"/>
              <a:gd name="connsiteY0" fmla="*/ 0 h 3429000"/>
              <a:gd name="connsiteX1" fmla="*/ 3429000 w 3429000"/>
              <a:gd name="connsiteY1" fmla="*/ 0 h 3429000"/>
              <a:gd name="connsiteX2" fmla="*/ 3429000 w 3429000"/>
              <a:gd name="connsiteY2" fmla="*/ 3429000 h 3429000"/>
              <a:gd name="connsiteX3" fmla="*/ 0 w 3429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429000" h="3429000">
                <a:moveTo>
                  <a:pt x="0" y="0"/>
                </a:moveTo>
                <a:lnTo>
                  <a:pt x="3429000" y="0"/>
                </a:lnTo>
                <a:lnTo>
                  <a:pt x="3429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2259704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2475614" y="-1685352"/>
            <a:ext cx="3370705" cy="3370705"/>
          </a:xfrm>
          <a:custGeom>
            <a:avLst/>
            <a:gdLst>
              <a:gd name="connsiteX0" fmla="*/ 1685352 w 3370705"/>
              <a:gd name="connsiteY0" fmla="*/ 0 h 3370705"/>
              <a:gd name="connsiteX1" fmla="*/ 3370705 w 3370705"/>
              <a:gd name="connsiteY1" fmla="*/ 1685353 h 3370705"/>
              <a:gd name="connsiteX2" fmla="*/ 1685352 w 3370705"/>
              <a:gd name="connsiteY2" fmla="*/ 3370705 h 3370705"/>
              <a:gd name="connsiteX3" fmla="*/ 0 w 3370705"/>
              <a:gd name="connsiteY3" fmla="*/ 1685353 h 3370705"/>
            </a:gdLst>
            <a:ahLst/>
            <a:cxnLst>
              <a:cxn ang="0">
                <a:pos x="connsiteX0" y="connsiteY0"/>
              </a:cxn>
              <a:cxn ang="0">
                <a:pos x="connsiteX1" y="connsiteY1"/>
              </a:cxn>
              <a:cxn ang="0">
                <a:pos x="connsiteX2" y="connsiteY2"/>
              </a:cxn>
              <a:cxn ang="0">
                <a:pos x="connsiteX3" y="connsiteY3"/>
              </a:cxn>
            </a:cxnLst>
            <a:rect l="l" t="t" r="r" b="b"/>
            <a:pathLst>
              <a:path w="3370705" h="3370705">
                <a:moveTo>
                  <a:pt x="1685352" y="0"/>
                </a:moveTo>
                <a:lnTo>
                  <a:pt x="3370705" y="1685353"/>
                </a:lnTo>
                <a:lnTo>
                  <a:pt x="1685352" y="3370705"/>
                </a:lnTo>
                <a:lnTo>
                  <a:pt x="0" y="1685353"/>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4410648" y="249681"/>
            <a:ext cx="3370705" cy="3370705"/>
          </a:xfrm>
          <a:custGeom>
            <a:avLst/>
            <a:gdLst>
              <a:gd name="connsiteX0" fmla="*/ 1685353 w 3370705"/>
              <a:gd name="connsiteY0" fmla="*/ 0 h 3370705"/>
              <a:gd name="connsiteX1" fmla="*/ 3370705 w 3370705"/>
              <a:gd name="connsiteY1" fmla="*/ 1685353 h 3370705"/>
              <a:gd name="connsiteX2" fmla="*/ 1685353 w 3370705"/>
              <a:gd name="connsiteY2" fmla="*/ 3370705 h 3370705"/>
              <a:gd name="connsiteX3" fmla="*/ 0 w 3370705"/>
              <a:gd name="connsiteY3" fmla="*/ 1685353 h 3370705"/>
            </a:gdLst>
            <a:ahLst/>
            <a:cxnLst>
              <a:cxn ang="0">
                <a:pos x="connsiteX0" y="connsiteY0"/>
              </a:cxn>
              <a:cxn ang="0">
                <a:pos x="connsiteX1" y="connsiteY1"/>
              </a:cxn>
              <a:cxn ang="0">
                <a:pos x="connsiteX2" y="connsiteY2"/>
              </a:cxn>
              <a:cxn ang="0">
                <a:pos x="connsiteX3" y="connsiteY3"/>
              </a:cxn>
            </a:cxnLst>
            <a:rect l="l" t="t" r="r" b="b"/>
            <a:pathLst>
              <a:path w="3370705" h="3370705">
                <a:moveTo>
                  <a:pt x="1685353" y="0"/>
                </a:moveTo>
                <a:lnTo>
                  <a:pt x="3370705" y="1685353"/>
                </a:lnTo>
                <a:lnTo>
                  <a:pt x="1685353" y="3370705"/>
                </a:lnTo>
                <a:lnTo>
                  <a:pt x="0" y="1685353"/>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6345681" y="-1685352"/>
            <a:ext cx="3370705" cy="3370705"/>
          </a:xfrm>
          <a:custGeom>
            <a:avLst/>
            <a:gdLst>
              <a:gd name="connsiteX0" fmla="*/ 1685352 w 3370705"/>
              <a:gd name="connsiteY0" fmla="*/ 0 h 3370705"/>
              <a:gd name="connsiteX1" fmla="*/ 3370705 w 3370705"/>
              <a:gd name="connsiteY1" fmla="*/ 1685353 h 3370705"/>
              <a:gd name="connsiteX2" fmla="*/ 1685352 w 3370705"/>
              <a:gd name="connsiteY2" fmla="*/ 3370705 h 3370705"/>
              <a:gd name="connsiteX3" fmla="*/ 0 w 3370705"/>
              <a:gd name="connsiteY3" fmla="*/ 1685353 h 3370705"/>
            </a:gdLst>
            <a:ahLst/>
            <a:cxnLst>
              <a:cxn ang="0">
                <a:pos x="connsiteX0" y="connsiteY0"/>
              </a:cxn>
              <a:cxn ang="0">
                <a:pos x="connsiteX1" y="connsiteY1"/>
              </a:cxn>
              <a:cxn ang="0">
                <a:pos x="connsiteX2" y="connsiteY2"/>
              </a:cxn>
              <a:cxn ang="0">
                <a:pos x="connsiteX3" y="connsiteY3"/>
              </a:cxn>
            </a:cxnLst>
            <a:rect l="l" t="t" r="r" b="b"/>
            <a:pathLst>
              <a:path w="3370705" h="3370705">
                <a:moveTo>
                  <a:pt x="1685352" y="0"/>
                </a:moveTo>
                <a:lnTo>
                  <a:pt x="3370705" y="1685353"/>
                </a:lnTo>
                <a:lnTo>
                  <a:pt x="1685352" y="3370705"/>
                </a:lnTo>
                <a:lnTo>
                  <a:pt x="0" y="1685353"/>
                </a:lnTo>
                <a:close/>
              </a:path>
            </a:pathLst>
          </a:custGeom>
        </p:spPr>
        <p:txBody>
          <a:bodyPr wrap="square">
            <a:noAutofit/>
          </a:bodyPr>
          <a:lstStyle/>
          <a:p>
            <a:endParaRPr lang="en-US"/>
          </a:p>
        </p:txBody>
      </p:sp>
    </p:spTree>
    <p:extLst>
      <p:ext uri="{BB962C8B-B14F-4D97-AF65-F5344CB8AC3E}">
        <p14:creationId xmlns:p14="http://schemas.microsoft.com/office/powerpoint/2010/main" val="1643693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14281606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3371144" y="-2398036"/>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p:spPr>
        <p:txBody>
          <a:bodyPr wrap="square">
            <a:noAutofit/>
          </a:bodyPr>
          <a:lstStyle/>
          <a:p>
            <a:endParaRPr lang="en-US"/>
          </a:p>
        </p:txBody>
      </p:sp>
      <p:sp>
        <p:nvSpPr>
          <p:cNvPr id="19" name="Picture Placeholder 18"/>
          <p:cNvSpPr>
            <a:spLocks noGrp="1"/>
          </p:cNvSpPr>
          <p:nvPr>
            <p:ph type="pic" sz="quarter" idx="11"/>
          </p:nvPr>
        </p:nvSpPr>
        <p:spPr>
          <a:xfrm>
            <a:off x="6121319" y="352140"/>
            <a:ext cx="4790629" cy="4790629"/>
          </a:xfrm>
          <a:custGeom>
            <a:avLst/>
            <a:gdLst>
              <a:gd name="connsiteX0" fmla="*/ 2395315 w 4790629"/>
              <a:gd name="connsiteY0" fmla="*/ 0 h 4790629"/>
              <a:gd name="connsiteX1" fmla="*/ 4790629 w 4790629"/>
              <a:gd name="connsiteY1" fmla="*/ 2395315 h 4790629"/>
              <a:gd name="connsiteX2" fmla="*/ 2395315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5" y="0"/>
                </a:moveTo>
                <a:lnTo>
                  <a:pt x="4790629" y="2395315"/>
                </a:lnTo>
                <a:lnTo>
                  <a:pt x="2395315" y="4790629"/>
                </a:lnTo>
                <a:lnTo>
                  <a:pt x="0" y="2395315"/>
                </a:lnTo>
                <a:close/>
              </a:path>
            </a:pathLst>
          </a:custGeom>
        </p:spPr>
        <p:txBody>
          <a:bodyPr wrap="square">
            <a:noAutofit/>
          </a:bodyPr>
          <a:lstStyle/>
          <a:p>
            <a:endParaRPr lang="en-US"/>
          </a:p>
        </p:txBody>
      </p:sp>
      <p:sp>
        <p:nvSpPr>
          <p:cNvPr id="20" name="Picture Placeholder 19"/>
          <p:cNvSpPr>
            <a:spLocks noGrp="1"/>
          </p:cNvSpPr>
          <p:nvPr>
            <p:ph type="pic" sz="quarter" idx="12"/>
          </p:nvPr>
        </p:nvSpPr>
        <p:spPr>
          <a:xfrm>
            <a:off x="8871494" y="-2398035"/>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p:spPr>
        <p:txBody>
          <a:bodyPr wrap="square">
            <a:noAutofit/>
          </a:bodyPr>
          <a:lstStyle/>
          <a:p>
            <a:endParaRPr lang="en-US"/>
          </a:p>
        </p:txBody>
      </p:sp>
      <p:sp>
        <p:nvSpPr>
          <p:cNvPr id="21" name="Picture Placeholder 20"/>
          <p:cNvSpPr>
            <a:spLocks noGrp="1"/>
          </p:cNvSpPr>
          <p:nvPr>
            <p:ph type="pic" sz="quarter" idx="13"/>
          </p:nvPr>
        </p:nvSpPr>
        <p:spPr>
          <a:xfrm>
            <a:off x="11621672" y="352139"/>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p:spPr>
        <p:txBody>
          <a:bodyPr wrap="square">
            <a:noAutofit/>
          </a:bodyPr>
          <a:lstStyle/>
          <a:p>
            <a:endParaRPr lang="en-US"/>
          </a:p>
        </p:txBody>
      </p:sp>
      <p:sp>
        <p:nvSpPr>
          <p:cNvPr id="22" name="Picture Placeholder 21"/>
          <p:cNvSpPr>
            <a:spLocks noGrp="1"/>
          </p:cNvSpPr>
          <p:nvPr>
            <p:ph type="pic" sz="quarter" idx="14"/>
          </p:nvPr>
        </p:nvSpPr>
        <p:spPr>
          <a:xfrm>
            <a:off x="8871497" y="3102314"/>
            <a:ext cx="4790629" cy="4790629"/>
          </a:xfrm>
          <a:custGeom>
            <a:avLst/>
            <a:gdLst>
              <a:gd name="connsiteX0" fmla="*/ 2395315 w 4790629"/>
              <a:gd name="connsiteY0" fmla="*/ 0 h 4790629"/>
              <a:gd name="connsiteX1" fmla="*/ 4790629 w 4790629"/>
              <a:gd name="connsiteY1" fmla="*/ 2395315 h 4790629"/>
              <a:gd name="connsiteX2" fmla="*/ 2395315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5" y="0"/>
                </a:moveTo>
                <a:lnTo>
                  <a:pt x="4790629" y="2395315"/>
                </a:lnTo>
                <a:lnTo>
                  <a:pt x="2395315" y="4790629"/>
                </a:lnTo>
                <a:lnTo>
                  <a:pt x="0" y="2395315"/>
                </a:lnTo>
                <a:close/>
              </a:path>
            </a:pathLst>
          </a:custGeom>
        </p:spPr>
        <p:txBody>
          <a:bodyPr wrap="square">
            <a:noAutofit/>
          </a:bodyPr>
          <a:lstStyle/>
          <a:p>
            <a:endParaRPr lang="en-US"/>
          </a:p>
        </p:txBody>
      </p:sp>
    </p:spTree>
    <p:extLst>
      <p:ext uri="{BB962C8B-B14F-4D97-AF65-F5344CB8AC3E}">
        <p14:creationId xmlns:p14="http://schemas.microsoft.com/office/powerpoint/2010/main" val="2082008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3680790" y="1036983"/>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6238461" y="1036983"/>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3680790" y="3548269"/>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
        <p:nvSpPr>
          <p:cNvPr id="19" name="Picture Placeholder 18"/>
          <p:cNvSpPr>
            <a:spLocks noGrp="1"/>
          </p:cNvSpPr>
          <p:nvPr>
            <p:ph type="pic" sz="quarter" idx="13"/>
          </p:nvPr>
        </p:nvSpPr>
        <p:spPr>
          <a:xfrm>
            <a:off x="6238461" y="3548269"/>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Tree>
    <p:extLst>
      <p:ext uri="{BB962C8B-B14F-4D97-AF65-F5344CB8AC3E}">
        <p14:creationId xmlns:p14="http://schemas.microsoft.com/office/powerpoint/2010/main" val="9509010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20" name="Picture Placeholder 19"/>
          <p:cNvSpPr>
            <a:spLocks noGrp="1"/>
          </p:cNvSpPr>
          <p:nvPr>
            <p:ph type="pic" sz="quarter" idx="10"/>
          </p:nvPr>
        </p:nvSpPr>
        <p:spPr>
          <a:xfrm>
            <a:off x="0" y="1035169"/>
            <a:ext cx="3048000" cy="2432649"/>
          </a:xfrm>
          <a:custGeom>
            <a:avLst/>
            <a:gdLst>
              <a:gd name="connsiteX0" fmla="*/ 0 w 3048000"/>
              <a:gd name="connsiteY0" fmla="*/ 0 h 2432649"/>
              <a:gd name="connsiteX1" fmla="*/ 3048000 w 3048000"/>
              <a:gd name="connsiteY1" fmla="*/ 0 h 2432649"/>
              <a:gd name="connsiteX2" fmla="*/ 3048000 w 3048000"/>
              <a:gd name="connsiteY2" fmla="*/ 2432649 h 2432649"/>
              <a:gd name="connsiteX3" fmla="*/ 0 w 3048000"/>
              <a:gd name="connsiteY3" fmla="*/ 2432649 h 2432649"/>
            </a:gdLst>
            <a:ahLst/>
            <a:cxnLst>
              <a:cxn ang="0">
                <a:pos x="connsiteX0" y="connsiteY0"/>
              </a:cxn>
              <a:cxn ang="0">
                <a:pos x="connsiteX1" y="connsiteY1"/>
              </a:cxn>
              <a:cxn ang="0">
                <a:pos x="connsiteX2" y="connsiteY2"/>
              </a:cxn>
              <a:cxn ang="0">
                <a:pos x="connsiteX3" y="connsiteY3"/>
              </a:cxn>
            </a:cxnLst>
            <a:rect l="l" t="t" r="r" b="b"/>
            <a:pathLst>
              <a:path w="3048000" h="2432649">
                <a:moveTo>
                  <a:pt x="0" y="0"/>
                </a:moveTo>
                <a:lnTo>
                  <a:pt x="3048000" y="0"/>
                </a:lnTo>
                <a:lnTo>
                  <a:pt x="3048000" y="2432649"/>
                </a:lnTo>
                <a:lnTo>
                  <a:pt x="0" y="2432649"/>
                </a:lnTo>
                <a:close/>
              </a:path>
            </a:pathLst>
          </a:custGeom>
        </p:spPr>
        <p:txBody>
          <a:bodyPr wrap="square">
            <a:noAutofit/>
          </a:bodyPr>
          <a:lstStyle/>
          <a:p>
            <a:endParaRPr lang="en-US"/>
          </a:p>
        </p:txBody>
      </p:sp>
      <p:sp>
        <p:nvSpPr>
          <p:cNvPr id="19" name="Picture Placeholder 18"/>
          <p:cNvSpPr>
            <a:spLocks noGrp="1"/>
          </p:cNvSpPr>
          <p:nvPr>
            <p:ph type="pic" sz="quarter" idx="11"/>
          </p:nvPr>
        </p:nvSpPr>
        <p:spPr>
          <a:xfrm>
            <a:off x="3048000" y="1035169"/>
            <a:ext cx="3048000" cy="2432649"/>
          </a:xfrm>
          <a:custGeom>
            <a:avLst/>
            <a:gdLst>
              <a:gd name="connsiteX0" fmla="*/ 0 w 3048000"/>
              <a:gd name="connsiteY0" fmla="*/ 0 h 2432649"/>
              <a:gd name="connsiteX1" fmla="*/ 3048000 w 3048000"/>
              <a:gd name="connsiteY1" fmla="*/ 0 h 2432649"/>
              <a:gd name="connsiteX2" fmla="*/ 3048000 w 3048000"/>
              <a:gd name="connsiteY2" fmla="*/ 2432649 h 2432649"/>
              <a:gd name="connsiteX3" fmla="*/ 0 w 3048000"/>
              <a:gd name="connsiteY3" fmla="*/ 2432649 h 2432649"/>
            </a:gdLst>
            <a:ahLst/>
            <a:cxnLst>
              <a:cxn ang="0">
                <a:pos x="connsiteX0" y="connsiteY0"/>
              </a:cxn>
              <a:cxn ang="0">
                <a:pos x="connsiteX1" y="connsiteY1"/>
              </a:cxn>
              <a:cxn ang="0">
                <a:pos x="connsiteX2" y="connsiteY2"/>
              </a:cxn>
              <a:cxn ang="0">
                <a:pos x="connsiteX3" y="connsiteY3"/>
              </a:cxn>
            </a:cxnLst>
            <a:rect l="l" t="t" r="r" b="b"/>
            <a:pathLst>
              <a:path w="3048000" h="2432649">
                <a:moveTo>
                  <a:pt x="0" y="0"/>
                </a:moveTo>
                <a:lnTo>
                  <a:pt x="3048000" y="0"/>
                </a:lnTo>
                <a:lnTo>
                  <a:pt x="3048000" y="2432649"/>
                </a:lnTo>
                <a:lnTo>
                  <a:pt x="0" y="2432649"/>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6096000" y="1035169"/>
            <a:ext cx="3048000" cy="2432649"/>
          </a:xfrm>
          <a:custGeom>
            <a:avLst/>
            <a:gdLst>
              <a:gd name="connsiteX0" fmla="*/ 0 w 3048000"/>
              <a:gd name="connsiteY0" fmla="*/ 0 h 2432649"/>
              <a:gd name="connsiteX1" fmla="*/ 3048000 w 3048000"/>
              <a:gd name="connsiteY1" fmla="*/ 0 h 2432649"/>
              <a:gd name="connsiteX2" fmla="*/ 3048000 w 3048000"/>
              <a:gd name="connsiteY2" fmla="*/ 2432649 h 2432649"/>
              <a:gd name="connsiteX3" fmla="*/ 0 w 3048000"/>
              <a:gd name="connsiteY3" fmla="*/ 2432649 h 2432649"/>
            </a:gdLst>
            <a:ahLst/>
            <a:cxnLst>
              <a:cxn ang="0">
                <a:pos x="connsiteX0" y="connsiteY0"/>
              </a:cxn>
              <a:cxn ang="0">
                <a:pos x="connsiteX1" y="connsiteY1"/>
              </a:cxn>
              <a:cxn ang="0">
                <a:pos x="connsiteX2" y="connsiteY2"/>
              </a:cxn>
              <a:cxn ang="0">
                <a:pos x="connsiteX3" y="connsiteY3"/>
              </a:cxn>
            </a:cxnLst>
            <a:rect l="l" t="t" r="r" b="b"/>
            <a:pathLst>
              <a:path w="3048000" h="2432649">
                <a:moveTo>
                  <a:pt x="0" y="0"/>
                </a:moveTo>
                <a:lnTo>
                  <a:pt x="3048000" y="0"/>
                </a:lnTo>
                <a:lnTo>
                  <a:pt x="3048000" y="2432649"/>
                </a:lnTo>
                <a:lnTo>
                  <a:pt x="0" y="2432649"/>
                </a:lnTo>
                <a:close/>
              </a:path>
            </a:pathLst>
          </a:custGeom>
        </p:spPr>
        <p:txBody>
          <a:bodyPr wrap="square">
            <a:noAutofit/>
          </a:bodyPr>
          <a:lstStyle/>
          <a:p>
            <a:endParaRPr lang="en-US"/>
          </a:p>
        </p:txBody>
      </p:sp>
      <p:sp>
        <p:nvSpPr>
          <p:cNvPr id="16" name="Picture Placeholder 15"/>
          <p:cNvSpPr>
            <a:spLocks noGrp="1"/>
          </p:cNvSpPr>
          <p:nvPr>
            <p:ph type="pic" sz="quarter" idx="13"/>
          </p:nvPr>
        </p:nvSpPr>
        <p:spPr>
          <a:xfrm>
            <a:off x="9144000" y="1035169"/>
            <a:ext cx="3048000" cy="2432649"/>
          </a:xfrm>
          <a:custGeom>
            <a:avLst/>
            <a:gdLst>
              <a:gd name="connsiteX0" fmla="*/ 0 w 3048000"/>
              <a:gd name="connsiteY0" fmla="*/ 0 h 2432649"/>
              <a:gd name="connsiteX1" fmla="*/ 3048000 w 3048000"/>
              <a:gd name="connsiteY1" fmla="*/ 0 h 2432649"/>
              <a:gd name="connsiteX2" fmla="*/ 3048000 w 3048000"/>
              <a:gd name="connsiteY2" fmla="*/ 2432649 h 2432649"/>
              <a:gd name="connsiteX3" fmla="*/ 0 w 3048000"/>
              <a:gd name="connsiteY3" fmla="*/ 2432649 h 2432649"/>
            </a:gdLst>
            <a:ahLst/>
            <a:cxnLst>
              <a:cxn ang="0">
                <a:pos x="connsiteX0" y="connsiteY0"/>
              </a:cxn>
              <a:cxn ang="0">
                <a:pos x="connsiteX1" y="connsiteY1"/>
              </a:cxn>
              <a:cxn ang="0">
                <a:pos x="connsiteX2" y="connsiteY2"/>
              </a:cxn>
              <a:cxn ang="0">
                <a:pos x="connsiteX3" y="connsiteY3"/>
              </a:cxn>
            </a:cxnLst>
            <a:rect l="l" t="t" r="r" b="b"/>
            <a:pathLst>
              <a:path w="3048000" h="2432649">
                <a:moveTo>
                  <a:pt x="0" y="0"/>
                </a:moveTo>
                <a:lnTo>
                  <a:pt x="3048000" y="0"/>
                </a:lnTo>
                <a:lnTo>
                  <a:pt x="3048000" y="2432649"/>
                </a:lnTo>
                <a:lnTo>
                  <a:pt x="0" y="2432649"/>
                </a:lnTo>
                <a:close/>
              </a:path>
            </a:pathLst>
          </a:custGeom>
        </p:spPr>
        <p:txBody>
          <a:bodyPr wrap="square">
            <a:noAutofit/>
          </a:bodyPr>
          <a:lstStyle/>
          <a:p>
            <a:endParaRPr lang="en-US"/>
          </a:p>
        </p:txBody>
      </p:sp>
    </p:spTree>
    <p:extLst>
      <p:ext uri="{BB962C8B-B14F-4D97-AF65-F5344CB8AC3E}">
        <p14:creationId xmlns:p14="http://schemas.microsoft.com/office/powerpoint/2010/main" val="1546816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410201" y="-1"/>
            <a:ext cx="6781799" cy="6858000"/>
          </a:xfrm>
          <a:custGeom>
            <a:avLst/>
            <a:gdLst>
              <a:gd name="connsiteX0" fmla="*/ 3163663 w 6781799"/>
              <a:gd name="connsiteY0" fmla="*/ 0 h 6858000"/>
              <a:gd name="connsiteX1" fmla="*/ 6781799 w 6781799"/>
              <a:gd name="connsiteY1" fmla="*/ 0 h 6858000"/>
              <a:gd name="connsiteX2" fmla="*/ 6781799 w 6781799"/>
              <a:gd name="connsiteY2" fmla="*/ 6858000 h 6858000"/>
              <a:gd name="connsiteX3" fmla="*/ 0 w 67817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781799" h="6858000">
                <a:moveTo>
                  <a:pt x="3163663" y="0"/>
                </a:moveTo>
                <a:lnTo>
                  <a:pt x="6781799" y="0"/>
                </a:lnTo>
                <a:lnTo>
                  <a:pt x="6781799"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9910122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6781799" cy="6858000"/>
          </a:xfrm>
          <a:custGeom>
            <a:avLst/>
            <a:gdLst>
              <a:gd name="connsiteX0" fmla="*/ 0 w 6781799"/>
              <a:gd name="connsiteY0" fmla="*/ 0 h 6858000"/>
              <a:gd name="connsiteX1" fmla="*/ 3618136 w 6781799"/>
              <a:gd name="connsiteY1" fmla="*/ 0 h 6858000"/>
              <a:gd name="connsiteX2" fmla="*/ 6781799 w 6781799"/>
              <a:gd name="connsiteY2" fmla="*/ 6858000 h 6858000"/>
              <a:gd name="connsiteX3" fmla="*/ 0 w 67817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781799" h="6858000">
                <a:moveTo>
                  <a:pt x="0" y="0"/>
                </a:moveTo>
                <a:lnTo>
                  <a:pt x="3618136" y="0"/>
                </a:lnTo>
                <a:lnTo>
                  <a:pt x="6781799"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0565302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099457" y="1"/>
            <a:ext cx="7391400" cy="6858000"/>
          </a:xfrm>
          <a:custGeom>
            <a:avLst/>
            <a:gdLst>
              <a:gd name="connsiteX0" fmla="*/ 3723825 w 7391400"/>
              <a:gd name="connsiteY0" fmla="*/ 0 h 6858000"/>
              <a:gd name="connsiteX1" fmla="*/ 7391400 w 7391400"/>
              <a:gd name="connsiteY1" fmla="*/ 0 h 6858000"/>
              <a:gd name="connsiteX2" fmla="*/ 3667575 w 7391400"/>
              <a:gd name="connsiteY2" fmla="*/ 6858000 h 6858000"/>
              <a:gd name="connsiteX3" fmla="*/ 0 w 739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391400" h="6858000">
                <a:moveTo>
                  <a:pt x="3723825" y="0"/>
                </a:moveTo>
                <a:lnTo>
                  <a:pt x="7391400" y="0"/>
                </a:lnTo>
                <a:lnTo>
                  <a:pt x="3667575"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0853544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141231" y="1183988"/>
            <a:ext cx="6828572" cy="4313626"/>
          </a:xfrm>
          <a:custGeom>
            <a:avLst/>
            <a:gdLst>
              <a:gd name="connsiteX0" fmla="*/ 0 w 6828572"/>
              <a:gd name="connsiteY0" fmla="*/ 0 h 4313626"/>
              <a:gd name="connsiteX1" fmla="*/ 6828572 w 6828572"/>
              <a:gd name="connsiteY1" fmla="*/ 0 h 4313626"/>
              <a:gd name="connsiteX2" fmla="*/ 6828572 w 6828572"/>
              <a:gd name="connsiteY2" fmla="*/ 4313626 h 4313626"/>
              <a:gd name="connsiteX3" fmla="*/ 0 w 6828572"/>
              <a:gd name="connsiteY3" fmla="*/ 4313626 h 4313626"/>
            </a:gdLst>
            <a:ahLst/>
            <a:cxnLst>
              <a:cxn ang="0">
                <a:pos x="connsiteX0" y="connsiteY0"/>
              </a:cxn>
              <a:cxn ang="0">
                <a:pos x="connsiteX1" y="connsiteY1"/>
              </a:cxn>
              <a:cxn ang="0">
                <a:pos x="connsiteX2" y="connsiteY2"/>
              </a:cxn>
              <a:cxn ang="0">
                <a:pos x="connsiteX3" y="connsiteY3"/>
              </a:cxn>
            </a:cxnLst>
            <a:rect l="l" t="t" r="r" b="b"/>
            <a:pathLst>
              <a:path w="6828572" h="4313626">
                <a:moveTo>
                  <a:pt x="0" y="0"/>
                </a:moveTo>
                <a:lnTo>
                  <a:pt x="6828572" y="0"/>
                </a:lnTo>
                <a:lnTo>
                  <a:pt x="6828572" y="4313626"/>
                </a:lnTo>
                <a:lnTo>
                  <a:pt x="0" y="4313626"/>
                </a:lnTo>
                <a:close/>
              </a:path>
            </a:pathLst>
          </a:custGeom>
        </p:spPr>
        <p:txBody>
          <a:bodyPr wrap="square">
            <a:noAutofit/>
          </a:bodyPr>
          <a:lstStyle/>
          <a:p>
            <a:endParaRPr lang="en-US"/>
          </a:p>
        </p:txBody>
      </p:sp>
    </p:spTree>
    <p:extLst>
      <p:ext uri="{BB962C8B-B14F-4D97-AF65-F5344CB8AC3E}">
        <p14:creationId xmlns:p14="http://schemas.microsoft.com/office/powerpoint/2010/main" val="702151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398076" y="-878668"/>
            <a:ext cx="4449078" cy="6142211"/>
          </a:xfrm>
          <a:custGeom>
            <a:avLst/>
            <a:gdLst>
              <a:gd name="connsiteX0" fmla="*/ 9355 w 4449078"/>
              <a:gd name="connsiteY0" fmla="*/ 0 h 6142211"/>
              <a:gd name="connsiteX1" fmla="*/ 4442841 w 4449078"/>
              <a:gd name="connsiteY1" fmla="*/ 0 h 6142211"/>
              <a:gd name="connsiteX2" fmla="*/ 4449078 w 4449078"/>
              <a:gd name="connsiteY2" fmla="*/ 6859 h 6142211"/>
              <a:gd name="connsiteX3" fmla="*/ 4445959 w 4449078"/>
              <a:gd name="connsiteY3" fmla="*/ 6135352 h 6142211"/>
              <a:gd name="connsiteX4" fmla="*/ 4439723 w 4449078"/>
              <a:gd name="connsiteY4" fmla="*/ 6142211 h 6142211"/>
              <a:gd name="connsiteX5" fmla="*/ 6236 w 4449078"/>
              <a:gd name="connsiteY5" fmla="*/ 6142211 h 6142211"/>
              <a:gd name="connsiteX6" fmla="*/ 0 w 4449078"/>
              <a:gd name="connsiteY6" fmla="*/ 6135352 h 6142211"/>
              <a:gd name="connsiteX7" fmla="*/ 3118 w 4449078"/>
              <a:gd name="connsiteY7" fmla="*/ 6859 h 6142211"/>
              <a:gd name="connsiteX8" fmla="*/ 9355 w 4449078"/>
              <a:gd name="connsiteY8" fmla="*/ 0 h 6142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9078" h="6142211">
                <a:moveTo>
                  <a:pt x="9355" y="0"/>
                </a:moveTo>
                <a:cubicBezTo>
                  <a:pt x="4442841" y="0"/>
                  <a:pt x="4442841" y="0"/>
                  <a:pt x="4442841" y="0"/>
                </a:cubicBezTo>
                <a:cubicBezTo>
                  <a:pt x="4445959" y="0"/>
                  <a:pt x="4449078" y="3429"/>
                  <a:pt x="4449078" y="6859"/>
                </a:cubicBezTo>
                <a:lnTo>
                  <a:pt x="4445959" y="6135352"/>
                </a:lnTo>
                <a:cubicBezTo>
                  <a:pt x="4445959" y="6138781"/>
                  <a:pt x="4442841" y="6142211"/>
                  <a:pt x="4439723" y="6142211"/>
                </a:cubicBezTo>
                <a:cubicBezTo>
                  <a:pt x="6236" y="6142211"/>
                  <a:pt x="6236" y="6142211"/>
                  <a:pt x="6236" y="6142211"/>
                </a:cubicBezTo>
                <a:cubicBezTo>
                  <a:pt x="3118" y="6142211"/>
                  <a:pt x="0" y="6138781"/>
                  <a:pt x="0" y="6135352"/>
                </a:cubicBezTo>
                <a:cubicBezTo>
                  <a:pt x="3118" y="6859"/>
                  <a:pt x="3118" y="6859"/>
                  <a:pt x="3118" y="6859"/>
                </a:cubicBezTo>
                <a:cubicBezTo>
                  <a:pt x="3118" y="3429"/>
                  <a:pt x="6236" y="0"/>
                  <a:pt x="9355"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9556148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605457" y="2025548"/>
            <a:ext cx="3109057" cy="5451108"/>
          </a:xfrm>
          <a:custGeom>
            <a:avLst/>
            <a:gdLst>
              <a:gd name="connsiteX0" fmla="*/ 0 w 3109057"/>
              <a:gd name="connsiteY0" fmla="*/ 0 h 5451108"/>
              <a:gd name="connsiteX1" fmla="*/ 3109057 w 3109057"/>
              <a:gd name="connsiteY1" fmla="*/ 0 h 5451108"/>
              <a:gd name="connsiteX2" fmla="*/ 3109057 w 3109057"/>
              <a:gd name="connsiteY2" fmla="*/ 5451108 h 5451108"/>
              <a:gd name="connsiteX3" fmla="*/ 0 w 3109057"/>
              <a:gd name="connsiteY3" fmla="*/ 5451108 h 5451108"/>
            </a:gdLst>
            <a:ahLst/>
            <a:cxnLst>
              <a:cxn ang="0">
                <a:pos x="connsiteX0" y="connsiteY0"/>
              </a:cxn>
              <a:cxn ang="0">
                <a:pos x="connsiteX1" y="connsiteY1"/>
              </a:cxn>
              <a:cxn ang="0">
                <a:pos x="connsiteX2" y="connsiteY2"/>
              </a:cxn>
              <a:cxn ang="0">
                <a:pos x="connsiteX3" y="connsiteY3"/>
              </a:cxn>
            </a:cxnLst>
            <a:rect l="l" t="t" r="r" b="b"/>
            <a:pathLst>
              <a:path w="3109057" h="5451108">
                <a:moveTo>
                  <a:pt x="0" y="0"/>
                </a:moveTo>
                <a:lnTo>
                  <a:pt x="3109057" y="0"/>
                </a:lnTo>
                <a:lnTo>
                  <a:pt x="3109057" y="5451108"/>
                </a:lnTo>
                <a:lnTo>
                  <a:pt x="0" y="5451108"/>
                </a:lnTo>
                <a:close/>
              </a:path>
            </a:pathLst>
          </a:custGeom>
        </p:spPr>
        <p:txBody>
          <a:bodyPr wrap="square">
            <a:noAutofit/>
          </a:bodyPr>
          <a:lstStyle/>
          <a:p>
            <a:endParaRPr lang="en-US"/>
          </a:p>
        </p:txBody>
      </p:sp>
    </p:spTree>
    <p:extLst>
      <p:ext uri="{BB962C8B-B14F-4D97-AF65-F5344CB8AC3E}">
        <p14:creationId xmlns:p14="http://schemas.microsoft.com/office/powerpoint/2010/main" val="15210542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21" name="Picture Placeholder 20"/>
          <p:cNvSpPr>
            <a:spLocks noGrp="1"/>
          </p:cNvSpPr>
          <p:nvPr>
            <p:ph type="pic" sz="quarter" idx="10"/>
          </p:nvPr>
        </p:nvSpPr>
        <p:spPr>
          <a:xfrm>
            <a:off x="3661799" y="2912953"/>
            <a:ext cx="4920628" cy="3108373"/>
          </a:xfrm>
          <a:custGeom>
            <a:avLst/>
            <a:gdLst>
              <a:gd name="connsiteX0" fmla="*/ 0 w 4920628"/>
              <a:gd name="connsiteY0" fmla="*/ 0 h 3108373"/>
              <a:gd name="connsiteX1" fmla="*/ 4920628 w 4920628"/>
              <a:gd name="connsiteY1" fmla="*/ 0 h 3108373"/>
              <a:gd name="connsiteX2" fmla="*/ 4920628 w 4920628"/>
              <a:gd name="connsiteY2" fmla="*/ 3108373 h 3108373"/>
              <a:gd name="connsiteX3" fmla="*/ 0 w 4920628"/>
              <a:gd name="connsiteY3" fmla="*/ 3108373 h 3108373"/>
            </a:gdLst>
            <a:ahLst/>
            <a:cxnLst>
              <a:cxn ang="0">
                <a:pos x="connsiteX0" y="connsiteY0"/>
              </a:cxn>
              <a:cxn ang="0">
                <a:pos x="connsiteX1" y="connsiteY1"/>
              </a:cxn>
              <a:cxn ang="0">
                <a:pos x="connsiteX2" y="connsiteY2"/>
              </a:cxn>
              <a:cxn ang="0">
                <a:pos x="connsiteX3" y="connsiteY3"/>
              </a:cxn>
            </a:cxnLst>
            <a:rect l="l" t="t" r="r" b="b"/>
            <a:pathLst>
              <a:path w="4920628" h="3108373">
                <a:moveTo>
                  <a:pt x="0" y="0"/>
                </a:moveTo>
                <a:lnTo>
                  <a:pt x="4920628" y="0"/>
                </a:lnTo>
                <a:lnTo>
                  <a:pt x="4920628" y="3108373"/>
                </a:lnTo>
                <a:lnTo>
                  <a:pt x="0" y="3108373"/>
                </a:lnTo>
                <a:close/>
              </a:path>
            </a:pathLst>
          </a:custGeom>
        </p:spPr>
        <p:txBody>
          <a:bodyPr wrap="square">
            <a:noAutofit/>
          </a:bodyPr>
          <a:lstStyle/>
          <a:p>
            <a:endParaRPr lang="en-US"/>
          </a:p>
        </p:txBody>
      </p:sp>
      <p:sp>
        <p:nvSpPr>
          <p:cNvPr id="25" name="Picture Placeholder 24"/>
          <p:cNvSpPr>
            <a:spLocks noGrp="1"/>
          </p:cNvSpPr>
          <p:nvPr>
            <p:ph type="pic" sz="quarter" idx="11"/>
          </p:nvPr>
        </p:nvSpPr>
        <p:spPr>
          <a:xfrm>
            <a:off x="2161991" y="3753595"/>
            <a:ext cx="1720046" cy="2374624"/>
          </a:xfrm>
          <a:custGeom>
            <a:avLst/>
            <a:gdLst>
              <a:gd name="connsiteX0" fmla="*/ 3616 w 1720046"/>
              <a:gd name="connsiteY0" fmla="*/ 0 h 2374624"/>
              <a:gd name="connsiteX1" fmla="*/ 1717635 w 1720046"/>
              <a:gd name="connsiteY1" fmla="*/ 0 h 2374624"/>
              <a:gd name="connsiteX2" fmla="*/ 1720046 w 1720046"/>
              <a:gd name="connsiteY2" fmla="*/ 2652 h 2374624"/>
              <a:gd name="connsiteX3" fmla="*/ 1718841 w 1720046"/>
              <a:gd name="connsiteY3" fmla="*/ 2371972 h 2374624"/>
              <a:gd name="connsiteX4" fmla="*/ 1716430 w 1720046"/>
              <a:gd name="connsiteY4" fmla="*/ 2374624 h 2374624"/>
              <a:gd name="connsiteX5" fmla="*/ 2411 w 1720046"/>
              <a:gd name="connsiteY5" fmla="*/ 2374624 h 2374624"/>
              <a:gd name="connsiteX6" fmla="*/ 0 w 1720046"/>
              <a:gd name="connsiteY6" fmla="*/ 2371972 h 2374624"/>
              <a:gd name="connsiteX7" fmla="*/ 1205 w 1720046"/>
              <a:gd name="connsiteY7" fmla="*/ 2652 h 2374624"/>
              <a:gd name="connsiteX8" fmla="*/ 3616 w 1720046"/>
              <a:gd name="connsiteY8" fmla="*/ 0 h 237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0046" h="2374624">
                <a:moveTo>
                  <a:pt x="3616" y="0"/>
                </a:moveTo>
                <a:cubicBezTo>
                  <a:pt x="1717635" y="0"/>
                  <a:pt x="1717635" y="0"/>
                  <a:pt x="1717635" y="0"/>
                </a:cubicBezTo>
                <a:cubicBezTo>
                  <a:pt x="1718841" y="0"/>
                  <a:pt x="1720046" y="1326"/>
                  <a:pt x="1720046" y="2652"/>
                </a:cubicBezTo>
                <a:lnTo>
                  <a:pt x="1718841" y="2371972"/>
                </a:lnTo>
                <a:cubicBezTo>
                  <a:pt x="1718841" y="2373298"/>
                  <a:pt x="1717635" y="2374624"/>
                  <a:pt x="1716430" y="2374624"/>
                </a:cubicBezTo>
                <a:cubicBezTo>
                  <a:pt x="2411" y="2374624"/>
                  <a:pt x="2411" y="2374624"/>
                  <a:pt x="2411" y="2374624"/>
                </a:cubicBezTo>
                <a:cubicBezTo>
                  <a:pt x="1205" y="2374624"/>
                  <a:pt x="0" y="2373298"/>
                  <a:pt x="0" y="2371972"/>
                </a:cubicBezTo>
                <a:cubicBezTo>
                  <a:pt x="1205" y="2652"/>
                  <a:pt x="1205" y="2652"/>
                  <a:pt x="1205" y="2652"/>
                </a:cubicBezTo>
                <a:cubicBezTo>
                  <a:pt x="1205" y="1326"/>
                  <a:pt x="2411" y="0"/>
                  <a:pt x="3616" y="0"/>
                </a:cubicBezTo>
                <a:close/>
              </a:path>
            </a:pathLst>
          </a:custGeom>
        </p:spPr>
        <p:txBody>
          <a:bodyPr wrap="square">
            <a:noAutofit/>
          </a:bodyPr>
          <a:lstStyle/>
          <a:p>
            <a:endParaRPr lang="en-US"/>
          </a:p>
        </p:txBody>
      </p:sp>
      <p:sp>
        <p:nvSpPr>
          <p:cNvPr id="29" name="Picture Placeholder 28"/>
          <p:cNvSpPr>
            <a:spLocks noGrp="1"/>
          </p:cNvSpPr>
          <p:nvPr>
            <p:ph type="pic" sz="quarter" idx="12"/>
          </p:nvPr>
        </p:nvSpPr>
        <p:spPr>
          <a:xfrm>
            <a:off x="8736961" y="4688336"/>
            <a:ext cx="842525" cy="1477198"/>
          </a:xfrm>
          <a:custGeom>
            <a:avLst/>
            <a:gdLst>
              <a:gd name="connsiteX0" fmla="*/ 0 w 842525"/>
              <a:gd name="connsiteY0" fmla="*/ 0 h 1477198"/>
              <a:gd name="connsiteX1" fmla="*/ 842525 w 842525"/>
              <a:gd name="connsiteY1" fmla="*/ 0 h 1477198"/>
              <a:gd name="connsiteX2" fmla="*/ 842525 w 842525"/>
              <a:gd name="connsiteY2" fmla="*/ 1477198 h 1477198"/>
              <a:gd name="connsiteX3" fmla="*/ 0 w 842525"/>
              <a:gd name="connsiteY3" fmla="*/ 1477198 h 1477198"/>
            </a:gdLst>
            <a:ahLst/>
            <a:cxnLst>
              <a:cxn ang="0">
                <a:pos x="connsiteX0" y="connsiteY0"/>
              </a:cxn>
              <a:cxn ang="0">
                <a:pos x="connsiteX1" y="connsiteY1"/>
              </a:cxn>
              <a:cxn ang="0">
                <a:pos x="connsiteX2" y="connsiteY2"/>
              </a:cxn>
              <a:cxn ang="0">
                <a:pos x="connsiteX3" y="connsiteY3"/>
              </a:cxn>
            </a:cxnLst>
            <a:rect l="l" t="t" r="r" b="b"/>
            <a:pathLst>
              <a:path w="842525" h="1477198">
                <a:moveTo>
                  <a:pt x="0" y="0"/>
                </a:moveTo>
                <a:lnTo>
                  <a:pt x="842525" y="0"/>
                </a:lnTo>
                <a:lnTo>
                  <a:pt x="842525" y="1477198"/>
                </a:lnTo>
                <a:lnTo>
                  <a:pt x="0" y="1477198"/>
                </a:lnTo>
                <a:close/>
              </a:path>
            </a:pathLst>
          </a:custGeom>
        </p:spPr>
        <p:txBody>
          <a:bodyPr wrap="square">
            <a:noAutofit/>
          </a:bodyPr>
          <a:lstStyle/>
          <a:p>
            <a:endParaRPr lang="en-US"/>
          </a:p>
        </p:txBody>
      </p:sp>
    </p:spTree>
    <p:extLst>
      <p:ext uri="{BB962C8B-B14F-4D97-AF65-F5344CB8AC3E}">
        <p14:creationId xmlns:p14="http://schemas.microsoft.com/office/powerpoint/2010/main" val="692877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2191999" cy="3022599"/>
          </a:xfrm>
          <a:custGeom>
            <a:avLst/>
            <a:gdLst>
              <a:gd name="connsiteX0" fmla="*/ 0 w 12191999"/>
              <a:gd name="connsiteY0" fmla="*/ 0 h 3022599"/>
              <a:gd name="connsiteX1" fmla="*/ 12191999 w 12191999"/>
              <a:gd name="connsiteY1" fmla="*/ 0 h 3022599"/>
              <a:gd name="connsiteX2" fmla="*/ 12191999 w 12191999"/>
              <a:gd name="connsiteY2" fmla="*/ 3022599 h 3022599"/>
              <a:gd name="connsiteX3" fmla="*/ 0 w 12191999"/>
              <a:gd name="connsiteY3" fmla="*/ 3022599 h 3022599"/>
            </a:gdLst>
            <a:ahLst/>
            <a:cxnLst>
              <a:cxn ang="0">
                <a:pos x="connsiteX0" y="connsiteY0"/>
              </a:cxn>
              <a:cxn ang="0">
                <a:pos x="connsiteX1" y="connsiteY1"/>
              </a:cxn>
              <a:cxn ang="0">
                <a:pos x="connsiteX2" y="connsiteY2"/>
              </a:cxn>
              <a:cxn ang="0">
                <a:pos x="connsiteX3" y="connsiteY3"/>
              </a:cxn>
            </a:cxnLst>
            <a:rect l="l" t="t" r="r" b="b"/>
            <a:pathLst>
              <a:path w="12191999" h="3022599">
                <a:moveTo>
                  <a:pt x="0" y="0"/>
                </a:moveTo>
                <a:lnTo>
                  <a:pt x="12191999" y="0"/>
                </a:lnTo>
                <a:lnTo>
                  <a:pt x="12191999" y="3022599"/>
                </a:lnTo>
                <a:lnTo>
                  <a:pt x="0" y="3022599"/>
                </a:lnTo>
                <a:close/>
              </a:path>
            </a:pathLst>
          </a:custGeom>
        </p:spPr>
        <p:txBody>
          <a:bodyPr wrap="square">
            <a:noAutofit/>
          </a:bodyPr>
          <a:lstStyle/>
          <a:p>
            <a:endParaRPr lang="en-US"/>
          </a:p>
        </p:txBody>
      </p:sp>
    </p:spTree>
    <p:extLst>
      <p:ext uri="{BB962C8B-B14F-4D97-AF65-F5344CB8AC3E}">
        <p14:creationId xmlns:p14="http://schemas.microsoft.com/office/powerpoint/2010/main" val="4200084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720769" y="2372811"/>
            <a:ext cx="2338086" cy="2338086"/>
          </a:xfrm>
          <a:custGeom>
            <a:avLst/>
            <a:gdLst>
              <a:gd name="connsiteX0" fmla="*/ 0 w 2338086"/>
              <a:gd name="connsiteY0" fmla="*/ 0 h 2338086"/>
              <a:gd name="connsiteX1" fmla="*/ 2338086 w 2338086"/>
              <a:gd name="connsiteY1" fmla="*/ 0 h 2338086"/>
              <a:gd name="connsiteX2" fmla="*/ 2338086 w 2338086"/>
              <a:gd name="connsiteY2" fmla="*/ 2338086 h 2338086"/>
              <a:gd name="connsiteX3" fmla="*/ 0 w 2338086"/>
              <a:gd name="connsiteY3" fmla="*/ 2338086 h 2338086"/>
            </a:gdLst>
            <a:ahLst/>
            <a:cxnLst>
              <a:cxn ang="0">
                <a:pos x="connsiteX0" y="connsiteY0"/>
              </a:cxn>
              <a:cxn ang="0">
                <a:pos x="connsiteX1" y="connsiteY1"/>
              </a:cxn>
              <a:cxn ang="0">
                <a:pos x="connsiteX2" y="connsiteY2"/>
              </a:cxn>
              <a:cxn ang="0">
                <a:pos x="connsiteX3" y="connsiteY3"/>
              </a:cxn>
            </a:cxnLst>
            <a:rect l="l" t="t" r="r" b="b"/>
            <a:pathLst>
              <a:path w="2338086" h="2338086">
                <a:moveTo>
                  <a:pt x="0" y="0"/>
                </a:moveTo>
                <a:lnTo>
                  <a:pt x="2338086" y="0"/>
                </a:lnTo>
                <a:lnTo>
                  <a:pt x="2338086" y="2338086"/>
                </a:lnTo>
                <a:lnTo>
                  <a:pt x="0" y="2338086"/>
                </a:lnTo>
                <a:close/>
              </a:path>
            </a:pathLst>
          </a:custGeom>
        </p:spPr>
        <p:txBody>
          <a:bodyPr wrap="square">
            <a:noAutofit/>
          </a:bodyPr>
          <a:lstStyle/>
          <a:p>
            <a:endParaRPr lang="en-US"/>
          </a:p>
        </p:txBody>
      </p:sp>
      <p:sp>
        <p:nvSpPr>
          <p:cNvPr id="16" name="Picture Placeholder 15"/>
          <p:cNvSpPr>
            <a:spLocks noGrp="1"/>
          </p:cNvSpPr>
          <p:nvPr>
            <p:ph type="pic" sz="quarter" idx="11"/>
          </p:nvPr>
        </p:nvSpPr>
        <p:spPr>
          <a:xfrm>
            <a:off x="4926957" y="2372811"/>
            <a:ext cx="2338086" cy="2338086"/>
          </a:xfrm>
          <a:custGeom>
            <a:avLst/>
            <a:gdLst>
              <a:gd name="connsiteX0" fmla="*/ 0 w 2338086"/>
              <a:gd name="connsiteY0" fmla="*/ 0 h 2338086"/>
              <a:gd name="connsiteX1" fmla="*/ 2338086 w 2338086"/>
              <a:gd name="connsiteY1" fmla="*/ 0 h 2338086"/>
              <a:gd name="connsiteX2" fmla="*/ 2338086 w 2338086"/>
              <a:gd name="connsiteY2" fmla="*/ 2338086 h 2338086"/>
              <a:gd name="connsiteX3" fmla="*/ 0 w 2338086"/>
              <a:gd name="connsiteY3" fmla="*/ 2338086 h 2338086"/>
            </a:gdLst>
            <a:ahLst/>
            <a:cxnLst>
              <a:cxn ang="0">
                <a:pos x="connsiteX0" y="connsiteY0"/>
              </a:cxn>
              <a:cxn ang="0">
                <a:pos x="connsiteX1" y="connsiteY1"/>
              </a:cxn>
              <a:cxn ang="0">
                <a:pos x="connsiteX2" y="connsiteY2"/>
              </a:cxn>
              <a:cxn ang="0">
                <a:pos x="connsiteX3" y="connsiteY3"/>
              </a:cxn>
            </a:cxnLst>
            <a:rect l="l" t="t" r="r" b="b"/>
            <a:pathLst>
              <a:path w="2338086" h="2338086">
                <a:moveTo>
                  <a:pt x="0" y="0"/>
                </a:moveTo>
                <a:lnTo>
                  <a:pt x="2338086" y="0"/>
                </a:lnTo>
                <a:lnTo>
                  <a:pt x="2338086" y="2338086"/>
                </a:lnTo>
                <a:lnTo>
                  <a:pt x="0" y="2338086"/>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8133145" y="2372811"/>
            <a:ext cx="2338086" cy="2338086"/>
          </a:xfrm>
          <a:custGeom>
            <a:avLst/>
            <a:gdLst>
              <a:gd name="connsiteX0" fmla="*/ 0 w 2338086"/>
              <a:gd name="connsiteY0" fmla="*/ 0 h 2338086"/>
              <a:gd name="connsiteX1" fmla="*/ 2338086 w 2338086"/>
              <a:gd name="connsiteY1" fmla="*/ 0 h 2338086"/>
              <a:gd name="connsiteX2" fmla="*/ 2338086 w 2338086"/>
              <a:gd name="connsiteY2" fmla="*/ 2338086 h 2338086"/>
              <a:gd name="connsiteX3" fmla="*/ 0 w 2338086"/>
              <a:gd name="connsiteY3" fmla="*/ 2338086 h 2338086"/>
            </a:gdLst>
            <a:ahLst/>
            <a:cxnLst>
              <a:cxn ang="0">
                <a:pos x="connsiteX0" y="connsiteY0"/>
              </a:cxn>
              <a:cxn ang="0">
                <a:pos x="connsiteX1" y="connsiteY1"/>
              </a:cxn>
              <a:cxn ang="0">
                <a:pos x="connsiteX2" y="connsiteY2"/>
              </a:cxn>
              <a:cxn ang="0">
                <a:pos x="connsiteX3" y="connsiteY3"/>
              </a:cxn>
            </a:cxnLst>
            <a:rect l="l" t="t" r="r" b="b"/>
            <a:pathLst>
              <a:path w="2338086" h="2338086">
                <a:moveTo>
                  <a:pt x="0" y="0"/>
                </a:moveTo>
                <a:lnTo>
                  <a:pt x="2338086" y="0"/>
                </a:lnTo>
                <a:lnTo>
                  <a:pt x="2338086" y="2338086"/>
                </a:lnTo>
                <a:lnTo>
                  <a:pt x="0" y="2338086"/>
                </a:lnTo>
                <a:close/>
              </a:path>
            </a:pathLst>
          </a:custGeom>
        </p:spPr>
        <p:txBody>
          <a:bodyPr wrap="square">
            <a:noAutofit/>
          </a:bodyPr>
          <a:lstStyle/>
          <a:p>
            <a:endParaRPr lang="en-US"/>
          </a:p>
        </p:txBody>
      </p:sp>
    </p:spTree>
    <p:extLst>
      <p:ext uri="{BB962C8B-B14F-4D97-AF65-F5344CB8AC3E}">
        <p14:creationId xmlns:p14="http://schemas.microsoft.com/office/powerpoint/2010/main" val="11045250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647461" y="2286530"/>
            <a:ext cx="2068012" cy="2398892"/>
          </a:xfrm>
          <a:custGeom>
            <a:avLst/>
            <a:gdLst>
              <a:gd name="connsiteX0" fmla="*/ 1034006 w 2068012"/>
              <a:gd name="connsiteY0" fmla="*/ 0 h 2398892"/>
              <a:gd name="connsiteX1" fmla="*/ 2068012 w 2068012"/>
              <a:gd name="connsiteY1" fmla="*/ 517003 h 2398892"/>
              <a:gd name="connsiteX2" fmla="*/ 2068012 w 2068012"/>
              <a:gd name="connsiteY2" fmla="*/ 1881889 h 2398892"/>
              <a:gd name="connsiteX3" fmla="*/ 1034006 w 2068012"/>
              <a:gd name="connsiteY3" fmla="*/ 2398892 h 2398892"/>
              <a:gd name="connsiteX4" fmla="*/ 0 w 2068012"/>
              <a:gd name="connsiteY4" fmla="*/ 1881889 h 2398892"/>
              <a:gd name="connsiteX5" fmla="*/ 0 w 2068012"/>
              <a:gd name="connsiteY5" fmla="*/ 517003 h 239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8012" h="2398892">
                <a:moveTo>
                  <a:pt x="1034006" y="0"/>
                </a:moveTo>
                <a:lnTo>
                  <a:pt x="2068012" y="517003"/>
                </a:lnTo>
                <a:lnTo>
                  <a:pt x="2068012" y="1881889"/>
                </a:lnTo>
                <a:lnTo>
                  <a:pt x="1034006" y="2398892"/>
                </a:lnTo>
                <a:lnTo>
                  <a:pt x="0" y="1881889"/>
                </a:lnTo>
                <a:lnTo>
                  <a:pt x="0" y="517003"/>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4622156" y="1776318"/>
            <a:ext cx="2947686" cy="3419316"/>
          </a:xfrm>
          <a:custGeom>
            <a:avLst/>
            <a:gdLst>
              <a:gd name="connsiteX0" fmla="*/ 1473843 w 2947686"/>
              <a:gd name="connsiteY0" fmla="*/ 0 h 3419316"/>
              <a:gd name="connsiteX1" fmla="*/ 2947686 w 2947686"/>
              <a:gd name="connsiteY1" fmla="*/ 736922 h 3419316"/>
              <a:gd name="connsiteX2" fmla="*/ 2947686 w 2947686"/>
              <a:gd name="connsiteY2" fmla="*/ 2682394 h 3419316"/>
              <a:gd name="connsiteX3" fmla="*/ 1473843 w 2947686"/>
              <a:gd name="connsiteY3" fmla="*/ 3419316 h 3419316"/>
              <a:gd name="connsiteX4" fmla="*/ 0 w 2947686"/>
              <a:gd name="connsiteY4" fmla="*/ 2682394 h 3419316"/>
              <a:gd name="connsiteX5" fmla="*/ 0 w 2947686"/>
              <a:gd name="connsiteY5" fmla="*/ 736922 h 341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7686" h="3419316">
                <a:moveTo>
                  <a:pt x="1473843" y="0"/>
                </a:moveTo>
                <a:lnTo>
                  <a:pt x="2947686" y="736922"/>
                </a:lnTo>
                <a:lnTo>
                  <a:pt x="2947686" y="2682394"/>
                </a:lnTo>
                <a:lnTo>
                  <a:pt x="1473843" y="3419316"/>
                </a:lnTo>
                <a:lnTo>
                  <a:pt x="0" y="2682394"/>
                </a:lnTo>
                <a:lnTo>
                  <a:pt x="0" y="736922"/>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8476524" y="2286530"/>
            <a:ext cx="2068012" cy="2398892"/>
          </a:xfrm>
          <a:custGeom>
            <a:avLst/>
            <a:gdLst>
              <a:gd name="connsiteX0" fmla="*/ 1034006 w 2068012"/>
              <a:gd name="connsiteY0" fmla="*/ 0 h 2398892"/>
              <a:gd name="connsiteX1" fmla="*/ 2068012 w 2068012"/>
              <a:gd name="connsiteY1" fmla="*/ 517003 h 2398892"/>
              <a:gd name="connsiteX2" fmla="*/ 2068012 w 2068012"/>
              <a:gd name="connsiteY2" fmla="*/ 1881889 h 2398892"/>
              <a:gd name="connsiteX3" fmla="*/ 1034006 w 2068012"/>
              <a:gd name="connsiteY3" fmla="*/ 2398892 h 2398892"/>
              <a:gd name="connsiteX4" fmla="*/ 0 w 2068012"/>
              <a:gd name="connsiteY4" fmla="*/ 1881889 h 2398892"/>
              <a:gd name="connsiteX5" fmla="*/ 0 w 2068012"/>
              <a:gd name="connsiteY5" fmla="*/ 517003 h 239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8012" h="2398892">
                <a:moveTo>
                  <a:pt x="1034006" y="0"/>
                </a:moveTo>
                <a:lnTo>
                  <a:pt x="2068012" y="517003"/>
                </a:lnTo>
                <a:lnTo>
                  <a:pt x="2068012" y="1881889"/>
                </a:lnTo>
                <a:lnTo>
                  <a:pt x="1034006" y="2398892"/>
                </a:lnTo>
                <a:lnTo>
                  <a:pt x="0" y="1881889"/>
                </a:lnTo>
                <a:lnTo>
                  <a:pt x="0" y="517003"/>
                </a:lnTo>
                <a:close/>
              </a:path>
            </a:pathLst>
          </a:custGeom>
        </p:spPr>
        <p:txBody>
          <a:bodyPr wrap="square">
            <a:noAutofit/>
          </a:bodyPr>
          <a:lstStyle/>
          <a:p>
            <a:endParaRPr lang="en-US"/>
          </a:p>
        </p:txBody>
      </p:sp>
    </p:spTree>
    <p:extLst>
      <p:ext uri="{BB962C8B-B14F-4D97-AF65-F5344CB8AC3E}">
        <p14:creationId xmlns:p14="http://schemas.microsoft.com/office/powerpoint/2010/main" val="4336440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offee Break">
    <p:spTree>
      <p:nvGrpSpPr>
        <p:cNvPr id="1" name=""/>
        <p:cNvGrpSpPr/>
        <p:nvPr/>
      </p:nvGrpSpPr>
      <p:grpSpPr>
        <a:xfrm>
          <a:off x="0" y="0"/>
          <a:ext cx="0" cy="0"/>
          <a:chOff x="0" y="0"/>
          <a:chExt cx="0" cy="0"/>
        </a:xfrm>
      </p:grpSpPr>
      <p:sp>
        <p:nvSpPr>
          <p:cNvPr id="9" name="Picture Placeholder 7"/>
          <p:cNvSpPr>
            <a:spLocks noGrp="1" noChangeAspect="1"/>
          </p:cNvSpPr>
          <p:nvPr>
            <p:ph type="pic" sz="quarter" idx="13"/>
          </p:nvPr>
        </p:nvSpPr>
        <p:spPr>
          <a:xfrm>
            <a:off x="0" y="0"/>
            <a:ext cx="12192000" cy="6858000"/>
          </a:xfrm>
        </p:spPr>
        <p:txBody>
          <a:bodyPr>
            <a:normAutofit/>
          </a:bodyPr>
          <a:lstStyle>
            <a:lvl1pPr marL="0" indent="0">
              <a:buNone/>
              <a:defRPr sz="1600">
                <a:solidFill>
                  <a:schemeClr val="bg2"/>
                </a:solidFill>
              </a:defRPr>
            </a:lvl1pPr>
          </a:lstStyle>
          <a:p>
            <a:endParaRPr lang="en-US" dirty="0"/>
          </a:p>
        </p:txBody>
      </p:sp>
    </p:spTree>
    <p:extLst>
      <p:ext uri="{BB962C8B-B14F-4D97-AF65-F5344CB8AC3E}">
        <p14:creationId xmlns:p14="http://schemas.microsoft.com/office/powerpoint/2010/main" val="2845865337"/>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spd="slow" advClick="0" advTm="3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Projects 2">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791130" y="3416300"/>
            <a:ext cx="2575247" cy="3441700"/>
          </a:xfrm>
          <a:prstGeom prst="rect">
            <a:avLst/>
          </a:prstGeom>
          <a:effectLst/>
        </p:spPr>
        <p:txBody>
          <a:bodyPr>
            <a:normAutofit/>
          </a:bodyPr>
          <a:lstStyle>
            <a:lvl1pPr marL="0" indent="0">
              <a:buNone/>
              <a:defRPr sz="1300" b="0" i="0">
                <a:ln>
                  <a:noFill/>
                </a:ln>
                <a:solidFill>
                  <a:schemeClr val="bg1">
                    <a:lumMod val="85000"/>
                  </a:schemeClr>
                </a:solidFill>
                <a:latin typeface="Lato Light" charset="0"/>
                <a:ea typeface="Lato Light" charset="0"/>
                <a:cs typeface="Lato Light" charset="0"/>
              </a:defRPr>
            </a:lvl1pPr>
          </a:lstStyle>
          <a:p>
            <a:endParaRPr lang="en-US" dirty="0"/>
          </a:p>
        </p:txBody>
      </p:sp>
      <p:sp>
        <p:nvSpPr>
          <p:cNvPr id="7" name="Picture Placeholder 13"/>
          <p:cNvSpPr>
            <a:spLocks noGrp="1"/>
          </p:cNvSpPr>
          <p:nvPr>
            <p:ph type="pic" sz="quarter" idx="18"/>
          </p:nvPr>
        </p:nvSpPr>
        <p:spPr>
          <a:xfrm>
            <a:off x="2078753" y="2286000"/>
            <a:ext cx="2575247" cy="3441700"/>
          </a:xfrm>
          <a:prstGeom prst="rect">
            <a:avLst/>
          </a:prstGeom>
          <a:effectLst/>
        </p:spPr>
        <p:txBody>
          <a:bodyPr>
            <a:normAutofit/>
          </a:bodyPr>
          <a:lstStyle>
            <a:lvl1pPr marL="0" indent="0">
              <a:buNone/>
              <a:defRPr sz="13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52094653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3835401"/>
            <a:ext cx="12191999" cy="3022599"/>
          </a:xfrm>
          <a:custGeom>
            <a:avLst/>
            <a:gdLst>
              <a:gd name="connsiteX0" fmla="*/ 0 w 12191999"/>
              <a:gd name="connsiteY0" fmla="*/ 0 h 3022599"/>
              <a:gd name="connsiteX1" fmla="*/ 12191999 w 12191999"/>
              <a:gd name="connsiteY1" fmla="*/ 0 h 3022599"/>
              <a:gd name="connsiteX2" fmla="*/ 12191999 w 12191999"/>
              <a:gd name="connsiteY2" fmla="*/ 3022599 h 3022599"/>
              <a:gd name="connsiteX3" fmla="*/ 0 w 12191999"/>
              <a:gd name="connsiteY3" fmla="*/ 3022599 h 3022599"/>
            </a:gdLst>
            <a:ahLst/>
            <a:cxnLst>
              <a:cxn ang="0">
                <a:pos x="connsiteX0" y="connsiteY0"/>
              </a:cxn>
              <a:cxn ang="0">
                <a:pos x="connsiteX1" y="connsiteY1"/>
              </a:cxn>
              <a:cxn ang="0">
                <a:pos x="connsiteX2" y="connsiteY2"/>
              </a:cxn>
              <a:cxn ang="0">
                <a:pos x="connsiteX3" y="connsiteY3"/>
              </a:cxn>
            </a:cxnLst>
            <a:rect l="l" t="t" r="r" b="b"/>
            <a:pathLst>
              <a:path w="12191999" h="3022599">
                <a:moveTo>
                  <a:pt x="0" y="0"/>
                </a:moveTo>
                <a:lnTo>
                  <a:pt x="12191999" y="0"/>
                </a:lnTo>
                <a:lnTo>
                  <a:pt x="12191999" y="3022599"/>
                </a:lnTo>
                <a:lnTo>
                  <a:pt x="0" y="3022599"/>
                </a:lnTo>
                <a:close/>
              </a:path>
            </a:pathLst>
          </a:custGeom>
        </p:spPr>
        <p:txBody>
          <a:bodyPr wrap="square">
            <a:noAutofit/>
          </a:bodyPr>
          <a:lstStyle/>
          <a:p>
            <a:endParaRPr lang="en-US"/>
          </a:p>
        </p:txBody>
      </p:sp>
    </p:spTree>
    <p:extLst>
      <p:ext uri="{BB962C8B-B14F-4D97-AF65-F5344CB8AC3E}">
        <p14:creationId xmlns:p14="http://schemas.microsoft.com/office/powerpoint/2010/main" val="86578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985261" y="0"/>
            <a:ext cx="5206738" cy="6858000"/>
          </a:xfrm>
          <a:custGeom>
            <a:avLst/>
            <a:gdLst>
              <a:gd name="connsiteX0" fmla="*/ 0 w 5206738"/>
              <a:gd name="connsiteY0" fmla="*/ 0 h 6858000"/>
              <a:gd name="connsiteX1" fmla="*/ 5206738 w 5206738"/>
              <a:gd name="connsiteY1" fmla="*/ 0 h 6858000"/>
              <a:gd name="connsiteX2" fmla="*/ 5206738 w 5206738"/>
              <a:gd name="connsiteY2" fmla="*/ 6858000 h 6858000"/>
              <a:gd name="connsiteX3" fmla="*/ 0 w 52067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06738" h="6858000">
                <a:moveTo>
                  <a:pt x="0" y="0"/>
                </a:moveTo>
                <a:lnTo>
                  <a:pt x="5206738" y="0"/>
                </a:lnTo>
                <a:lnTo>
                  <a:pt x="520673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574436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5206738" cy="6858000"/>
          </a:xfrm>
          <a:custGeom>
            <a:avLst/>
            <a:gdLst>
              <a:gd name="connsiteX0" fmla="*/ 0 w 5206738"/>
              <a:gd name="connsiteY0" fmla="*/ 0 h 6858000"/>
              <a:gd name="connsiteX1" fmla="*/ 5206738 w 5206738"/>
              <a:gd name="connsiteY1" fmla="*/ 0 h 6858000"/>
              <a:gd name="connsiteX2" fmla="*/ 5206738 w 5206738"/>
              <a:gd name="connsiteY2" fmla="*/ 6858000 h 6858000"/>
              <a:gd name="connsiteX3" fmla="*/ 0 w 52067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06738" h="6858000">
                <a:moveTo>
                  <a:pt x="0" y="0"/>
                </a:moveTo>
                <a:lnTo>
                  <a:pt x="5206738" y="0"/>
                </a:lnTo>
                <a:lnTo>
                  <a:pt x="520673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139516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246667" y="214460"/>
            <a:ext cx="7946796" cy="6429081"/>
          </a:xfrm>
          <a:custGeom>
            <a:avLst/>
            <a:gdLst>
              <a:gd name="connsiteX0" fmla="*/ 0 w 7946796"/>
              <a:gd name="connsiteY0" fmla="*/ 0 h 6429081"/>
              <a:gd name="connsiteX1" fmla="*/ 7946796 w 7946796"/>
              <a:gd name="connsiteY1" fmla="*/ 0 h 6429081"/>
              <a:gd name="connsiteX2" fmla="*/ 7946796 w 7946796"/>
              <a:gd name="connsiteY2" fmla="*/ 6429081 h 6429081"/>
              <a:gd name="connsiteX3" fmla="*/ 0 w 7946796"/>
              <a:gd name="connsiteY3" fmla="*/ 6429081 h 6429081"/>
            </a:gdLst>
            <a:ahLst/>
            <a:cxnLst>
              <a:cxn ang="0">
                <a:pos x="connsiteX0" y="connsiteY0"/>
              </a:cxn>
              <a:cxn ang="0">
                <a:pos x="connsiteX1" y="connsiteY1"/>
              </a:cxn>
              <a:cxn ang="0">
                <a:pos x="connsiteX2" y="connsiteY2"/>
              </a:cxn>
              <a:cxn ang="0">
                <a:pos x="connsiteX3" y="connsiteY3"/>
              </a:cxn>
            </a:cxnLst>
            <a:rect l="l" t="t" r="r" b="b"/>
            <a:pathLst>
              <a:path w="7946796" h="6429081">
                <a:moveTo>
                  <a:pt x="0" y="0"/>
                </a:moveTo>
                <a:lnTo>
                  <a:pt x="7946796" y="0"/>
                </a:lnTo>
                <a:lnTo>
                  <a:pt x="7946796" y="6429081"/>
                </a:lnTo>
                <a:lnTo>
                  <a:pt x="0" y="6429081"/>
                </a:lnTo>
                <a:close/>
              </a:path>
            </a:pathLst>
          </a:custGeom>
        </p:spPr>
        <p:txBody>
          <a:bodyPr wrap="square">
            <a:noAutofit/>
          </a:bodyPr>
          <a:lstStyle/>
          <a:p>
            <a:endParaRPr lang="en-US"/>
          </a:p>
        </p:txBody>
      </p:sp>
    </p:spTree>
    <p:extLst>
      <p:ext uri="{BB962C8B-B14F-4D97-AF65-F5344CB8AC3E}">
        <p14:creationId xmlns:p14="http://schemas.microsoft.com/office/powerpoint/2010/main" val="1915636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3874416" y="-1"/>
            <a:ext cx="2564091" cy="6858000"/>
          </a:xfrm>
          <a:custGeom>
            <a:avLst/>
            <a:gdLst>
              <a:gd name="connsiteX0" fmla="*/ 0 w 2564091"/>
              <a:gd name="connsiteY0" fmla="*/ 0 h 6858000"/>
              <a:gd name="connsiteX1" fmla="*/ 2564091 w 2564091"/>
              <a:gd name="connsiteY1" fmla="*/ 0 h 6858000"/>
              <a:gd name="connsiteX2" fmla="*/ 2564091 w 2564091"/>
              <a:gd name="connsiteY2" fmla="*/ 6858000 h 6858000"/>
              <a:gd name="connsiteX3" fmla="*/ 0 w 25640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64091" h="6858000">
                <a:moveTo>
                  <a:pt x="0" y="0"/>
                </a:moveTo>
                <a:lnTo>
                  <a:pt x="2564091" y="0"/>
                </a:lnTo>
                <a:lnTo>
                  <a:pt x="2564091"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239202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Picture Placeholder 10"/>
          <p:cNvSpPr>
            <a:spLocks noGrp="1"/>
          </p:cNvSpPr>
          <p:nvPr>
            <p:ph type="pic" sz="quarter" idx="10"/>
          </p:nvPr>
        </p:nvSpPr>
        <p:spPr>
          <a:xfrm>
            <a:off x="7362683" y="-1"/>
            <a:ext cx="2564091" cy="6858000"/>
          </a:xfrm>
          <a:custGeom>
            <a:avLst/>
            <a:gdLst>
              <a:gd name="connsiteX0" fmla="*/ 0 w 2564091"/>
              <a:gd name="connsiteY0" fmla="*/ 0 h 6858000"/>
              <a:gd name="connsiteX1" fmla="*/ 2564091 w 2564091"/>
              <a:gd name="connsiteY1" fmla="*/ 0 h 6858000"/>
              <a:gd name="connsiteX2" fmla="*/ 2564091 w 2564091"/>
              <a:gd name="connsiteY2" fmla="*/ 6858000 h 6858000"/>
              <a:gd name="connsiteX3" fmla="*/ 0 w 25640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64091" h="6858000">
                <a:moveTo>
                  <a:pt x="0" y="0"/>
                </a:moveTo>
                <a:lnTo>
                  <a:pt x="2564091" y="0"/>
                </a:lnTo>
                <a:lnTo>
                  <a:pt x="2564091"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51824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800" b="0" i="0">
                <a:solidFill>
                  <a:schemeClr val="tx1">
                    <a:tint val="75000"/>
                  </a:schemeClr>
                </a:solidFill>
                <a:latin typeface="Roboto Thin" charset="0"/>
                <a:ea typeface="Roboto Thin" charset="0"/>
                <a:cs typeface="Roboto Thin" charset="0"/>
              </a:defRPr>
            </a:lvl1pPr>
          </a:lstStyle>
          <a:p>
            <a:fld id="{873EFF02-C915-EF40-A6B2-10AA7CE27455}" type="datetimeFigureOut">
              <a:rPr lang="en-US" smtClean="0"/>
              <a:pPr/>
              <a:t>1/30/2018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800" b="0" i="0">
                <a:solidFill>
                  <a:schemeClr val="tx1">
                    <a:tint val="75000"/>
                  </a:schemeClr>
                </a:solidFill>
                <a:latin typeface="Roboto Thin" charset="0"/>
                <a:ea typeface="Roboto Thin" charset="0"/>
                <a:cs typeface="Roboto Thin"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00" b="0" i="0">
                <a:solidFill>
                  <a:schemeClr val="tx1">
                    <a:tint val="75000"/>
                  </a:schemeClr>
                </a:solidFill>
                <a:latin typeface="Roboto Thin" charset="0"/>
                <a:ea typeface="Roboto Thin" charset="0"/>
                <a:cs typeface="Roboto Thin" charset="0"/>
              </a:defRPr>
            </a:lvl1pPr>
          </a:lstStyle>
          <a:p>
            <a:fld id="{56D17385-44AA-6B46-9360-168AB6633C5A}" type="slidenum">
              <a:rPr lang="en-US" smtClean="0"/>
              <a:pPr/>
              <a:t>‹nº›</a:t>
            </a:fld>
            <a:endParaRPr lang="en-US"/>
          </a:p>
        </p:txBody>
      </p:sp>
    </p:spTree>
    <p:extLst>
      <p:ext uri="{BB962C8B-B14F-4D97-AF65-F5344CB8AC3E}">
        <p14:creationId xmlns:p14="http://schemas.microsoft.com/office/powerpoint/2010/main" val="20564898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51" r:id="rId5"/>
    <p:sldLayoutId id="2147483652" r:id="rId6"/>
    <p:sldLayoutId id="2147483654" r:id="rId7"/>
    <p:sldLayoutId id="2147483653" r:id="rId8"/>
    <p:sldLayoutId id="2147483664" r:id="rId9"/>
    <p:sldLayoutId id="2147483655" r:id="rId10"/>
    <p:sldLayoutId id="2147483656" r:id="rId11"/>
    <p:sldLayoutId id="2147483662" r:id="rId12"/>
    <p:sldLayoutId id="2147483657" r:id="rId13"/>
    <p:sldLayoutId id="2147483658" r:id="rId14"/>
    <p:sldLayoutId id="2147483670" r:id="rId15"/>
    <p:sldLayoutId id="2147483659" r:id="rId16"/>
    <p:sldLayoutId id="2147483660" r:id="rId17"/>
    <p:sldLayoutId id="2147483663" r:id="rId18"/>
    <p:sldLayoutId id="2147483665" r:id="rId19"/>
    <p:sldLayoutId id="2147483666" r:id="rId20"/>
    <p:sldLayoutId id="2147483667" r:id="rId21"/>
    <p:sldLayoutId id="2147483669"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3" r:id="rId32"/>
    <p:sldLayoutId id="2147483686" r:id="rId33"/>
  </p:sldLayoutIdLst>
  <p:txStyles>
    <p:titleStyle>
      <a:lvl1pPr algn="l" defTabSz="914400" rtl="0" eaLnBrk="1" latinLnBrk="0" hangingPunct="1">
        <a:lnSpc>
          <a:spcPct val="90000"/>
        </a:lnSpc>
        <a:spcBef>
          <a:spcPct val="0"/>
        </a:spcBef>
        <a:buNone/>
        <a:defRPr sz="2400" b="0" i="0" kern="1200">
          <a:solidFill>
            <a:schemeClr val="tx1"/>
          </a:solidFill>
          <a:latin typeface="Roboto Thin" charset="0"/>
          <a:ea typeface="Roboto Thin" charset="0"/>
          <a:cs typeface="Roboto Thin" charset="0"/>
        </a:defRPr>
      </a:lvl1pPr>
    </p:titleStyle>
    <p:bodyStyle>
      <a:lvl1pPr marL="0" indent="0" algn="l" defTabSz="914400" rtl="0" eaLnBrk="1" latinLnBrk="0" hangingPunct="1">
        <a:lnSpc>
          <a:spcPct val="90000"/>
        </a:lnSpc>
        <a:spcBef>
          <a:spcPts val="1000"/>
        </a:spcBef>
        <a:buFont typeface="Arial"/>
        <a:buNone/>
        <a:defRPr sz="1400" b="0" i="0" kern="1200">
          <a:solidFill>
            <a:schemeClr val="tx1"/>
          </a:solidFill>
          <a:latin typeface="Roboto Thin" charset="0"/>
          <a:ea typeface="Roboto Thin" charset="0"/>
          <a:cs typeface="Roboto Thin" charset="0"/>
        </a:defRPr>
      </a:lvl1pPr>
      <a:lvl2pPr marL="685800" indent="-228600" algn="l" defTabSz="914400" rtl="0" eaLnBrk="1" latinLnBrk="0" hangingPunct="1">
        <a:lnSpc>
          <a:spcPct val="90000"/>
        </a:lnSpc>
        <a:spcBef>
          <a:spcPts val="500"/>
        </a:spcBef>
        <a:buFont typeface="Arial"/>
        <a:buChar char="•"/>
        <a:defRPr sz="800" b="0" i="0" kern="1200">
          <a:solidFill>
            <a:schemeClr val="tx1"/>
          </a:solidFill>
          <a:latin typeface="Roboto Thin" charset="0"/>
          <a:ea typeface="Roboto Thin" charset="0"/>
          <a:cs typeface="Roboto Thin" charset="0"/>
        </a:defRPr>
      </a:lvl2pPr>
      <a:lvl3pPr marL="1143000" indent="-228600" algn="l" defTabSz="914400" rtl="0" eaLnBrk="1" latinLnBrk="0" hangingPunct="1">
        <a:lnSpc>
          <a:spcPct val="90000"/>
        </a:lnSpc>
        <a:spcBef>
          <a:spcPts val="500"/>
        </a:spcBef>
        <a:buFont typeface="Arial"/>
        <a:buChar char="•"/>
        <a:defRPr sz="800" b="0" i="0" kern="1200">
          <a:solidFill>
            <a:schemeClr val="tx1"/>
          </a:solidFill>
          <a:latin typeface="Roboto Thin" charset="0"/>
          <a:ea typeface="Roboto Thin" charset="0"/>
          <a:cs typeface="Roboto Thin" charset="0"/>
        </a:defRPr>
      </a:lvl3pPr>
      <a:lvl4pPr marL="1600200" indent="-228600" algn="l" defTabSz="914400" rtl="0" eaLnBrk="1" latinLnBrk="0" hangingPunct="1">
        <a:lnSpc>
          <a:spcPct val="90000"/>
        </a:lnSpc>
        <a:spcBef>
          <a:spcPts val="500"/>
        </a:spcBef>
        <a:buFont typeface="Arial"/>
        <a:buChar char="•"/>
        <a:defRPr sz="800" b="0" i="0" kern="1200">
          <a:solidFill>
            <a:schemeClr val="tx1"/>
          </a:solidFill>
          <a:latin typeface="Roboto Thin" charset="0"/>
          <a:ea typeface="Roboto Thin" charset="0"/>
          <a:cs typeface="Roboto Thin" charset="0"/>
        </a:defRPr>
      </a:lvl4pPr>
      <a:lvl5pPr marL="2057400" indent="-228600" algn="l" defTabSz="914400" rtl="0" eaLnBrk="1" latinLnBrk="0" hangingPunct="1">
        <a:lnSpc>
          <a:spcPct val="90000"/>
        </a:lnSpc>
        <a:spcBef>
          <a:spcPts val="500"/>
        </a:spcBef>
        <a:buFont typeface="Arial"/>
        <a:buChar char="•"/>
        <a:defRPr sz="800" b="0" i="0" kern="1200">
          <a:solidFill>
            <a:schemeClr val="tx1"/>
          </a:solidFill>
          <a:latin typeface="Roboto Thin" charset="0"/>
          <a:ea typeface="Roboto Thin" charset="0"/>
          <a:cs typeface="Roboto Thin"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Imagem 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802" b="7802"/>
          <a:stretch>
            <a:fillRect/>
          </a:stretch>
        </p:blipFill>
        <p:spPr>
          <a:xfrm>
            <a:off x="3176" y="893"/>
            <a:ext cx="12185651" cy="6856214"/>
          </a:xfrm>
        </p:spPr>
      </p:pic>
      <p:sp>
        <p:nvSpPr>
          <p:cNvPr id="11" name="Rectangle 10"/>
          <p:cNvSpPr/>
          <p:nvPr/>
        </p:nvSpPr>
        <p:spPr>
          <a:xfrm>
            <a:off x="3176" y="-1808"/>
            <a:ext cx="12185651" cy="6856214"/>
          </a:xfrm>
          <a:prstGeom prst="rect">
            <a:avLst/>
          </a:prstGeom>
          <a:solidFill>
            <a:srgbClr val="606D7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rtlCol="0" anchor="ctr"/>
          <a:lstStyle/>
          <a:p>
            <a:pPr algn="ctr"/>
            <a:endParaRPr lang="en-US" sz="900" dirty="0"/>
          </a:p>
        </p:txBody>
      </p:sp>
      <p:sp>
        <p:nvSpPr>
          <p:cNvPr id="7" name="TextBox 2"/>
          <p:cNvSpPr txBox="1"/>
          <p:nvPr/>
        </p:nvSpPr>
        <p:spPr>
          <a:xfrm>
            <a:off x="427620" y="1674674"/>
            <a:ext cx="11429417" cy="3093154"/>
          </a:xfrm>
          <a:prstGeom prst="rect">
            <a:avLst/>
          </a:prstGeom>
          <a:noFill/>
        </p:spPr>
        <p:txBody>
          <a:bodyPr wrap="square" rtlCol="0">
            <a:spAutoFit/>
          </a:bodyPr>
          <a:lstStyle/>
          <a:p>
            <a:pPr algn="ctr">
              <a:lnSpc>
                <a:spcPct val="150000"/>
              </a:lnSpc>
            </a:pPr>
            <a:r>
              <a:rPr lang="pt-BR" sz="2800" b="1" dirty="0">
                <a:solidFill>
                  <a:schemeClr val="bg1"/>
                </a:solidFill>
                <a:latin typeface="Lato" charset="0"/>
              </a:rPr>
              <a:t>PORTARIA NORMATIVA  Nº 22 DE 21 DE DEZEMBRO DE 2017  </a:t>
            </a:r>
          </a:p>
          <a:p>
            <a:pPr algn="ctr">
              <a:lnSpc>
                <a:spcPct val="150000"/>
              </a:lnSpc>
            </a:pPr>
            <a:endParaRPr lang="pt-BR" sz="2400" b="1" dirty="0">
              <a:solidFill>
                <a:schemeClr val="bg1"/>
              </a:solidFill>
              <a:latin typeface="Lato" charset="0"/>
            </a:endParaRPr>
          </a:p>
          <a:p>
            <a:pPr algn="ctr">
              <a:lnSpc>
                <a:spcPct val="150000"/>
              </a:lnSpc>
            </a:pPr>
            <a:r>
              <a:rPr lang="pt-BR" b="1" dirty="0">
                <a:solidFill>
                  <a:schemeClr val="bg1"/>
                </a:solidFill>
              </a:rPr>
              <a:t>Dispõe sobre os procedimentos de supervisão e monitoramento de instituições de educação superior e de cursos superiores de graduação e de pós graduação lato sensu, nas modalidades presencial e a distância, integrantes do sistema federal de ensino</a:t>
            </a:r>
            <a:endParaRPr lang="pt-BR" b="1" dirty="0">
              <a:solidFill>
                <a:schemeClr val="bg1"/>
              </a:solidFill>
              <a:latin typeface="Lato" charset="0"/>
            </a:endParaRPr>
          </a:p>
          <a:p>
            <a:pPr algn="ctr">
              <a:lnSpc>
                <a:spcPct val="150000"/>
              </a:lnSpc>
            </a:pPr>
            <a:endParaRPr lang="pt-BR" sz="2400" b="1" dirty="0">
              <a:solidFill>
                <a:schemeClr val="bg1"/>
              </a:solidFill>
              <a:latin typeface="Lato" charset="0"/>
            </a:endParaRPr>
          </a:p>
        </p:txBody>
      </p:sp>
    </p:spTree>
    <p:extLst>
      <p:ext uri="{BB962C8B-B14F-4D97-AF65-F5344CB8AC3E}">
        <p14:creationId xmlns:p14="http://schemas.microsoft.com/office/powerpoint/2010/main" val="5975445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353910" y="697386"/>
            <a:ext cx="11745324" cy="6001643"/>
          </a:xfrm>
          <a:prstGeom prst="rect">
            <a:avLst/>
          </a:prstGeom>
        </p:spPr>
        <p:txBody>
          <a:bodyPr wrap="square" anchor="ctr">
            <a:spAutoFit/>
          </a:bodyPr>
          <a:lstStyle/>
          <a:p>
            <a:r>
              <a:rPr lang="pt-BR" dirty="0"/>
              <a:t> </a:t>
            </a:r>
          </a:p>
          <a:p>
            <a:r>
              <a:rPr lang="pt-BR" b="1" dirty="0"/>
              <a:t>                                                    </a:t>
            </a:r>
            <a:r>
              <a:rPr lang="pt-BR" b="1" dirty="0">
                <a:solidFill>
                  <a:srgbClr val="FF0000"/>
                </a:solidFill>
              </a:rPr>
              <a:t>    Do Procedimento Sancionador </a:t>
            </a:r>
            <a:endParaRPr lang="pt-BR" dirty="0">
              <a:solidFill>
                <a:srgbClr val="FF0000"/>
              </a:solidFill>
            </a:endParaRPr>
          </a:p>
          <a:p>
            <a:r>
              <a:rPr lang="pt-BR" dirty="0">
                <a:solidFill>
                  <a:srgbClr val="FF0000"/>
                </a:solidFill>
              </a:rPr>
              <a:t> </a:t>
            </a:r>
          </a:p>
          <a:p>
            <a:pPr marL="285750" lvl="0" indent="-285750">
              <a:buFont typeface="Arial" panose="020B0604020202020204" pitchFamily="34" charset="0"/>
              <a:buChar char="•"/>
            </a:pPr>
            <a:r>
              <a:rPr lang="pt-BR" b="1" dirty="0"/>
              <a:t>Procedimento sancionador</a:t>
            </a:r>
            <a:r>
              <a:rPr lang="pt-BR" dirty="0"/>
              <a:t>. Nos termos do art. 71 do Decreto Nº 9.235, de 2017, a SERES, a partir de procedimento preparatório ou no caso de não cumprimento de providências determinadas em procedimento saneador, instaurará, mediante publicação de Portaria pelo Secretário, procedimento sancionador.</a:t>
            </a:r>
          </a:p>
          <a:p>
            <a:r>
              <a:rPr lang="pt-BR" dirty="0"/>
              <a:t> </a:t>
            </a:r>
          </a:p>
          <a:p>
            <a:r>
              <a:rPr lang="pt-BR" dirty="0"/>
              <a:t> </a:t>
            </a:r>
          </a:p>
          <a:p>
            <a:pPr marL="285750" lvl="0" indent="-285750">
              <a:buFont typeface="Arial" panose="020B0604020202020204" pitchFamily="34" charset="0"/>
              <a:buChar char="•"/>
            </a:pPr>
            <a:r>
              <a:rPr lang="pt-BR" dirty="0"/>
              <a:t>A </a:t>
            </a:r>
            <a:r>
              <a:rPr lang="pt-BR" b="1" dirty="0"/>
              <a:t>Instauração do  procedimento sancionador </a:t>
            </a:r>
            <a:r>
              <a:rPr lang="pt-BR" dirty="0"/>
              <a:t>poderá ser instaurado também nos casos de não adesão ou de não cumprimento pela IES a Protocolo de Compromisso firmado no âmbito regulatório. </a:t>
            </a:r>
          </a:p>
          <a:p>
            <a:pPr lvl="0"/>
            <a:r>
              <a:rPr lang="pt-BR" dirty="0"/>
              <a:t>Prazo para IES se manifestar.  IES será notificada a se manifestar no prazo de quinze dias. </a:t>
            </a:r>
          </a:p>
          <a:p>
            <a:r>
              <a:rPr lang="pt-BR" dirty="0"/>
              <a:t> </a:t>
            </a:r>
          </a:p>
          <a:p>
            <a:pPr marL="285750" lvl="0" indent="-285750">
              <a:buFont typeface="Arial" panose="020B0604020202020204" pitchFamily="34" charset="0"/>
              <a:buChar char="•"/>
            </a:pPr>
            <a:r>
              <a:rPr lang="pt-BR" b="1" dirty="0"/>
              <a:t>Decorrido o prazo para manifestação da instituição, a SERES apreciará o conjunto de elementos do processo e decidirá:</a:t>
            </a:r>
            <a:endParaRPr lang="pt-BR" dirty="0"/>
          </a:p>
          <a:p>
            <a:r>
              <a:rPr lang="pt-BR" dirty="0"/>
              <a:t> </a:t>
            </a:r>
          </a:p>
          <a:p>
            <a:r>
              <a:rPr lang="pt-BR" dirty="0"/>
              <a:t> I - pelo arquivamento do procedimento sancionador e do processo administrativo de supervisão; </a:t>
            </a:r>
          </a:p>
          <a:p>
            <a:r>
              <a:rPr lang="pt-BR" dirty="0"/>
              <a:t>II - pela aplicação das penalidades previstas na Lei Nº 9.394, de 1996. </a:t>
            </a:r>
          </a:p>
          <a:p>
            <a:r>
              <a:rPr lang="pt-BR" dirty="0"/>
              <a:t> </a:t>
            </a:r>
          </a:p>
          <a:p>
            <a:r>
              <a:rPr lang="pt-BR" dirty="0">
                <a:solidFill>
                  <a:srgbClr val="FF0000"/>
                </a:solidFill>
              </a:rPr>
              <a:t>A ausência de defesa ou sua apresentação intempestiva não interromperá o fluxo do procedimento sancionador. </a:t>
            </a:r>
          </a:p>
          <a:p>
            <a:r>
              <a:rPr lang="pt-BR" dirty="0"/>
              <a:t> </a:t>
            </a:r>
          </a:p>
          <a:p>
            <a:r>
              <a:rPr lang="pt-BR" dirty="0"/>
              <a:t> </a:t>
            </a:r>
          </a:p>
          <a:p>
            <a:pPr>
              <a:lnSpc>
                <a:spcPct val="150000"/>
              </a:lnSpc>
            </a:pPr>
            <a:endParaRPr lang="pt-BR" sz="1600" b="1" dirty="0">
              <a:solidFill>
                <a:schemeClr val="tx1">
                  <a:lumMod val="75000"/>
                  <a:lumOff val="25000"/>
                </a:schemeClr>
              </a:solidFill>
              <a:latin typeface="Lato Light"/>
            </a:endParaRPr>
          </a:p>
        </p:txBody>
      </p:sp>
    </p:spTree>
    <p:extLst>
      <p:ext uri="{BB962C8B-B14F-4D97-AF65-F5344CB8AC3E}">
        <p14:creationId xmlns:p14="http://schemas.microsoft.com/office/powerpoint/2010/main" val="97867647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480752" y="128097"/>
            <a:ext cx="11510682" cy="6601807"/>
          </a:xfrm>
          <a:prstGeom prst="rect">
            <a:avLst/>
          </a:prstGeom>
        </p:spPr>
        <p:txBody>
          <a:bodyPr wrap="square" anchor="ctr">
            <a:spAutoFit/>
          </a:bodyPr>
          <a:lstStyle/>
          <a:p>
            <a:pPr marL="285750" indent="-285750">
              <a:lnSpc>
                <a:spcPct val="150000"/>
              </a:lnSpc>
              <a:buFont typeface="Arial" panose="020B0604020202020204" pitchFamily="34" charset="0"/>
              <a:buChar char="•"/>
            </a:pPr>
            <a:r>
              <a:rPr lang="pt-BR" sz="1600" dirty="0">
                <a:solidFill>
                  <a:schemeClr val="tx1">
                    <a:lumMod val="75000"/>
                    <a:lumOff val="25000"/>
                  </a:schemeClr>
                </a:solidFill>
                <a:latin typeface="Lato Light"/>
              </a:rPr>
              <a:t> </a:t>
            </a:r>
            <a:endParaRPr lang="pt-BR" sz="1600" b="1" dirty="0">
              <a:solidFill>
                <a:schemeClr val="tx1">
                  <a:lumMod val="75000"/>
                  <a:lumOff val="25000"/>
                </a:schemeClr>
              </a:solidFill>
              <a:latin typeface="Lato Light"/>
            </a:endParaRPr>
          </a:p>
          <a:p>
            <a:r>
              <a:rPr lang="pt-BR" dirty="0"/>
              <a:t> </a:t>
            </a:r>
          </a:p>
          <a:p>
            <a:r>
              <a:rPr lang="pt-BR" dirty="0">
                <a:solidFill>
                  <a:srgbClr val="FF0000"/>
                </a:solidFill>
              </a:rPr>
              <a:t>              </a:t>
            </a:r>
            <a:r>
              <a:rPr lang="pt-BR" b="1" dirty="0">
                <a:solidFill>
                  <a:srgbClr val="FF0000"/>
                </a:solidFill>
              </a:rPr>
              <a:t>                                                     Oferta sem Ato Autorizativo </a:t>
            </a:r>
          </a:p>
          <a:p>
            <a:endParaRPr lang="pt-BR" dirty="0"/>
          </a:p>
          <a:p>
            <a:pPr marL="285750" lvl="0" indent="-285750">
              <a:buFont typeface="Arial" panose="020B0604020202020204" pitchFamily="34" charset="0"/>
              <a:buChar char="•"/>
            </a:pPr>
            <a:r>
              <a:rPr lang="pt-BR" b="1" dirty="0"/>
              <a:t>Ofertas de cursos não autorizados.</a:t>
            </a:r>
            <a:r>
              <a:rPr lang="pt-BR" dirty="0"/>
              <a:t> O processo administrativo de supervisão em face de curso não autorizado ofertado por instituição credenciada, ou ainda não credenciada, mas que possui processos regulatórios de credenciamento e de autorização de curso válidos, será processado em rito sumário, conforme o art. 76, § 1º, do Decreto Nº 9.235, de 2017, e compreenderá as seguintes fases: </a:t>
            </a:r>
          </a:p>
          <a:p>
            <a:r>
              <a:rPr lang="pt-BR" dirty="0"/>
              <a:t> </a:t>
            </a:r>
          </a:p>
          <a:p>
            <a:r>
              <a:rPr lang="pt-BR" dirty="0"/>
              <a:t>      I - </a:t>
            </a:r>
            <a:r>
              <a:rPr lang="pt-BR" b="1" dirty="0"/>
              <a:t>notificação da instituição,</a:t>
            </a:r>
            <a:r>
              <a:rPr lang="pt-BR" dirty="0"/>
              <a:t> que terá prazo de quinze dias para se manifestar; II - análise da manifestação da instituição e realização de diligências, quando necessárias; </a:t>
            </a:r>
          </a:p>
          <a:p>
            <a:r>
              <a:rPr lang="pt-BR" dirty="0"/>
              <a:t>      III - </a:t>
            </a:r>
            <a:r>
              <a:rPr lang="pt-BR" b="1" dirty="0"/>
              <a:t>publicação de Portaria da SERES </a:t>
            </a:r>
            <a:r>
              <a:rPr lang="pt-BR" dirty="0"/>
              <a:t>instaurando procedimento sancionador com a decisão de arquivamento do protocolo de credenciamento e de autorização de curso, caso confirmada a oferta anterior ao ato de credenciamento, estabelecendo a penalidade prevista; e IV - arquivamento do processo administrativo de rito sumário, caso não procedente. </a:t>
            </a:r>
          </a:p>
          <a:p>
            <a:r>
              <a:rPr lang="pt-BR" dirty="0"/>
              <a:t> </a:t>
            </a:r>
          </a:p>
          <a:p>
            <a:pPr marL="285750" lvl="0" indent="-285750">
              <a:buFont typeface="Arial" panose="020B0604020202020204" pitchFamily="34" charset="0"/>
              <a:buChar char="•"/>
            </a:pPr>
            <a:r>
              <a:rPr lang="pt-BR" b="1" dirty="0"/>
              <a:t>Recurso sem efeito suspensivo. </a:t>
            </a:r>
            <a:r>
              <a:rPr lang="pt-BR" dirty="0"/>
              <a:t>Da decisão de aplicação da penalidade caberá recurso ao CNE, no prazo de trinta dias, sem efeito suspensivo. § 2º Nos casos de recurso ao CNE, a decisão final no processo administrativo de rito sumário será homologada pelo Ministro de Estado da Educação. </a:t>
            </a:r>
          </a:p>
          <a:p>
            <a:pPr marL="857250" lvl="1" indent="-400050">
              <a:lnSpc>
                <a:spcPct val="150000"/>
              </a:lnSpc>
              <a:buFont typeface="+mj-lt"/>
              <a:buAutoNum type="romanUcPeriod"/>
            </a:pPr>
            <a:r>
              <a:rPr lang="pt-BR" sz="1600" dirty="0">
                <a:solidFill>
                  <a:schemeClr val="tx1">
                    <a:lumMod val="75000"/>
                    <a:lumOff val="25000"/>
                  </a:schemeClr>
                </a:solidFill>
                <a:latin typeface="Lato Light"/>
              </a:rPr>
              <a:t>.</a:t>
            </a:r>
          </a:p>
          <a:p>
            <a:pPr>
              <a:lnSpc>
                <a:spcPct val="150000"/>
              </a:lnSpc>
            </a:pPr>
            <a:endParaRPr lang="pt-BR" dirty="0"/>
          </a:p>
          <a:p>
            <a:pPr marL="285750" indent="-285750">
              <a:lnSpc>
                <a:spcPct val="150000"/>
              </a:lnSpc>
              <a:buFont typeface="Arial" panose="020B0604020202020204" pitchFamily="34" charset="0"/>
              <a:buChar char="•"/>
            </a:pPr>
            <a:endParaRPr lang="pt-BR" sz="1600" b="1" dirty="0">
              <a:solidFill>
                <a:schemeClr val="tx1">
                  <a:lumMod val="75000"/>
                  <a:lumOff val="25000"/>
                </a:schemeClr>
              </a:solidFill>
              <a:latin typeface="Lato Light"/>
            </a:endParaRPr>
          </a:p>
        </p:txBody>
      </p:sp>
    </p:spTree>
    <p:extLst>
      <p:ext uri="{BB962C8B-B14F-4D97-AF65-F5344CB8AC3E}">
        <p14:creationId xmlns:p14="http://schemas.microsoft.com/office/powerpoint/2010/main" val="277914888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334978" y="1091464"/>
            <a:ext cx="11510682" cy="5816977"/>
          </a:xfrm>
          <a:prstGeom prst="rect">
            <a:avLst/>
          </a:prstGeom>
        </p:spPr>
        <p:txBody>
          <a:bodyPr wrap="square" anchor="ctr">
            <a:spAutoFit/>
          </a:bodyPr>
          <a:lstStyle/>
          <a:p>
            <a:endParaRPr lang="pt-BR" sz="1600" b="1" dirty="0"/>
          </a:p>
          <a:p>
            <a:r>
              <a:rPr lang="pt-BR" b="1" dirty="0"/>
              <a:t>                                                                    </a:t>
            </a:r>
            <a:r>
              <a:rPr lang="pt-BR" b="1" dirty="0">
                <a:solidFill>
                  <a:srgbClr val="FF0000"/>
                </a:solidFill>
              </a:rPr>
              <a:t>Do Monitoramento </a:t>
            </a:r>
            <a:endParaRPr lang="pt-BR" dirty="0">
              <a:solidFill>
                <a:srgbClr val="FF0000"/>
              </a:solidFill>
            </a:endParaRPr>
          </a:p>
          <a:p>
            <a:r>
              <a:rPr lang="pt-BR" b="1" dirty="0">
                <a:solidFill>
                  <a:srgbClr val="FF0000"/>
                </a:solidFill>
              </a:rPr>
              <a:t> </a:t>
            </a:r>
            <a:endParaRPr lang="pt-BR" dirty="0">
              <a:solidFill>
                <a:srgbClr val="FF0000"/>
              </a:solidFill>
            </a:endParaRPr>
          </a:p>
          <a:p>
            <a:pPr marL="285750" lvl="0" indent="-285750">
              <a:buFont typeface="Arial" panose="020B0604020202020204" pitchFamily="34" charset="0"/>
              <a:buChar char="•"/>
            </a:pPr>
            <a:r>
              <a:rPr lang="pt-BR" b="1" dirty="0"/>
              <a:t>Das ações de monitoramento.</a:t>
            </a:r>
            <a:r>
              <a:rPr lang="pt-BR" dirty="0"/>
              <a:t>  As ações de monitoramento das instituições e dos cursos de educação superior tem caráter permanente e visam contribuir para subsidiar as ações e políticas da SERES e o seu constante aperfeiçoamento, e incluirão: </a:t>
            </a:r>
          </a:p>
          <a:p>
            <a:r>
              <a:rPr lang="pt-BR" dirty="0"/>
              <a:t> </a:t>
            </a:r>
          </a:p>
          <a:p>
            <a:r>
              <a:rPr lang="pt-BR" dirty="0"/>
              <a:t>I - a verificação das condições de funcionamento, independentemente de denúncia ou representação, visando à qualidade na oferta de educação superior e à prevenção de deficiências ou irregularidades; </a:t>
            </a:r>
          </a:p>
          <a:p>
            <a:r>
              <a:rPr lang="pt-BR" dirty="0"/>
              <a:t>II - o apoio a estudos sobre metodologias, instrumentos e indicadores para a supervisão dos cursos e instituições de educação superior; </a:t>
            </a:r>
          </a:p>
          <a:p>
            <a:r>
              <a:rPr lang="pt-BR" dirty="0"/>
              <a:t> </a:t>
            </a:r>
          </a:p>
          <a:p>
            <a:r>
              <a:rPr lang="pt-BR" dirty="0"/>
              <a:t>III - o planejamento e a coordenação de ações referentes ao acompanhamento da implantação de instituições de educação superior privadas e da oferta dos cursos de graduação em áreas estratégicas e à verificação das condições estabelecidas nos editais de chamamento público. </a:t>
            </a:r>
          </a:p>
          <a:p>
            <a:r>
              <a:rPr lang="pt-BR" b="1" dirty="0"/>
              <a:t> </a:t>
            </a:r>
            <a:endParaRPr lang="pt-BR" dirty="0"/>
          </a:p>
          <a:p>
            <a:pPr marL="285750" lvl="0" indent="-285750">
              <a:buFont typeface="Arial" panose="020B0604020202020204" pitchFamily="34" charset="0"/>
              <a:buChar char="•"/>
            </a:pPr>
            <a:r>
              <a:rPr lang="pt-BR" b="1" dirty="0"/>
              <a:t>Monitoramento do curso de medicina.</a:t>
            </a:r>
            <a:r>
              <a:rPr lang="pt-BR" dirty="0"/>
              <a:t>  O monitoramento da implantação de cursos de Medicina, ou oriundos de processos de chamamento público, conforme prevê a Lei Nº 12.871, de 2013, e o Decreto Nº 9.235, de 2017, é regido por normativos específicos do MEC. </a:t>
            </a:r>
          </a:p>
          <a:p>
            <a:r>
              <a:rPr lang="pt-BR" sz="1600" dirty="0"/>
              <a:t> </a:t>
            </a:r>
          </a:p>
          <a:p>
            <a:pPr marL="285750" indent="-285750">
              <a:buFont typeface="Arial" panose="020B0604020202020204" pitchFamily="34" charset="0"/>
              <a:buChar char="•"/>
            </a:pPr>
            <a:endParaRPr lang="pt-BR" sz="1600" b="1" dirty="0">
              <a:solidFill>
                <a:schemeClr val="tx1">
                  <a:lumMod val="75000"/>
                  <a:lumOff val="25000"/>
                </a:schemeClr>
              </a:solidFill>
              <a:latin typeface="Lato Light"/>
            </a:endParaRPr>
          </a:p>
        </p:txBody>
      </p:sp>
    </p:spTree>
    <p:extLst>
      <p:ext uri="{BB962C8B-B14F-4D97-AF65-F5344CB8AC3E}">
        <p14:creationId xmlns:p14="http://schemas.microsoft.com/office/powerpoint/2010/main" val="118440653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560265" y="1380197"/>
            <a:ext cx="11510682" cy="2400657"/>
          </a:xfrm>
          <a:prstGeom prst="rect">
            <a:avLst/>
          </a:prstGeom>
        </p:spPr>
        <p:txBody>
          <a:bodyPr wrap="square" anchor="ctr">
            <a:spAutoFit/>
          </a:bodyPr>
          <a:lstStyle/>
          <a:p>
            <a:pPr marL="285750" lvl="0" indent="-285750">
              <a:buFont typeface="Arial" panose="020B0604020202020204" pitchFamily="34" charset="0"/>
              <a:buChar char="•"/>
            </a:pPr>
            <a:r>
              <a:rPr lang="pt-BR" b="1" dirty="0"/>
              <a:t> </a:t>
            </a:r>
            <a:r>
              <a:rPr lang="pt-BR" b="1" dirty="0">
                <a:solidFill>
                  <a:srgbClr val="FF0000"/>
                </a:solidFill>
              </a:rPr>
              <a:t>Nas ações de monitoramento de instituições e cursos, a SERES poderá: </a:t>
            </a:r>
          </a:p>
          <a:p>
            <a:r>
              <a:rPr lang="pt-BR" b="1" dirty="0">
                <a:solidFill>
                  <a:srgbClr val="FF0000"/>
                </a:solidFill>
              </a:rPr>
              <a:t> </a:t>
            </a:r>
          </a:p>
          <a:p>
            <a:r>
              <a:rPr lang="pt-BR" dirty="0"/>
              <a:t>I - requisitar documentos e realizar visitas in loco; </a:t>
            </a:r>
          </a:p>
          <a:p>
            <a:r>
              <a:rPr lang="pt-BR" dirty="0"/>
              <a:t>II - articular-se com os conselhos de profissões regulamentadas; I</a:t>
            </a:r>
          </a:p>
          <a:p>
            <a:r>
              <a:rPr lang="pt-BR" dirty="0"/>
              <a:t>II - firmar convênios ou termos de parceria com entidades de defesa do consumidor e com demais órgãos da administração pública; </a:t>
            </a:r>
          </a:p>
          <a:p>
            <a:r>
              <a:rPr lang="pt-BR" dirty="0"/>
              <a:t>IV - instituir comissões ad hoc para realização de ações de acompanhamento e produção de relatórios e estudos. </a:t>
            </a:r>
          </a:p>
          <a:p>
            <a:pPr marL="285750" lvl="0" indent="-285750">
              <a:lnSpc>
                <a:spcPct val="150000"/>
              </a:lnSpc>
              <a:buFont typeface="Arial" panose="020B0604020202020204" pitchFamily="34" charset="0"/>
              <a:buChar char="•"/>
            </a:pPr>
            <a:endParaRPr lang="pt-BR" sz="1600" dirty="0">
              <a:solidFill>
                <a:schemeClr val="tx1">
                  <a:lumMod val="75000"/>
                  <a:lumOff val="25000"/>
                </a:schemeClr>
              </a:solidFill>
              <a:latin typeface="Lato Light"/>
            </a:endParaRPr>
          </a:p>
        </p:txBody>
      </p:sp>
    </p:spTree>
    <p:extLst>
      <p:ext uri="{BB962C8B-B14F-4D97-AF65-F5344CB8AC3E}">
        <p14:creationId xmlns:p14="http://schemas.microsoft.com/office/powerpoint/2010/main" val="36764470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934051" y="786082"/>
            <a:ext cx="11510682" cy="4062651"/>
          </a:xfrm>
          <a:prstGeom prst="rect">
            <a:avLst/>
          </a:prstGeom>
        </p:spPr>
        <p:txBody>
          <a:bodyPr wrap="square" anchor="ctr">
            <a:spAutoFit/>
          </a:bodyPr>
          <a:lstStyle/>
          <a:p>
            <a:r>
              <a:rPr lang="pt-BR" sz="2000" b="1" dirty="0">
                <a:solidFill>
                  <a:srgbClr val="FF0000"/>
                </a:solidFill>
              </a:rPr>
              <a:t>                                                     Do Acervo Acadêmico </a:t>
            </a:r>
            <a:endParaRPr lang="pt-BR" sz="2000" dirty="0">
              <a:solidFill>
                <a:srgbClr val="FF0000"/>
              </a:solidFill>
            </a:endParaRPr>
          </a:p>
          <a:p>
            <a:r>
              <a:rPr lang="pt-BR" sz="2000" dirty="0"/>
              <a:t> </a:t>
            </a:r>
          </a:p>
          <a:p>
            <a:pPr marL="285750" lvl="0" indent="-285750">
              <a:buFont typeface="Arial" panose="020B0604020202020204" pitchFamily="34" charset="0"/>
              <a:buChar char="•"/>
            </a:pPr>
            <a:r>
              <a:rPr lang="pt-BR" sz="2000" dirty="0"/>
              <a:t>Para os fins da Portaria 22, de dezembro de 2017, considera-se acervo acadêmico o conjunto de documentos produzidos e recebidos por instituições públicas ou privadas que ofertam educação superior, pertencentes ao sistema federal de ensino, referentes à vida acadêmica dos estudantes e necessários para comprovar seus estudos.</a:t>
            </a:r>
          </a:p>
          <a:p>
            <a:pPr lvl="0"/>
            <a:endParaRPr lang="pt-BR" sz="2000" dirty="0"/>
          </a:p>
          <a:p>
            <a:pPr marL="285750" lvl="0" indent="-285750">
              <a:buFont typeface="Arial" panose="020B0604020202020204" pitchFamily="34" charset="0"/>
              <a:buChar char="•"/>
            </a:pPr>
            <a:r>
              <a:rPr lang="pt-BR" sz="2000" dirty="0"/>
              <a:t>Os </a:t>
            </a:r>
            <a:r>
              <a:rPr lang="pt-BR" sz="2000" b="1" dirty="0"/>
              <a:t>artigos 34 ao 45 da Portaria 22 de dezembro de 2017,</a:t>
            </a:r>
            <a:r>
              <a:rPr lang="pt-BR" sz="2000" dirty="0"/>
              <a:t>  dispõem sobre guarda de acerva das </a:t>
            </a:r>
            <a:r>
              <a:rPr lang="pt-BR" sz="2000" dirty="0" err="1"/>
              <a:t>Ies</a:t>
            </a:r>
            <a:r>
              <a:rPr lang="pt-BR" sz="2000" dirty="0"/>
              <a:t> em funcionamento e  que foram  descredenciadas a pedido e as que forma descredenciadas pelo MEC.</a:t>
            </a:r>
          </a:p>
          <a:p>
            <a:r>
              <a:rPr lang="pt-BR" dirty="0"/>
              <a:t> </a:t>
            </a:r>
          </a:p>
          <a:p>
            <a:r>
              <a:rPr lang="pt-BR" dirty="0"/>
              <a:t> </a:t>
            </a:r>
          </a:p>
          <a:p>
            <a:r>
              <a:rPr lang="pt-BR" dirty="0"/>
              <a:t> </a:t>
            </a:r>
          </a:p>
          <a:p>
            <a:pPr marL="285750" lvl="0" indent="-285750">
              <a:lnSpc>
                <a:spcPct val="150000"/>
              </a:lnSpc>
              <a:buFont typeface="Arial" panose="020B0604020202020204" pitchFamily="34" charset="0"/>
              <a:buChar char="•"/>
            </a:pPr>
            <a:endParaRPr lang="pt-BR" sz="1600" dirty="0">
              <a:solidFill>
                <a:schemeClr val="tx1">
                  <a:lumMod val="75000"/>
                  <a:lumOff val="25000"/>
                </a:schemeClr>
              </a:solidFill>
              <a:latin typeface="Lato Light"/>
            </a:endParaRPr>
          </a:p>
        </p:txBody>
      </p:sp>
    </p:spTree>
    <p:extLst>
      <p:ext uri="{BB962C8B-B14F-4D97-AF65-F5344CB8AC3E}">
        <p14:creationId xmlns:p14="http://schemas.microsoft.com/office/powerpoint/2010/main" val="33281180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641561" y="925114"/>
            <a:ext cx="11510682" cy="4770537"/>
          </a:xfrm>
          <a:prstGeom prst="rect">
            <a:avLst/>
          </a:prstGeom>
        </p:spPr>
        <p:txBody>
          <a:bodyPr wrap="square" anchor="ctr">
            <a:spAutoFit/>
          </a:bodyPr>
          <a:lstStyle/>
          <a:p>
            <a:r>
              <a:rPr lang="pt-BR" b="1" dirty="0">
                <a:solidFill>
                  <a:srgbClr val="FF0000"/>
                </a:solidFill>
              </a:rPr>
              <a:t>                                        DO PROCESSO DE TRANSFERÊNCIA ASSISTIDA</a:t>
            </a:r>
            <a:endParaRPr lang="pt-BR" dirty="0">
              <a:solidFill>
                <a:srgbClr val="FF0000"/>
              </a:solidFill>
            </a:endParaRPr>
          </a:p>
          <a:p>
            <a:r>
              <a:rPr lang="pt-BR" dirty="0"/>
              <a:t> </a:t>
            </a:r>
          </a:p>
          <a:p>
            <a:pPr marL="285750" lvl="0" indent="-285750">
              <a:buFont typeface="Arial" panose="020B0604020202020204" pitchFamily="34" charset="0"/>
              <a:buChar char="•"/>
            </a:pPr>
            <a:r>
              <a:rPr lang="pt-BR" b="1" dirty="0"/>
              <a:t>Transferência assistida.</a:t>
            </a:r>
            <a:r>
              <a:rPr lang="pt-BR" dirty="0"/>
              <a:t> A critério do MEC e considerando as condições da IES descredenciada, bem como o impacto, para os estudantes, de seu descredenciamento ou da desativação de cursos, a SERES poderá realizar chamada pública para transferência assistida, conforme previsto no art. 57, § 3º, do Decreto Nº 9.235, de 2017. </a:t>
            </a:r>
          </a:p>
          <a:p>
            <a:pPr lvl="0"/>
            <a:endParaRPr lang="pt-BR" dirty="0"/>
          </a:p>
          <a:p>
            <a:pPr marL="285750" lvl="0" indent="-285750">
              <a:buFont typeface="Arial" panose="020B0604020202020204" pitchFamily="34" charset="0"/>
              <a:buChar char="•"/>
            </a:pPr>
            <a:r>
              <a:rPr lang="pt-BR" dirty="0"/>
              <a:t>Os artigos 46 ao 49, tratam sobre o processo e procedimento da transferência assistida. </a:t>
            </a:r>
          </a:p>
          <a:p>
            <a:r>
              <a:rPr lang="pt-BR" dirty="0"/>
              <a:t>                     </a:t>
            </a:r>
          </a:p>
          <a:p>
            <a:r>
              <a:rPr lang="pt-BR" dirty="0"/>
              <a:t>                                        </a:t>
            </a:r>
            <a:r>
              <a:rPr lang="pt-BR" dirty="0">
                <a:solidFill>
                  <a:srgbClr val="FF0000"/>
                </a:solidFill>
              </a:rPr>
              <a:t>      </a:t>
            </a:r>
            <a:r>
              <a:rPr lang="pt-BR" b="1" dirty="0">
                <a:solidFill>
                  <a:srgbClr val="FF0000"/>
                </a:solidFill>
              </a:rPr>
              <a:t>Disposições Gerais e transitórias </a:t>
            </a:r>
            <a:endParaRPr lang="pt-BR" dirty="0">
              <a:solidFill>
                <a:srgbClr val="FF0000"/>
              </a:solidFill>
            </a:endParaRPr>
          </a:p>
          <a:p>
            <a:r>
              <a:rPr lang="pt-BR" b="1" dirty="0">
                <a:solidFill>
                  <a:srgbClr val="FF0000"/>
                </a:solidFill>
              </a:rPr>
              <a:t> </a:t>
            </a:r>
            <a:endParaRPr lang="pt-BR" dirty="0">
              <a:solidFill>
                <a:srgbClr val="FF0000"/>
              </a:solidFill>
            </a:endParaRPr>
          </a:p>
          <a:p>
            <a:pPr marL="285750" lvl="0" indent="-285750">
              <a:buFont typeface="Arial" panose="020B0604020202020204" pitchFamily="34" charset="0"/>
              <a:buChar char="•"/>
            </a:pPr>
            <a:r>
              <a:rPr lang="pt-BR" dirty="0"/>
              <a:t> </a:t>
            </a:r>
            <a:r>
              <a:rPr lang="pt-BR" b="1" dirty="0"/>
              <a:t>Solicitação de copias de documentos. </a:t>
            </a:r>
            <a:r>
              <a:rPr lang="pt-BR" dirty="0"/>
              <a:t>Art. 60. As IES, por meio de seus dirigentes ou representantes legais, poderão, a qualquer momento, solicitar cópias de processo administrativo de supervisão do qual sejam partes. </a:t>
            </a:r>
          </a:p>
          <a:p>
            <a:r>
              <a:rPr lang="pt-BR" dirty="0"/>
              <a:t> </a:t>
            </a:r>
          </a:p>
          <a:p>
            <a:pPr marL="285750" lvl="0" indent="-285750">
              <a:buFont typeface="Arial" panose="020B0604020202020204" pitchFamily="34" charset="0"/>
              <a:buChar char="•"/>
            </a:pPr>
            <a:r>
              <a:rPr lang="pt-BR" b="1" dirty="0"/>
              <a:t>Procedimento sancionador nos casos de descredenciamento voluntário</a:t>
            </a:r>
            <a:r>
              <a:rPr lang="pt-BR" dirty="0"/>
              <a:t> Para os casos de descredenciamento voluntário em que não forem cumpridas as exigências estabelecidas em normativo próprio será instaurado procedimento sancionador. </a:t>
            </a:r>
            <a:br>
              <a:rPr lang="pt-BR" dirty="0"/>
            </a:br>
            <a:endParaRPr lang="pt-BR" sz="1600" dirty="0">
              <a:solidFill>
                <a:schemeClr val="tx1">
                  <a:lumMod val="75000"/>
                  <a:lumOff val="25000"/>
                </a:schemeClr>
              </a:solidFill>
              <a:latin typeface="Lato Light"/>
            </a:endParaRPr>
          </a:p>
        </p:txBody>
      </p:sp>
    </p:spTree>
    <p:extLst>
      <p:ext uri="{BB962C8B-B14F-4D97-AF65-F5344CB8AC3E}">
        <p14:creationId xmlns:p14="http://schemas.microsoft.com/office/powerpoint/2010/main" val="14793006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lack-and-white, business, ch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410" y="-1006726"/>
            <a:ext cx="13108820" cy="874386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11019" y="-342900"/>
            <a:ext cx="13411200" cy="7543800"/>
          </a:xfrm>
          <a:prstGeom prst="rect">
            <a:avLst/>
          </a:prstGeom>
          <a:solidFill>
            <a:srgbClr val="00206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Agrupar 4">
            <a:extLst>
              <a:ext uri="{FF2B5EF4-FFF2-40B4-BE49-F238E27FC236}">
                <a16:creationId xmlns:a16="http://schemas.microsoft.com/office/drawing/2014/main" id="{9F3EED4B-D2DA-49CC-9324-C30AC67BD5D6}"/>
              </a:ext>
            </a:extLst>
          </p:cNvPr>
          <p:cNvGrpSpPr/>
          <p:nvPr/>
        </p:nvGrpSpPr>
        <p:grpSpPr>
          <a:xfrm>
            <a:off x="1865692" y="2982296"/>
            <a:ext cx="8460616" cy="988483"/>
            <a:chOff x="1765005" y="2982296"/>
            <a:chExt cx="8460616" cy="988483"/>
          </a:xfrm>
        </p:grpSpPr>
        <p:pic>
          <p:nvPicPr>
            <p:cNvPr id="6" name="Imagem 5" descr="Logo01.jpg">
              <a:extLst>
                <a:ext uri="{FF2B5EF4-FFF2-40B4-BE49-F238E27FC236}">
                  <a16:creationId xmlns:a16="http://schemas.microsoft.com/office/drawing/2014/main" id="{933DCF79-8801-488E-BE85-9B8D17743E36}"/>
                </a:ext>
              </a:extLst>
            </p:cNvPr>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1765005" y="2982296"/>
              <a:ext cx="3553579" cy="971550"/>
            </a:xfrm>
            <a:prstGeom prst="rect">
              <a:avLst/>
            </a:prstGeom>
          </p:spPr>
        </p:pic>
        <p:pic>
          <p:nvPicPr>
            <p:cNvPr id="7" name="Picture 2" descr="Image result for ADV COVAC LOGO">
              <a:extLst>
                <a:ext uri="{FF2B5EF4-FFF2-40B4-BE49-F238E27FC236}">
                  <a16:creationId xmlns:a16="http://schemas.microsoft.com/office/drawing/2014/main" id="{762F3EC5-55A4-4CD4-A018-97DAFD38BE34}"/>
                </a:ext>
              </a:extLst>
            </p:cNvPr>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15721" y="2999229"/>
              <a:ext cx="3009900" cy="9715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15737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lack-and-white, business, ch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410" y="-1006726"/>
            <a:ext cx="13108820" cy="874386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11019" y="-342900"/>
            <a:ext cx="13411200" cy="7543800"/>
          </a:xfrm>
          <a:prstGeom prst="rect">
            <a:avLst/>
          </a:prstGeom>
          <a:solidFill>
            <a:srgbClr val="00206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Agrupar 2">
            <a:extLst>
              <a:ext uri="{FF2B5EF4-FFF2-40B4-BE49-F238E27FC236}">
                <a16:creationId xmlns:a16="http://schemas.microsoft.com/office/drawing/2014/main" id="{20A8BEF6-D1B5-4AEC-87C5-244FD79CF94E}"/>
              </a:ext>
            </a:extLst>
          </p:cNvPr>
          <p:cNvGrpSpPr/>
          <p:nvPr/>
        </p:nvGrpSpPr>
        <p:grpSpPr>
          <a:xfrm>
            <a:off x="1865692" y="2982296"/>
            <a:ext cx="8460616" cy="988483"/>
            <a:chOff x="1765005" y="2982296"/>
            <a:chExt cx="8460616" cy="988483"/>
          </a:xfrm>
        </p:grpSpPr>
        <p:pic>
          <p:nvPicPr>
            <p:cNvPr id="13" name="Imagem 12" descr="Logo01.jpg"/>
            <p:cNvPicPr/>
            <p:nvPr/>
          </p:nvPicPr>
          <p:blipFill>
            <a:blip r:embed="rId3">
              <a:clrChange>
                <a:clrFrom>
                  <a:srgbClr val="FFFFFF"/>
                </a:clrFrom>
                <a:clrTo>
                  <a:srgbClr val="FFFFFF">
                    <a:alpha val="0"/>
                  </a:srgbClr>
                </a:clrTo>
              </a:clrChange>
              <a:duotone>
                <a:schemeClr val="bg2">
                  <a:shade val="45000"/>
                  <a:satMod val="135000"/>
                </a:schemeClr>
                <a:prstClr val="white"/>
              </a:duotone>
            </a:blip>
            <a:stretch>
              <a:fillRect/>
            </a:stretch>
          </p:blipFill>
          <p:spPr>
            <a:xfrm>
              <a:off x="1765005" y="2982296"/>
              <a:ext cx="3553579" cy="971550"/>
            </a:xfrm>
            <a:prstGeom prst="rect">
              <a:avLst/>
            </a:prstGeom>
          </p:spPr>
        </p:pic>
        <p:pic>
          <p:nvPicPr>
            <p:cNvPr id="2" name="Picture 2" descr="Image result for ADV COVAC LOGO">
              <a:extLst>
                <a:ext uri="{FF2B5EF4-FFF2-40B4-BE49-F238E27FC236}">
                  <a16:creationId xmlns:a16="http://schemas.microsoft.com/office/drawing/2014/main" id="{529BD914-A518-433B-820E-CC943E23DB4E}"/>
                </a:ext>
              </a:extLst>
            </p:cNvPr>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15721" y="2999229"/>
              <a:ext cx="3009900" cy="97155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24957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371475" y="897276"/>
            <a:ext cx="11479866" cy="5770811"/>
          </a:xfrm>
          <a:prstGeom prst="rect">
            <a:avLst/>
          </a:prstGeom>
        </p:spPr>
        <p:txBody>
          <a:bodyPr wrap="square">
            <a:spAutoFit/>
          </a:bodyPr>
          <a:lstStyle/>
          <a:p>
            <a:r>
              <a:rPr lang="pt-BR" dirty="0"/>
              <a:t> </a:t>
            </a:r>
          </a:p>
          <a:p>
            <a:pPr lvl="0"/>
            <a:r>
              <a:rPr lang="pt-BR" dirty="0">
                <a:solidFill>
                  <a:srgbClr val="FF0000"/>
                </a:solidFill>
              </a:rPr>
              <a:t>A Portaria 22 de 21 de  dezembro dispõe  sobre os procedimentos de </a:t>
            </a:r>
            <a:r>
              <a:rPr lang="pt-BR" b="1" dirty="0">
                <a:solidFill>
                  <a:srgbClr val="FF0000"/>
                </a:solidFill>
              </a:rPr>
              <a:t>supervisão e monitoramento </a:t>
            </a:r>
            <a:r>
              <a:rPr lang="pt-BR" dirty="0">
                <a:solidFill>
                  <a:srgbClr val="FF0000"/>
                </a:solidFill>
              </a:rPr>
              <a:t>de instituições de educação superior - IES e de cursos superiores de graduação e de pós-graduação lato sensu, nas modalidades presencial </a:t>
            </a:r>
          </a:p>
          <a:p>
            <a:pPr lvl="0"/>
            <a:r>
              <a:rPr lang="pt-BR" dirty="0">
                <a:solidFill>
                  <a:srgbClr val="FF0000"/>
                </a:solidFill>
              </a:rPr>
              <a:t>e a distância, integrantes do sistema federal de ensino. </a:t>
            </a:r>
          </a:p>
          <a:p>
            <a:endParaRPr lang="pt-BR" dirty="0"/>
          </a:p>
          <a:p>
            <a:r>
              <a:rPr lang="pt-BR" dirty="0"/>
              <a:t>                                                                  </a:t>
            </a:r>
            <a:r>
              <a:rPr lang="pt-BR" b="1" dirty="0"/>
              <a:t>Algumas definições importantes: </a:t>
            </a:r>
          </a:p>
          <a:p>
            <a:endParaRPr lang="pt-BR" dirty="0"/>
          </a:p>
          <a:p>
            <a:pPr marL="285750" lvl="0" indent="-285750">
              <a:buFont typeface="Arial" panose="020B0604020202020204" pitchFamily="34" charset="0"/>
              <a:buChar char="•"/>
            </a:pPr>
            <a:r>
              <a:rPr lang="pt-BR" dirty="0"/>
              <a:t>A </a:t>
            </a:r>
            <a:r>
              <a:rPr lang="pt-BR" b="1" dirty="0"/>
              <a:t>regularidade </a:t>
            </a:r>
            <a:r>
              <a:rPr lang="pt-BR" dirty="0"/>
              <a:t>refere-se ao cumprimento das normas que regem a oferta da educação superior, entre elas, a observância aos atos autorizativos para o funcionamento de IES e para a oferta de cursos superiores de graduação e de </a:t>
            </a:r>
            <a:r>
              <a:rPr lang="pt-BR" dirty="0" err="1"/>
              <a:t>pósgraduação</a:t>
            </a:r>
            <a:r>
              <a:rPr lang="pt-BR" dirty="0"/>
              <a:t> lato sensu no sistema federal de ensino. </a:t>
            </a:r>
          </a:p>
          <a:p>
            <a:pPr marL="285750" lvl="0" indent="-285750">
              <a:buFont typeface="Arial" panose="020B0604020202020204" pitchFamily="34" charset="0"/>
              <a:buChar char="•"/>
            </a:pPr>
            <a:r>
              <a:rPr lang="pt-BR" dirty="0"/>
              <a:t>A </a:t>
            </a:r>
            <a:r>
              <a:rPr lang="pt-BR" b="1" dirty="0"/>
              <a:t>qualidade</a:t>
            </a:r>
            <a:r>
              <a:rPr lang="pt-BR" dirty="0"/>
              <a:t> diz respeito aos resultados obtidos nos indicadores e conceitos atribuídos em avaliações de instituições e cursos de acordo com os padrões estabelecidos no Sistema Nacional de Avaliação da Educação Superior - SINAES, instituído pela Lei Nº 10.861, de 14 de abril de 2004. Art. 3º Compete à Secretaria de Regulação e Supervisão da Educação Superior - SERES apurar indícios de deficiências e irregularidades na oferta de educação superior, mediante a instauração de processo administrativo de supervisão. </a:t>
            </a:r>
          </a:p>
          <a:p>
            <a:pPr marL="285750" lvl="0" indent="-285750">
              <a:buFont typeface="Arial" panose="020B0604020202020204" pitchFamily="34" charset="0"/>
              <a:buChar char="•"/>
            </a:pPr>
            <a:r>
              <a:rPr lang="pt-BR" dirty="0"/>
              <a:t>A </a:t>
            </a:r>
            <a:r>
              <a:rPr lang="pt-BR" b="1" dirty="0"/>
              <a:t>deficiência</a:t>
            </a:r>
            <a:r>
              <a:rPr lang="pt-BR" dirty="0"/>
              <a:t> caracteriza-se pelo não atendimento, por parte de IES e de seus cursos, aos parâmetros de qualidade estabelecidos nos instrumentos de avaliação do SINAES. § 2º A irregularidade é caracterizada pelo não cumprimento, por parte da IES ou de sua mantenedora, das normas da legislação educacional.</a:t>
            </a:r>
          </a:p>
          <a:p>
            <a:r>
              <a:rPr lang="pt-BR" dirty="0"/>
              <a:t> </a:t>
            </a:r>
          </a:p>
          <a:p>
            <a:pPr marL="285750" indent="-285750">
              <a:lnSpc>
                <a:spcPct val="150000"/>
              </a:lnSpc>
              <a:buFont typeface="Arial" panose="020B0604020202020204" pitchFamily="34" charset="0"/>
              <a:buChar char="•"/>
            </a:pPr>
            <a:endParaRPr lang="pt-BR" b="1" dirty="0">
              <a:solidFill>
                <a:schemeClr val="tx1">
                  <a:lumMod val="75000"/>
                  <a:lumOff val="25000"/>
                </a:schemeClr>
              </a:solidFill>
            </a:endParaRPr>
          </a:p>
        </p:txBody>
      </p:sp>
    </p:spTree>
    <p:extLst>
      <p:ext uri="{BB962C8B-B14F-4D97-AF65-F5344CB8AC3E}">
        <p14:creationId xmlns:p14="http://schemas.microsoft.com/office/powerpoint/2010/main" val="68742788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340659" y="1500254"/>
            <a:ext cx="11510682" cy="4801314"/>
          </a:xfrm>
          <a:prstGeom prst="rect">
            <a:avLst/>
          </a:prstGeom>
        </p:spPr>
        <p:txBody>
          <a:bodyPr wrap="square">
            <a:spAutoFit/>
          </a:bodyPr>
          <a:lstStyle/>
          <a:p>
            <a:r>
              <a:rPr lang="pt-BR" dirty="0">
                <a:solidFill>
                  <a:srgbClr val="FF0000"/>
                </a:solidFill>
              </a:rPr>
              <a:t>		 </a:t>
            </a:r>
            <a:r>
              <a:rPr lang="pt-BR" b="1" dirty="0">
                <a:solidFill>
                  <a:srgbClr val="FF0000"/>
                </a:solidFill>
              </a:rPr>
              <a:t>DO PROCESSO ADMINISTRATIVO DE SUPERVISÃO </a:t>
            </a:r>
            <a:endParaRPr lang="pt-BR" dirty="0">
              <a:solidFill>
                <a:srgbClr val="FF0000"/>
              </a:solidFill>
            </a:endParaRPr>
          </a:p>
          <a:p>
            <a:r>
              <a:rPr lang="pt-BR" b="1" dirty="0"/>
              <a:t> </a:t>
            </a:r>
            <a:endParaRPr lang="pt-BR" dirty="0"/>
          </a:p>
          <a:p>
            <a:pPr marL="285750" lvl="0" indent="-285750">
              <a:buFont typeface="Arial" panose="020B0604020202020204" pitchFamily="34" charset="0"/>
              <a:buChar char="•"/>
            </a:pPr>
            <a:r>
              <a:rPr lang="pt-BR" b="1" dirty="0"/>
              <a:t>Das fases do processo administrativo:</a:t>
            </a:r>
            <a:r>
              <a:rPr lang="pt-BR" dirty="0"/>
              <a:t> I - procedimento preparatório; II - procedimento saneador; e III - procedimento sancionador. </a:t>
            </a:r>
          </a:p>
          <a:p>
            <a:r>
              <a:rPr lang="pt-BR" dirty="0"/>
              <a:t> </a:t>
            </a:r>
          </a:p>
          <a:p>
            <a:pPr marL="285750" lvl="0" indent="-285750">
              <a:buFont typeface="Arial" panose="020B0604020202020204" pitchFamily="34" charset="0"/>
              <a:buChar char="•"/>
            </a:pPr>
            <a:r>
              <a:rPr lang="pt-BR" dirty="0"/>
              <a:t>O </a:t>
            </a:r>
            <a:r>
              <a:rPr lang="pt-BR" b="1" dirty="0"/>
              <a:t>procedimento preparatório </a:t>
            </a:r>
            <a:r>
              <a:rPr lang="pt-BR" dirty="0"/>
              <a:t>é fase preliminar do processo administrativo de supervisão, na qual a SERES, com vistas ao esclarecimento dos indícios de irregularidades e deficiências, poderá requisitar documentos, realizar verificações ou auditorias, inclusive in loco, e demais medidas necessárias à instrução do caso. </a:t>
            </a:r>
          </a:p>
          <a:p>
            <a:pPr marL="285750" lvl="0" indent="-285750">
              <a:buFont typeface="Arial" panose="020B0604020202020204" pitchFamily="34" charset="0"/>
              <a:buChar char="•"/>
            </a:pPr>
            <a:r>
              <a:rPr lang="pt-BR" dirty="0"/>
              <a:t>O </a:t>
            </a:r>
            <a:r>
              <a:rPr lang="pt-BR" b="1" dirty="0"/>
              <a:t>procedimento saneador</a:t>
            </a:r>
            <a:r>
              <a:rPr lang="pt-BR" dirty="0"/>
              <a:t> é fase do processo administrativo de supervisão na qual a SERES, nos casos de identificação de deficiências, determinará medidas corretivas para instituições e seus cursos, por meio de Despacho ou Termo Saneador. </a:t>
            </a:r>
          </a:p>
          <a:p>
            <a:pPr marL="285750" lvl="0" indent="-285750">
              <a:buFont typeface="Arial" panose="020B0604020202020204" pitchFamily="34" charset="0"/>
              <a:buChar char="•"/>
            </a:pPr>
            <a:r>
              <a:rPr lang="pt-BR" dirty="0"/>
              <a:t>O</a:t>
            </a:r>
            <a:r>
              <a:rPr lang="pt-BR" b="1" dirty="0"/>
              <a:t> procedimento sancionador</a:t>
            </a:r>
            <a:r>
              <a:rPr lang="pt-BR" dirty="0"/>
              <a:t> é fase do processo administrativo de supervisão na qual a SERES, nos casos de identificação de irregularidades, dá início ao rito para aplicação de sanções administrativas a IES e suas mantenedoras. § 4º Em qualquer caso, a IES será notificada da instauração do procedimento. Art. 5º Às IES que possuírem processo administrativo de supervisão em trâmite nas fases de procedimento saneador ou de procedimento sancionador, ou em relação às quais existam medidas cautelares vigentes, poderão ser impostas restrições administrativas no âmbito educacional, nos termos de legislação específica. </a:t>
            </a:r>
            <a:endParaRPr lang="pt-BR" sz="1600" b="1" dirty="0">
              <a:solidFill>
                <a:schemeClr val="tx1">
                  <a:lumMod val="75000"/>
                  <a:lumOff val="25000"/>
                </a:schemeClr>
              </a:solidFill>
              <a:latin typeface="Lato Light"/>
            </a:endParaRPr>
          </a:p>
        </p:txBody>
      </p:sp>
    </p:spTree>
    <p:extLst>
      <p:ext uri="{BB962C8B-B14F-4D97-AF65-F5344CB8AC3E}">
        <p14:creationId xmlns:p14="http://schemas.microsoft.com/office/powerpoint/2010/main" val="236872513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6281030" y="241509"/>
            <a:ext cx="92379" cy="477046"/>
          </a:xfrm>
          <a:prstGeom prst="rect">
            <a:avLst/>
          </a:prstGeom>
          <a:noFill/>
        </p:spPr>
        <p:txBody>
          <a:bodyPr wrap="none" lIns="45711" tIns="22856" rIns="45711" bIns="22856" rtlCol="0">
            <a:spAutoFit/>
          </a:bodyPr>
          <a:lstStyle/>
          <a:p>
            <a:pPr algn="ctr"/>
            <a:endParaRPr lang="pt-BR" sz="2800" b="1" dirty="0">
              <a:solidFill>
                <a:schemeClr val="tx2"/>
              </a:solidFill>
              <a:latin typeface="Lato" charset="0"/>
            </a:endParaRPr>
          </a:p>
        </p:txBody>
      </p:sp>
      <p:sp>
        <p:nvSpPr>
          <p:cNvPr id="23" name="Rectangle 27">
            <a:extLst>
              <a:ext uri="{FF2B5EF4-FFF2-40B4-BE49-F238E27FC236}">
                <a16:creationId xmlns:a16="http://schemas.microsoft.com/office/drawing/2014/main" id="{75E2BD80-EA2A-4914-B269-BB66B49E730D}"/>
              </a:ext>
            </a:extLst>
          </p:cNvPr>
          <p:cNvSpPr/>
          <p:nvPr/>
        </p:nvSpPr>
        <p:spPr>
          <a:xfrm>
            <a:off x="571878" y="787614"/>
            <a:ext cx="11510682" cy="4616648"/>
          </a:xfrm>
          <a:prstGeom prst="rect">
            <a:avLst/>
          </a:prstGeom>
        </p:spPr>
        <p:txBody>
          <a:bodyPr wrap="square" anchor="ctr">
            <a:spAutoFit/>
          </a:bodyPr>
          <a:lstStyle/>
          <a:p>
            <a:r>
              <a:rPr lang="pt-BR" dirty="0"/>
              <a:t> </a:t>
            </a:r>
          </a:p>
          <a:p>
            <a:r>
              <a:rPr lang="pt-BR" b="1" dirty="0"/>
              <a:t>                                                                </a:t>
            </a:r>
            <a:r>
              <a:rPr lang="pt-BR" b="1" dirty="0">
                <a:solidFill>
                  <a:srgbClr val="FF0000"/>
                </a:solidFill>
              </a:rPr>
              <a:t>Das Medidas Cautelares </a:t>
            </a:r>
            <a:endParaRPr lang="pt-BR" dirty="0">
              <a:solidFill>
                <a:srgbClr val="FF0000"/>
              </a:solidFill>
            </a:endParaRPr>
          </a:p>
          <a:p>
            <a:r>
              <a:rPr lang="pt-BR" dirty="0"/>
              <a:t> </a:t>
            </a:r>
          </a:p>
          <a:p>
            <a:pPr marL="285750" lvl="0" indent="-285750">
              <a:buFont typeface="Arial" panose="020B0604020202020204" pitchFamily="34" charset="0"/>
              <a:buChar char="•"/>
            </a:pPr>
            <a:r>
              <a:rPr lang="pt-BR" dirty="0"/>
              <a:t>A </a:t>
            </a:r>
            <a:r>
              <a:rPr lang="pt-BR" b="1" dirty="0"/>
              <a:t>medida cautelar</a:t>
            </a:r>
            <a:r>
              <a:rPr lang="pt-BR" dirty="0"/>
              <a:t>, nos termos do art. 63 do Decreto Nº 9.235, de 2017, poderá ser determinada em qualquer fase do processo administrativo de supervisão e está fundamentada no dever constitucional e legal do Ministério da Educação - MEC de preservar a qualidade do ensino no sistema federal e de cessar ou coibir irregularidades, visando salvaguardar o interesse público.</a:t>
            </a:r>
          </a:p>
          <a:p>
            <a:pPr lvl="0"/>
            <a:r>
              <a:rPr lang="pt-BR" dirty="0"/>
              <a:t> </a:t>
            </a:r>
          </a:p>
          <a:p>
            <a:pPr marL="285750" lvl="0" indent="-285750">
              <a:buFont typeface="Arial" panose="020B0604020202020204" pitchFamily="34" charset="0"/>
              <a:buChar char="•"/>
            </a:pPr>
            <a:r>
              <a:rPr lang="pt-BR" dirty="0"/>
              <a:t>O </a:t>
            </a:r>
            <a:r>
              <a:rPr lang="pt-BR" b="1" dirty="0"/>
              <a:t>não atendimento às medidas cautelares</a:t>
            </a:r>
            <a:r>
              <a:rPr lang="pt-BR" dirty="0"/>
              <a:t> aplicadas, bem como a superveniência de irregularidades ou novas deficiências, poderá ensejar a determinação pela SERES de medidas cautelares adicionais ou a abertura de procedimento sancionador</a:t>
            </a:r>
          </a:p>
          <a:p>
            <a:r>
              <a:rPr lang="pt-BR" dirty="0"/>
              <a:t> </a:t>
            </a:r>
          </a:p>
          <a:p>
            <a:pPr marL="285750" lvl="0" indent="-285750">
              <a:buFont typeface="Arial" panose="020B0604020202020204" pitchFamily="34" charset="0"/>
              <a:buChar char="•"/>
            </a:pPr>
            <a:r>
              <a:rPr lang="pt-BR" dirty="0"/>
              <a:t> O </a:t>
            </a:r>
            <a:r>
              <a:rPr lang="pt-BR" b="1" dirty="0"/>
              <a:t>recurso interposto pela IES </a:t>
            </a:r>
            <a:r>
              <a:rPr lang="pt-BR" dirty="0"/>
              <a:t>contra as medidas cautelares aplicadas será objeto de manifestação prévia da SERES, que poderá, em juízo de retratação, acatá-lo, integralmente ou em parte, ou encaminhá-lo à Câmara de Educação Superior do Conselho Nacional de Educação - CES/CNE.</a:t>
            </a:r>
          </a:p>
          <a:p>
            <a:pPr marL="285750" lvl="0" indent="-285750">
              <a:lnSpc>
                <a:spcPct val="150000"/>
              </a:lnSpc>
              <a:buFont typeface="Arial" panose="020B0604020202020204" pitchFamily="34" charset="0"/>
              <a:buChar char="•"/>
            </a:pPr>
            <a:endParaRPr lang="pt-BR" sz="1600" b="1" dirty="0">
              <a:solidFill>
                <a:schemeClr val="tx1">
                  <a:lumMod val="75000"/>
                  <a:lumOff val="25000"/>
                </a:schemeClr>
              </a:solidFill>
              <a:latin typeface="Lato Light"/>
            </a:endParaRPr>
          </a:p>
        </p:txBody>
      </p:sp>
    </p:spTree>
    <p:extLst>
      <p:ext uri="{BB962C8B-B14F-4D97-AF65-F5344CB8AC3E}">
        <p14:creationId xmlns:p14="http://schemas.microsoft.com/office/powerpoint/2010/main" val="34727354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6281030" y="241509"/>
            <a:ext cx="92379" cy="477046"/>
          </a:xfrm>
          <a:prstGeom prst="rect">
            <a:avLst/>
          </a:prstGeom>
          <a:noFill/>
        </p:spPr>
        <p:txBody>
          <a:bodyPr wrap="none" lIns="45711" tIns="22856" rIns="45711" bIns="22856" rtlCol="0">
            <a:spAutoFit/>
          </a:bodyPr>
          <a:lstStyle/>
          <a:p>
            <a:pPr algn="ctr"/>
            <a:endParaRPr lang="pt-BR" sz="2800" b="1" dirty="0">
              <a:solidFill>
                <a:schemeClr val="tx2"/>
              </a:solidFill>
              <a:latin typeface="Lato" charset="0"/>
            </a:endParaRPr>
          </a:p>
        </p:txBody>
      </p:sp>
      <p:sp>
        <p:nvSpPr>
          <p:cNvPr id="23" name="Rectangle 27">
            <a:extLst>
              <a:ext uri="{FF2B5EF4-FFF2-40B4-BE49-F238E27FC236}">
                <a16:creationId xmlns:a16="http://schemas.microsoft.com/office/drawing/2014/main" id="{75E2BD80-EA2A-4914-B269-BB66B49E730D}"/>
              </a:ext>
            </a:extLst>
          </p:cNvPr>
          <p:cNvSpPr/>
          <p:nvPr/>
        </p:nvSpPr>
        <p:spPr>
          <a:xfrm>
            <a:off x="571878" y="-320381"/>
            <a:ext cx="11510682" cy="6832640"/>
          </a:xfrm>
          <a:prstGeom prst="rect">
            <a:avLst/>
          </a:prstGeom>
        </p:spPr>
        <p:txBody>
          <a:bodyPr wrap="square" anchor="ctr">
            <a:spAutoFit/>
          </a:bodyPr>
          <a:lstStyle/>
          <a:p>
            <a:r>
              <a:rPr lang="pt-BR" dirty="0"/>
              <a:t> </a:t>
            </a:r>
          </a:p>
          <a:p>
            <a:r>
              <a:rPr lang="pt-BR" b="1" dirty="0"/>
              <a:t> </a:t>
            </a:r>
            <a:endParaRPr lang="pt-BR" dirty="0"/>
          </a:p>
          <a:p>
            <a:r>
              <a:rPr lang="pt-BR" b="1" dirty="0"/>
              <a:t>                                                            </a:t>
            </a:r>
            <a:r>
              <a:rPr lang="pt-BR" b="1" dirty="0">
                <a:solidFill>
                  <a:srgbClr val="FF0000"/>
                </a:solidFill>
              </a:rPr>
              <a:t>Do Procedimento Preparatório </a:t>
            </a:r>
            <a:endParaRPr lang="pt-BR" dirty="0">
              <a:solidFill>
                <a:srgbClr val="FF0000"/>
              </a:solidFill>
            </a:endParaRPr>
          </a:p>
          <a:p>
            <a:r>
              <a:rPr lang="pt-BR" dirty="0">
                <a:solidFill>
                  <a:srgbClr val="FF0000"/>
                </a:solidFill>
              </a:rPr>
              <a:t> </a:t>
            </a:r>
          </a:p>
          <a:p>
            <a:pPr marL="285750" lvl="0" indent="-285750">
              <a:buFont typeface="Arial" panose="020B0604020202020204" pitchFamily="34" charset="0"/>
              <a:buChar char="•"/>
            </a:pPr>
            <a:r>
              <a:rPr lang="pt-BR" b="1" dirty="0"/>
              <a:t>Procedimento preparatório.</a:t>
            </a:r>
            <a:r>
              <a:rPr lang="pt-BR" dirty="0"/>
              <a:t>  Nos termos do art. 65 do Decreto Nº 9.235, de 2017, a SERES, caso tome conhecimento de eventual deficiência ou irregularidade na oferta de educação superior, instaurará, de ofício ou mediante representação, por meio de despacho da Coordenação-Geral responsável, procedimento preparatório de supervisão. </a:t>
            </a:r>
          </a:p>
          <a:p>
            <a:r>
              <a:rPr lang="pt-BR" dirty="0"/>
              <a:t> </a:t>
            </a:r>
          </a:p>
          <a:p>
            <a:pPr marL="285750" lvl="0" indent="-285750">
              <a:buFont typeface="Arial" panose="020B0604020202020204" pitchFamily="34" charset="0"/>
              <a:buChar char="•"/>
            </a:pPr>
            <a:r>
              <a:rPr lang="pt-BR" dirty="0"/>
              <a:t>As </a:t>
            </a:r>
            <a:r>
              <a:rPr lang="pt-BR" b="1" dirty="0"/>
              <a:t>representações protocoladas </a:t>
            </a:r>
            <a:r>
              <a:rPr lang="pt-BR" dirty="0"/>
              <a:t>por órgãos representativos de estudantes, professores e pessoal técnico-administrativo, entidades educacionais, organizações da sociedade civil ou por órgãos de defesa dos direitos do cidadão, desde que reúnam os elementos suficientes mínimos para a atuação da SERES, tais como a identificação clara de objeto de competência do órgão e a documentação probatória pertinente, serão convertidas em procedimentos preparatórios. </a:t>
            </a:r>
          </a:p>
          <a:p>
            <a:r>
              <a:rPr lang="pt-BR" dirty="0"/>
              <a:t> </a:t>
            </a:r>
          </a:p>
          <a:p>
            <a:pPr marL="285750" lvl="0" indent="-285750">
              <a:buFont typeface="Arial" panose="020B0604020202020204" pitchFamily="34" charset="0"/>
              <a:buChar char="•"/>
            </a:pPr>
            <a:r>
              <a:rPr lang="pt-BR" dirty="0"/>
              <a:t>A SERES notificará a instituição da instauração do procedimento preparatório, que, no </a:t>
            </a:r>
            <a:r>
              <a:rPr lang="pt-BR" b="1" dirty="0"/>
              <a:t>prazo de trinta dias,</a:t>
            </a:r>
            <a:r>
              <a:rPr lang="pt-BR" dirty="0"/>
              <a:t> poderá apresentar documentação comprobatória da insubsistência da irregularidade ou deficiência ou requerer prazo para saneamento. </a:t>
            </a:r>
          </a:p>
          <a:p>
            <a:r>
              <a:rPr lang="pt-BR" dirty="0"/>
              <a:t> </a:t>
            </a:r>
          </a:p>
          <a:p>
            <a:pPr marL="285750" indent="-285750">
              <a:buFont typeface="Arial" panose="020B0604020202020204" pitchFamily="34" charset="0"/>
              <a:buChar char="•"/>
            </a:pPr>
            <a:r>
              <a:rPr lang="pt-BR" dirty="0"/>
              <a:t>Na fase de </a:t>
            </a:r>
            <a:r>
              <a:rPr lang="pt-BR" b="1" dirty="0"/>
              <a:t>procedimento preparatório,</a:t>
            </a:r>
            <a:r>
              <a:rPr lang="pt-BR" dirty="0"/>
              <a:t> a SERES poderá determinar, de ofício, o saneamento de deficiência pontual, caso entenda que a adequação possa ser realizada de imediato pela IES e sua mantenedora e após a analise  poderá:</a:t>
            </a:r>
            <a:r>
              <a:rPr lang="pt-BR" b="1" dirty="0"/>
              <a:t> I - instaurar procedimento saneador; II - instaurar procedimento sancionador; ou III - arquivar o procedimento preparatório de supervisão,</a:t>
            </a:r>
            <a:r>
              <a:rPr lang="pt-BR" dirty="0"/>
              <a:t> na hipótese de não serem confirmadas as deficiências ou irregularidades. </a:t>
            </a:r>
          </a:p>
          <a:p>
            <a:pPr lvl="0"/>
            <a:r>
              <a:rPr lang="pt-BR" dirty="0"/>
              <a:t>.</a:t>
            </a:r>
          </a:p>
          <a:p>
            <a:pPr marL="285750" lvl="0" indent="-285750">
              <a:lnSpc>
                <a:spcPct val="150000"/>
              </a:lnSpc>
              <a:buFont typeface="Arial" panose="020B0604020202020204" pitchFamily="34" charset="0"/>
              <a:buChar char="•"/>
            </a:pPr>
            <a:endParaRPr lang="pt-BR" sz="1600" b="1" dirty="0">
              <a:solidFill>
                <a:schemeClr val="tx1">
                  <a:lumMod val="75000"/>
                  <a:lumOff val="25000"/>
                </a:schemeClr>
              </a:solidFill>
              <a:latin typeface="Lato Light"/>
            </a:endParaRPr>
          </a:p>
        </p:txBody>
      </p:sp>
    </p:spTree>
    <p:extLst>
      <p:ext uri="{BB962C8B-B14F-4D97-AF65-F5344CB8AC3E}">
        <p14:creationId xmlns:p14="http://schemas.microsoft.com/office/powerpoint/2010/main" val="40460685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340659" y="766733"/>
            <a:ext cx="11510682" cy="5324535"/>
          </a:xfrm>
          <a:prstGeom prst="rect">
            <a:avLst/>
          </a:prstGeom>
        </p:spPr>
        <p:txBody>
          <a:bodyPr wrap="square" anchor="ctr">
            <a:spAutoFit/>
          </a:bodyPr>
          <a:lstStyle/>
          <a:p>
            <a:pPr lvl="0"/>
            <a:r>
              <a:rPr lang="pt-BR" b="1" dirty="0">
                <a:solidFill>
                  <a:srgbClr val="FF0000"/>
                </a:solidFill>
              </a:rPr>
              <a:t>Possibilidade de arquivamento de representações e procedimentos preparatórios</a:t>
            </a:r>
            <a:r>
              <a:rPr lang="pt-BR" dirty="0">
                <a:solidFill>
                  <a:srgbClr val="FF0000"/>
                </a:solidFill>
              </a:rPr>
              <a:t> </a:t>
            </a:r>
          </a:p>
          <a:p>
            <a:pPr lvl="0"/>
            <a:endParaRPr lang="pt-BR" dirty="0"/>
          </a:p>
          <a:p>
            <a:pPr lvl="0"/>
            <a:r>
              <a:rPr lang="pt-BR" dirty="0"/>
              <a:t>Poderão ser arquivados, por meio de despacho da Coordenação Geral competente e conforme previsto no art. 66, § 3º, do Decreto Nº 9.235, de 2017, as representações e os procedimentos preparatórios em trâmite na SERES que se enquadrem nas seguintes hipóteses: </a:t>
            </a:r>
          </a:p>
          <a:p>
            <a:r>
              <a:rPr lang="pt-BR" dirty="0"/>
              <a:t>I - objeto alheio à competência da SERES, hipótese em que o processo será encaminhado à instância ou órgão competente; </a:t>
            </a:r>
          </a:p>
          <a:p>
            <a:r>
              <a:rPr lang="pt-BR" dirty="0"/>
              <a:t>II - a finalidade tenha se exaurido ou cujo objeto da decisão se tornar impossível, inútil ou prejudicado por fato superveniente, nos termos do art. 52 da Lei Nº 9.784, de 1999; </a:t>
            </a:r>
          </a:p>
          <a:p>
            <a:r>
              <a:rPr lang="pt-BR" dirty="0"/>
              <a:t>III - trate, exclusivamente, de situação referente a IES pertencente ao sistema estadual de ensino ou do Distrito Federal, hipótese em que o processo poderá ser encaminhado para conhecimento e providências do órgão competente no âmbito do respectivo sistema; </a:t>
            </a:r>
          </a:p>
          <a:p>
            <a:r>
              <a:rPr lang="pt-BR" dirty="0"/>
              <a:t>IV - objeto tratado em outro(s) processo(s) de supervisão em face da mesma instituição, hipótese em que poderão ser transferidos deste ao procedimento remanescente os documentos necessários à sua instrução, subsumindo-se aquele menos grave ao mais grave ou mais abrangente; </a:t>
            </a:r>
          </a:p>
          <a:p>
            <a:r>
              <a:rPr lang="pt-BR" dirty="0"/>
              <a:t>V - o denunciante ou autor da representação não tenha atendido ao prazo fixado pela Administração para a respectiva apresentação de dados, atuações ou documentos probatórios necessários à apreciação do pedido formulado, nos termos do art. 40 da Lei Nº 9.784, de 1999;</a:t>
            </a:r>
          </a:p>
          <a:p>
            <a:pPr marL="285750" lvl="0" indent="-285750">
              <a:buFont typeface="Arial" panose="020B0604020202020204" pitchFamily="34" charset="0"/>
              <a:buChar char="•"/>
            </a:pPr>
            <a:endParaRPr lang="pt-BR" sz="1600" b="1" dirty="0">
              <a:solidFill>
                <a:schemeClr val="tx1">
                  <a:lumMod val="75000"/>
                  <a:lumOff val="25000"/>
                </a:schemeClr>
              </a:solidFill>
              <a:latin typeface="Lato Light"/>
            </a:endParaRPr>
          </a:p>
        </p:txBody>
      </p:sp>
    </p:spTree>
    <p:extLst>
      <p:ext uri="{BB962C8B-B14F-4D97-AF65-F5344CB8AC3E}">
        <p14:creationId xmlns:p14="http://schemas.microsoft.com/office/powerpoint/2010/main" val="39381854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350955" y="949545"/>
            <a:ext cx="11510682" cy="4062651"/>
          </a:xfrm>
          <a:prstGeom prst="rect">
            <a:avLst/>
          </a:prstGeom>
        </p:spPr>
        <p:txBody>
          <a:bodyPr wrap="square" anchor="ctr">
            <a:spAutoFit/>
          </a:bodyPr>
          <a:lstStyle/>
          <a:p>
            <a:r>
              <a:rPr lang="pt-BR" b="1" dirty="0">
                <a:solidFill>
                  <a:srgbClr val="FF0000"/>
                </a:solidFill>
              </a:rPr>
              <a:t>Possibilidade de arquivamento de representações e procedimentos preparatórios</a:t>
            </a:r>
            <a:r>
              <a:rPr lang="pt-BR" dirty="0">
                <a:solidFill>
                  <a:srgbClr val="FF0000"/>
                </a:solidFill>
              </a:rPr>
              <a:t>  </a:t>
            </a:r>
          </a:p>
          <a:p>
            <a:endParaRPr lang="pt-BR" dirty="0"/>
          </a:p>
          <a:p>
            <a:r>
              <a:rPr lang="pt-BR" dirty="0"/>
              <a:t> VI - quando a IES apresentar informações, com a devida comprovação documental, da inexistência ou superação da deficiência ou cessação da irregularidade, quando não houver prejuízos à comunidade acadêmica; </a:t>
            </a:r>
          </a:p>
          <a:p>
            <a:r>
              <a:rPr lang="pt-BR" dirty="0"/>
              <a:t>VII - trate de situação referente a entidade não credenciada para oferta de educação superior, hipótese em que o processo poderá ser encaminhado para conhecimento e providências da Polícia Federal, do Ministério Público Federal, da Secretaria Nacional do Consumidor e demais órgãos competentes, desde que não esteja confirmado o envolvimento de IES pertencente ao sistema federal de ensino; </a:t>
            </a:r>
          </a:p>
          <a:p>
            <a:r>
              <a:rPr lang="pt-BR" dirty="0"/>
              <a:t>VIII - originado a partir de denúncias anteriores a processo regulatório institucional ou de curso, ou a partir de indicadores insatisfatórios, desde que fique demonstrado, nas avaliações realizadas nos processos de regulação correspondentes, que as alegadas deficiências tenham sido superadas e não tenha havido prejuízo à comunidade acadêmica; </a:t>
            </a:r>
          </a:p>
          <a:p>
            <a:r>
              <a:rPr lang="pt-BR" dirty="0"/>
              <a:t>IX - da análise não se evidenciam indícios suficientes de autoria e materialidade da irregularidade ou da deficiência</a:t>
            </a:r>
          </a:p>
          <a:p>
            <a:r>
              <a:rPr lang="pt-BR" dirty="0"/>
              <a:t> X - seja verificada, desde logo, a prescrição, nos termos do art. 1º da Lei Nº 9.873, de 23 de novembro de 1999.</a:t>
            </a:r>
          </a:p>
          <a:p>
            <a:pPr>
              <a:lnSpc>
                <a:spcPct val="150000"/>
              </a:lnSpc>
            </a:pPr>
            <a:endParaRPr lang="pt-BR" sz="1600" dirty="0">
              <a:solidFill>
                <a:schemeClr val="tx1">
                  <a:lumMod val="75000"/>
                  <a:lumOff val="25000"/>
                </a:schemeClr>
              </a:solidFill>
              <a:latin typeface="Lato Light"/>
            </a:endParaRPr>
          </a:p>
        </p:txBody>
      </p:sp>
    </p:spTree>
    <p:extLst>
      <p:ext uri="{BB962C8B-B14F-4D97-AF65-F5344CB8AC3E}">
        <p14:creationId xmlns:p14="http://schemas.microsoft.com/office/powerpoint/2010/main" val="423971826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7">
            <a:extLst>
              <a:ext uri="{FF2B5EF4-FFF2-40B4-BE49-F238E27FC236}">
                <a16:creationId xmlns:a16="http://schemas.microsoft.com/office/drawing/2014/main" id="{75E2BD80-EA2A-4914-B269-BB66B49E730D}"/>
              </a:ext>
            </a:extLst>
          </p:cNvPr>
          <p:cNvSpPr/>
          <p:nvPr/>
        </p:nvSpPr>
        <p:spPr>
          <a:xfrm>
            <a:off x="350955" y="257048"/>
            <a:ext cx="11510682" cy="5447645"/>
          </a:xfrm>
          <a:prstGeom prst="rect">
            <a:avLst/>
          </a:prstGeom>
        </p:spPr>
        <p:txBody>
          <a:bodyPr wrap="square" anchor="ctr">
            <a:spAutoFit/>
          </a:bodyPr>
          <a:lstStyle/>
          <a:p>
            <a:r>
              <a:rPr lang="pt-BR" dirty="0"/>
              <a:t> </a:t>
            </a:r>
          </a:p>
          <a:p>
            <a:r>
              <a:rPr lang="pt-BR" dirty="0"/>
              <a:t>                                                       </a:t>
            </a:r>
            <a:r>
              <a:rPr lang="pt-BR" b="1" dirty="0"/>
              <a:t> </a:t>
            </a:r>
            <a:r>
              <a:rPr lang="pt-BR" b="1" dirty="0">
                <a:solidFill>
                  <a:srgbClr val="FF0000"/>
                </a:solidFill>
              </a:rPr>
              <a:t>Do Procedimento Saneador </a:t>
            </a:r>
          </a:p>
          <a:p>
            <a:endParaRPr lang="pt-BR" dirty="0"/>
          </a:p>
          <a:p>
            <a:pPr marL="285750" indent="-285750">
              <a:buFont typeface="Arial" panose="020B0604020202020204" pitchFamily="34" charset="0"/>
              <a:buChar char="•"/>
            </a:pPr>
            <a:r>
              <a:rPr lang="pt-BR" b="1" dirty="0"/>
              <a:t>Procedimento saneador. </a:t>
            </a:r>
            <a:r>
              <a:rPr lang="pt-BR" dirty="0"/>
              <a:t> Nos termos do art. 69 do Decreto Nº 9.235, de 2017, a SERES, nos casos de identificação de irregularidades ou de deficiências passíveis de saneamento, poderá instaurar, de ofício, mediante representação ou a pedido da interessada, procedimento saneador, por Portaria do Secretário.</a:t>
            </a:r>
          </a:p>
          <a:p>
            <a:r>
              <a:rPr lang="pt-BR" dirty="0"/>
              <a:t> </a:t>
            </a:r>
          </a:p>
          <a:p>
            <a:pPr marL="285750" lvl="0" indent="-285750">
              <a:buFont typeface="Arial" panose="020B0604020202020204" pitchFamily="34" charset="0"/>
              <a:buChar char="•"/>
            </a:pPr>
            <a:r>
              <a:rPr lang="pt-BR" b="1" dirty="0"/>
              <a:t>Termo Saneador e prazo. </a:t>
            </a:r>
            <a:r>
              <a:rPr lang="pt-BR" dirty="0"/>
              <a:t> O termo saneador   conterá as medidas saneadoras, bem como o prazo de vigência, que não poderá ser superior a doze meses  e </a:t>
            </a:r>
            <a:r>
              <a:rPr lang="pt-BR" b="1" dirty="0"/>
              <a:t>finalizado o prazo estipulado no Despacho Saneador ou de vigência do Termo Saneador, a SERES, se necessário, fará diligências e realizará verificação in loco, e decidirá sobre o cumprimento das medidas estabelecidas</a:t>
            </a:r>
            <a:r>
              <a:rPr lang="pt-BR" dirty="0"/>
              <a:t>. </a:t>
            </a:r>
          </a:p>
          <a:p>
            <a:r>
              <a:rPr lang="pt-BR" b="1" dirty="0"/>
              <a:t> </a:t>
            </a:r>
            <a:endParaRPr lang="pt-BR" dirty="0"/>
          </a:p>
          <a:p>
            <a:r>
              <a:rPr lang="pt-BR" dirty="0"/>
              <a:t> </a:t>
            </a:r>
          </a:p>
          <a:p>
            <a:pPr marL="285750" lvl="0" indent="-285750">
              <a:buFont typeface="Arial" panose="020B0604020202020204" pitchFamily="34" charset="0"/>
              <a:buChar char="•"/>
            </a:pPr>
            <a:r>
              <a:rPr lang="pt-BR" dirty="0"/>
              <a:t>Em </a:t>
            </a:r>
            <a:r>
              <a:rPr lang="pt-BR" b="1" dirty="0"/>
              <a:t>caso de não adesão ao Termo Saneador ou não cumprimento das providências nele determinadas ou no Despacho Saneador</a:t>
            </a:r>
            <a:r>
              <a:rPr lang="pt-BR" dirty="0"/>
              <a:t>, será instaurado procedimento sancionador para aplicação de penalidades previstas no Decreto Nº 9.235, de 2017. </a:t>
            </a:r>
          </a:p>
          <a:p>
            <a:endParaRPr lang="pt-BR" dirty="0"/>
          </a:p>
          <a:p>
            <a:r>
              <a:rPr lang="pt-BR" dirty="0"/>
              <a:t> </a:t>
            </a:r>
          </a:p>
          <a:p>
            <a:pPr>
              <a:lnSpc>
                <a:spcPct val="150000"/>
              </a:lnSpc>
            </a:pPr>
            <a:endParaRPr lang="pt-BR" sz="1600" dirty="0">
              <a:solidFill>
                <a:schemeClr val="tx1">
                  <a:lumMod val="75000"/>
                  <a:lumOff val="25000"/>
                </a:schemeClr>
              </a:solidFill>
              <a:latin typeface="Lato Light"/>
            </a:endParaRPr>
          </a:p>
        </p:txBody>
      </p:sp>
    </p:spTree>
    <p:extLst>
      <p:ext uri="{BB962C8B-B14F-4D97-AF65-F5344CB8AC3E}">
        <p14:creationId xmlns:p14="http://schemas.microsoft.com/office/powerpoint/2010/main" val="5454304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30488</TotalTime>
  <Words>353</Words>
  <Application>Microsoft Office PowerPoint</Application>
  <PresentationFormat>Widescreen</PresentationFormat>
  <Paragraphs>145</Paragraphs>
  <Slides>16</Slides>
  <Notes>14</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16</vt:i4>
      </vt:variant>
    </vt:vector>
  </HeadingPairs>
  <TitlesOfParts>
    <vt:vector size="22" baseType="lpstr">
      <vt:lpstr>Arial</vt:lpstr>
      <vt:lpstr>Calibri</vt:lpstr>
      <vt:lpstr>Lato</vt:lpstr>
      <vt:lpstr>Lato Light</vt:lpstr>
      <vt:lpstr>Roboto Thin</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Bagus Budiyanto</dc:creator>
  <cp:lastModifiedBy>Covac</cp:lastModifiedBy>
  <cp:revision>244</cp:revision>
  <dcterms:created xsi:type="dcterms:W3CDTF">2016-02-29T05:08:03Z</dcterms:created>
  <dcterms:modified xsi:type="dcterms:W3CDTF">2018-01-31T01:20:29Z</dcterms:modified>
</cp:coreProperties>
</file>