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434" r:id="rId2"/>
    <p:sldId id="473" r:id="rId3"/>
    <p:sldId id="515" r:id="rId4"/>
    <p:sldId id="514" r:id="rId5"/>
    <p:sldId id="516" r:id="rId6"/>
    <p:sldId id="517" r:id="rId7"/>
    <p:sldId id="518" r:id="rId8"/>
    <p:sldId id="519" r:id="rId9"/>
    <p:sldId id="520" r:id="rId10"/>
    <p:sldId id="521" r:id="rId11"/>
    <p:sldId id="522" r:id="rId12"/>
    <p:sldId id="523" r:id="rId13"/>
    <p:sldId id="524" r:id="rId14"/>
    <p:sldId id="525" r:id="rId15"/>
    <p:sldId id="526" r:id="rId16"/>
    <p:sldId id="527" r:id="rId17"/>
    <p:sldId id="528" r:id="rId18"/>
    <p:sldId id="50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34" userDrawn="1">
          <p15:clr>
            <a:srgbClr val="A4A3A4"/>
          </p15:clr>
        </p15:guide>
        <p15:guide id="3" pos="7469" userDrawn="1">
          <p15:clr>
            <a:srgbClr val="A4A3A4"/>
          </p15:clr>
        </p15:guide>
        <p15:guide id="4" orient="horz" pos="2478" userDrawn="1">
          <p15:clr>
            <a:srgbClr val="A4A3A4"/>
          </p15:clr>
        </p15:guide>
        <p15:guide id="5" orient="horz" pos="186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ara Covac" initials="IC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EDED"/>
    <a:srgbClr val="228E77"/>
    <a:srgbClr val="2EC4B6"/>
    <a:srgbClr val="FF0000"/>
    <a:srgbClr val="228E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2175" autoAdjust="0"/>
  </p:normalViewPr>
  <p:slideViewPr>
    <p:cSldViewPr snapToGrid="0" snapToObjects="1">
      <p:cViewPr varScale="1">
        <p:scale>
          <a:sx n="72" d="100"/>
          <a:sy n="72" d="100"/>
        </p:scale>
        <p:origin x="660" y="66"/>
      </p:cViewPr>
      <p:guideLst>
        <p:guide pos="234"/>
        <p:guide pos="7469"/>
        <p:guide orient="horz" pos="2478"/>
        <p:guide orient="horz" pos="18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D0C754-3004-E344-AFC8-AB0756B771CD}" type="datetimeFigureOut">
              <a:rPr lang="en-US" smtClean="0"/>
              <a:t>1/30/2018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BD40B2-B05B-F84A-AF1B-1A6CDB4DD80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481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C73934-D492-4443-9427-018DE5D6DDA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942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2323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8683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1766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1751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2692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7507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857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424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050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8516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1320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7440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82405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7020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827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1320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216928" y="1681901"/>
            <a:ext cx="3758148" cy="3758148"/>
          </a:xfrm>
          <a:custGeom>
            <a:avLst/>
            <a:gdLst>
              <a:gd name="connsiteX0" fmla="*/ 1204097 w 2408194"/>
              <a:gd name="connsiteY0" fmla="*/ 0 h 2408194"/>
              <a:gd name="connsiteX1" fmla="*/ 2408194 w 2408194"/>
              <a:gd name="connsiteY1" fmla="*/ 1204097 h 2408194"/>
              <a:gd name="connsiteX2" fmla="*/ 1204097 w 2408194"/>
              <a:gd name="connsiteY2" fmla="*/ 2408194 h 2408194"/>
              <a:gd name="connsiteX3" fmla="*/ 0 w 2408194"/>
              <a:gd name="connsiteY3" fmla="*/ 1204097 h 2408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8194" h="2408194">
                <a:moveTo>
                  <a:pt x="1204097" y="0"/>
                </a:moveTo>
                <a:lnTo>
                  <a:pt x="2408194" y="1204097"/>
                </a:lnTo>
                <a:lnTo>
                  <a:pt x="1204097" y="2408194"/>
                </a:lnTo>
                <a:lnTo>
                  <a:pt x="0" y="12040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44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088689" y="-1"/>
            <a:ext cx="3788111" cy="1347600"/>
          </a:xfrm>
          <a:custGeom>
            <a:avLst/>
            <a:gdLst>
              <a:gd name="connsiteX0" fmla="*/ 0 w 3788111"/>
              <a:gd name="connsiteY0" fmla="*/ 0 h 1347600"/>
              <a:gd name="connsiteX1" fmla="*/ 3788111 w 3788111"/>
              <a:gd name="connsiteY1" fmla="*/ 0 h 1347600"/>
              <a:gd name="connsiteX2" fmla="*/ 3788111 w 3788111"/>
              <a:gd name="connsiteY2" fmla="*/ 1347600 h 1347600"/>
              <a:gd name="connsiteX3" fmla="*/ 0 w 3788111"/>
              <a:gd name="connsiteY3" fmla="*/ 1347600 h 134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8111" h="1347600">
                <a:moveTo>
                  <a:pt x="0" y="0"/>
                </a:moveTo>
                <a:lnTo>
                  <a:pt x="3788111" y="0"/>
                </a:lnTo>
                <a:lnTo>
                  <a:pt x="3788111" y="1347600"/>
                </a:lnTo>
                <a:lnTo>
                  <a:pt x="0" y="134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1088689" y="5873335"/>
            <a:ext cx="3788111" cy="984665"/>
          </a:xfrm>
          <a:custGeom>
            <a:avLst/>
            <a:gdLst>
              <a:gd name="connsiteX0" fmla="*/ 0 w 3788111"/>
              <a:gd name="connsiteY0" fmla="*/ 0 h 984665"/>
              <a:gd name="connsiteX1" fmla="*/ 3788111 w 3788111"/>
              <a:gd name="connsiteY1" fmla="*/ 0 h 984665"/>
              <a:gd name="connsiteX2" fmla="*/ 3788111 w 3788111"/>
              <a:gd name="connsiteY2" fmla="*/ 984665 h 984665"/>
              <a:gd name="connsiteX3" fmla="*/ 0 w 3788111"/>
              <a:gd name="connsiteY3" fmla="*/ 984665 h 984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8111" h="984665">
                <a:moveTo>
                  <a:pt x="0" y="0"/>
                </a:moveTo>
                <a:lnTo>
                  <a:pt x="3788111" y="0"/>
                </a:lnTo>
                <a:lnTo>
                  <a:pt x="3788111" y="984665"/>
                </a:lnTo>
                <a:lnTo>
                  <a:pt x="0" y="9846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7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095999" y="-1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0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0146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59790" y="332295"/>
            <a:ext cx="11472420" cy="6193410"/>
          </a:xfrm>
          <a:custGeom>
            <a:avLst/>
            <a:gdLst>
              <a:gd name="connsiteX0" fmla="*/ 0 w 11472420"/>
              <a:gd name="connsiteY0" fmla="*/ 0 h 6193410"/>
              <a:gd name="connsiteX1" fmla="*/ 11472420 w 11472420"/>
              <a:gd name="connsiteY1" fmla="*/ 0 h 6193410"/>
              <a:gd name="connsiteX2" fmla="*/ 11472420 w 11472420"/>
              <a:gd name="connsiteY2" fmla="*/ 6193410 h 6193410"/>
              <a:gd name="connsiteX3" fmla="*/ 0 w 11472420"/>
              <a:gd name="connsiteY3" fmla="*/ 6193410 h 619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72420" h="6193410">
                <a:moveTo>
                  <a:pt x="0" y="0"/>
                </a:moveTo>
                <a:lnTo>
                  <a:pt x="11472420" y="0"/>
                </a:lnTo>
                <a:lnTo>
                  <a:pt x="11472420" y="6193410"/>
                </a:lnTo>
                <a:lnTo>
                  <a:pt x="0" y="61934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595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095999" y="-1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8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8303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4834466" y="0"/>
            <a:ext cx="2777067" cy="2780140"/>
          </a:xfrm>
          <a:custGeom>
            <a:avLst/>
            <a:gdLst>
              <a:gd name="connsiteX0" fmla="*/ 0 w 2777067"/>
              <a:gd name="connsiteY0" fmla="*/ 0 h 2780140"/>
              <a:gd name="connsiteX1" fmla="*/ 2777067 w 2777067"/>
              <a:gd name="connsiteY1" fmla="*/ 0 h 2780140"/>
              <a:gd name="connsiteX2" fmla="*/ 2777067 w 2777067"/>
              <a:gd name="connsiteY2" fmla="*/ 2780140 h 2780140"/>
              <a:gd name="connsiteX3" fmla="*/ 0 w 2777067"/>
              <a:gd name="connsiteY3" fmla="*/ 2780140 h 278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7067" h="2780140">
                <a:moveTo>
                  <a:pt x="0" y="0"/>
                </a:moveTo>
                <a:lnTo>
                  <a:pt x="2777067" y="0"/>
                </a:lnTo>
                <a:lnTo>
                  <a:pt x="2777067" y="2780140"/>
                </a:lnTo>
                <a:lnTo>
                  <a:pt x="0" y="27801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834467" y="3140168"/>
            <a:ext cx="4225812" cy="2794967"/>
          </a:xfrm>
          <a:custGeom>
            <a:avLst/>
            <a:gdLst>
              <a:gd name="connsiteX0" fmla="*/ 0 w 4225812"/>
              <a:gd name="connsiteY0" fmla="*/ 0 h 2794967"/>
              <a:gd name="connsiteX1" fmla="*/ 4225812 w 4225812"/>
              <a:gd name="connsiteY1" fmla="*/ 0 h 2794967"/>
              <a:gd name="connsiteX2" fmla="*/ 4225812 w 4225812"/>
              <a:gd name="connsiteY2" fmla="*/ 2794967 h 2794967"/>
              <a:gd name="connsiteX3" fmla="*/ 0 w 4225812"/>
              <a:gd name="connsiteY3" fmla="*/ 2794967 h 279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5812" h="2794967">
                <a:moveTo>
                  <a:pt x="0" y="0"/>
                </a:moveTo>
                <a:lnTo>
                  <a:pt x="4225812" y="0"/>
                </a:lnTo>
                <a:lnTo>
                  <a:pt x="4225812" y="2794967"/>
                </a:lnTo>
                <a:lnTo>
                  <a:pt x="0" y="27949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7992533" y="795867"/>
            <a:ext cx="3225800" cy="1984274"/>
          </a:xfrm>
          <a:custGeom>
            <a:avLst/>
            <a:gdLst>
              <a:gd name="connsiteX0" fmla="*/ 0 w 3225800"/>
              <a:gd name="connsiteY0" fmla="*/ 0 h 1984274"/>
              <a:gd name="connsiteX1" fmla="*/ 3225800 w 3225800"/>
              <a:gd name="connsiteY1" fmla="*/ 0 h 1984274"/>
              <a:gd name="connsiteX2" fmla="*/ 3225800 w 3225800"/>
              <a:gd name="connsiteY2" fmla="*/ 1984274 h 1984274"/>
              <a:gd name="connsiteX3" fmla="*/ 0 w 3225800"/>
              <a:gd name="connsiteY3" fmla="*/ 1984274 h 198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5800" h="1984274">
                <a:moveTo>
                  <a:pt x="0" y="0"/>
                </a:moveTo>
                <a:lnTo>
                  <a:pt x="3225800" y="0"/>
                </a:lnTo>
                <a:lnTo>
                  <a:pt x="3225800" y="1984274"/>
                </a:lnTo>
                <a:lnTo>
                  <a:pt x="0" y="198427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6227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302933" y="618067"/>
            <a:ext cx="3208867" cy="4461934"/>
          </a:xfrm>
          <a:custGeom>
            <a:avLst/>
            <a:gdLst>
              <a:gd name="connsiteX0" fmla="*/ 0 w 3208867"/>
              <a:gd name="connsiteY0" fmla="*/ 0 h 4461934"/>
              <a:gd name="connsiteX1" fmla="*/ 3208867 w 3208867"/>
              <a:gd name="connsiteY1" fmla="*/ 0 h 4461934"/>
              <a:gd name="connsiteX2" fmla="*/ 3208867 w 3208867"/>
              <a:gd name="connsiteY2" fmla="*/ 4461934 h 4461934"/>
              <a:gd name="connsiteX3" fmla="*/ 0 w 3208867"/>
              <a:gd name="connsiteY3" fmla="*/ 4461934 h 446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8867" h="4461934">
                <a:moveTo>
                  <a:pt x="0" y="0"/>
                </a:moveTo>
                <a:lnTo>
                  <a:pt x="3208867" y="0"/>
                </a:lnTo>
                <a:lnTo>
                  <a:pt x="3208867" y="4461934"/>
                </a:lnTo>
                <a:lnTo>
                  <a:pt x="0" y="44619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6680200" y="618067"/>
            <a:ext cx="3208867" cy="4461934"/>
          </a:xfrm>
          <a:custGeom>
            <a:avLst/>
            <a:gdLst>
              <a:gd name="connsiteX0" fmla="*/ 0 w 3208867"/>
              <a:gd name="connsiteY0" fmla="*/ 0 h 4461934"/>
              <a:gd name="connsiteX1" fmla="*/ 3208867 w 3208867"/>
              <a:gd name="connsiteY1" fmla="*/ 0 h 4461934"/>
              <a:gd name="connsiteX2" fmla="*/ 3208867 w 3208867"/>
              <a:gd name="connsiteY2" fmla="*/ 4461934 h 4461934"/>
              <a:gd name="connsiteX3" fmla="*/ 0 w 3208867"/>
              <a:gd name="connsiteY3" fmla="*/ 4461934 h 446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8867" h="4461934">
                <a:moveTo>
                  <a:pt x="0" y="0"/>
                </a:moveTo>
                <a:lnTo>
                  <a:pt x="3208867" y="0"/>
                </a:lnTo>
                <a:lnTo>
                  <a:pt x="3208867" y="4461934"/>
                </a:lnTo>
                <a:lnTo>
                  <a:pt x="0" y="44619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983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-1" y="-1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3429000" y="0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0" y="3428999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3"/>
          </p:nvPr>
        </p:nvSpPr>
        <p:spPr>
          <a:xfrm>
            <a:off x="3429000" y="3428999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9704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475614" y="-1685352"/>
            <a:ext cx="3370705" cy="3370705"/>
          </a:xfrm>
          <a:custGeom>
            <a:avLst/>
            <a:gdLst>
              <a:gd name="connsiteX0" fmla="*/ 1685352 w 3370705"/>
              <a:gd name="connsiteY0" fmla="*/ 0 h 3370705"/>
              <a:gd name="connsiteX1" fmla="*/ 3370705 w 3370705"/>
              <a:gd name="connsiteY1" fmla="*/ 1685353 h 3370705"/>
              <a:gd name="connsiteX2" fmla="*/ 1685352 w 3370705"/>
              <a:gd name="connsiteY2" fmla="*/ 3370705 h 3370705"/>
              <a:gd name="connsiteX3" fmla="*/ 0 w 3370705"/>
              <a:gd name="connsiteY3" fmla="*/ 1685353 h 337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705" h="3370705">
                <a:moveTo>
                  <a:pt x="1685352" y="0"/>
                </a:moveTo>
                <a:lnTo>
                  <a:pt x="3370705" y="1685353"/>
                </a:lnTo>
                <a:lnTo>
                  <a:pt x="1685352" y="3370705"/>
                </a:lnTo>
                <a:lnTo>
                  <a:pt x="0" y="16853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410648" y="249681"/>
            <a:ext cx="3370705" cy="3370705"/>
          </a:xfrm>
          <a:custGeom>
            <a:avLst/>
            <a:gdLst>
              <a:gd name="connsiteX0" fmla="*/ 1685353 w 3370705"/>
              <a:gd name="connsiteY0" fmla="*/ 0 h 3370705"/>
              <a:gd name="connsiteX1" fmla="*/ 3370705 w 3370705"/>
              <a:gd name="connsiteY1" fmla="*/ 1685353 h 3370705"/>
              <a:gd name="connsiteX2" fmla="*/ 1685353 w 3370705"/>
              <a:gd name="connsiteY2" fmla="*/ 3370705 h 3370705"/>
              <a:gd name="connsiteX3" fmla="*/ 0 w 3370705"/>
              <a:gd name="connsiteY3" fmla="*/ 1685353 h 337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705" h="3370705">
                <a:moveTo>
                  <a:pt x="1685353" y="0"/>
                </a:moveTo>
                <a:lnTo>
                  <a:pt x="3370705" y="1685353"/>
                </a:lnTo>
                <a:lnTo>
                  <a:pt x="1685353" y="3370705"/>
                </a:lnTo>
                <a:lnTo>
                  <a:pt x="0" y="16853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6345681" y="-1685352"/>
            <a:ext cx="3370705" cy="3370705"/>
          </a:xfrm>
          <a:custGeom>
            <a:avLst/>
            <a:gdLst>
              <a:gd name="connsiteX0" fmla="*/ 1685352 w 3370705"/>
              <a:gd name="connsiteY0" fmla="*/ 0 h 3370705"/>
              <a:gd name="connsiteX1" fmla="*/ 3370705 w 3370705"/>
              <a:gd name="connsiteY1" fmla="*/ 1685353 h 3370705"/>
              <a:gd name="connsiteX2" fmla="*/ 1685352 w 3370705"/>
              <a:gd name="connsiteY2" fmla="*/ 3370705 h 3370705"/>
              <a:gd name="connsiteX3" fmla="*/ 0 w 3370705"/>
              <a:gd name="connsiteY3" fmla="*/ 1685353 h 337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705" h="3370705">
                <a:moveTo>
                  <a:pt x="1685352" y="0"/>
                </a:moveTo>
                <a:lnTo>
                  <a:pt x="3370705" y="1685353"/>
                </a:lnTo>
                <a:lnTo>
                  <a:pt x="1685352" y="3370705"/>
                </a:lnTo>
                <a:lnTo>
                  <a:pt x="0" y="16853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693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1606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3371144" y="-2398036"/>
            <a:ext cx="4790629" cy="4790629"/>
          </a:xfrm>
          <a:custGeom>
            <a:avLst/>
            <a:gdLst>
              <a:gd name="connsiteX0" fmla="*/ 2395314 w 4790629"/>
              <a:gd name="connsiteY0" fmla="*/ 0 h 4790629"/>
              <a:gd name="connsiteX1" fmla="*/ 4790629 w 4790629"/>
              <a:gd name="connsiteY1" fmla="*/ 2395315 h 4790629"/>
              <a:gd name="connsiteX2" fmla="*/ 2395314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4" y="0"/>
                </a:moveTo>
                <a:lnTo>
                  <a:pt x="4790629" y="2395315"/>
                </a:lnTo>
                <a:lnTo>
                  <a:pt x="2395314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6121319" y="352140"/>
            <a:ext cx="4790629" cy="4790629"/>
          </a:xfrm>
          <a:custGeom>
            <a:avLst/>
            <a:gdLst>
              <a:gd name="connsiteX0" fmla="*/ 2395315 w 4790629"/>
              <a:gd name="connsiteY0" fmla="*/ 0 h 4790629"/>
              <a:gd name="connsiteX1" fmla="*/ 4790629 w 4790629"/>
              <a:gd name="connsiteY1" fmla="*/ 2395315 h 4790629"/>
              <a:gd name="connsiteX2" fmla="*/ 2395315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5" y="0"/>
                </a:moveTo>
                <a:lnTo>
                  <a:pt x="4790629" y="2395315"/>
                </a:lnTo>
                <a:lnTo>
                  <a:pt x="2395315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8871494" y="-2398035"/>
            <a:ext cx="4790629" cy="4790629"/>
          </a:xfrm>
          <a:custGeom>
            <a:avLst/>
            <a:gdLst>
              <a:gd name="connsiteX0" fmla="*/ 2395314 w 4790629"/>
              <a:gd name="connsiteY0" fmla="*/ 0 h 4790629"/>
              <a:gd name="connsiteX1" fmla="*/ 4790629 w 4790629"/>
              <a:gd name="connsiteY1" fmla="*/ 2395315 h 4790629"/>
              <a:gd name="connsiteX2" fmla="*/ 2395314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4" y="0"/>
                </a:moveTo>
                <a:lnTo>
                  <a:pt x="4790629" y="2395315"/>
                </a:lnTo>
                <a:lnTo>
                  <a:pt x="2395314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3"/>
          </p:nvPr>
        </p:nvSpPr>
        <p:spPr>
          <a:xfrm>
            <a:off x="11621672" y="352139"/>
            <a:ext cx="4790629" cy="4790629"/>
          </a:xfrm>
          <a:custGeom>
            <a:avLst/>
            <a:gdLst>
              <a:gd name="connsiteX0" fmla="*/ 2395314 w 4790629"/>
              <a:gd name="connsiteY0" fmla="*/ 0 h 4790629"/>
              <a:gd name="connsiteX1" fmla="*/ 4790629 w 4790629"/>
              <a:gd name="connsiteY1" fmla="*/ 2395315 h 4790629"/>
              <a:gd name="connsiteX2" fmla="*/ 2395314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4" y="0"/>
                </a:moveTo>
                <a:lnTo>
                  <a:pt x="4790629" y="2395315"/>
                </a:lnTo>
                <a:lnTo>
                  <a:pt x="2395314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4"/>
          </p:nvPr>
        </p:nvSpPr>
        <p:spPr>
          <a:xfrm>
            <a:off x="8871497" y="3102314"/>
            <a:ext cx="4790629" cy="4790629"/>
          </a:xfrm>
          <a:custGeom>
            <a:avLst/>
            <a:gdLst>
              <a:gd name="connsiteX0" fmla="*/ 2395315 w 4790629"/>
              <a:gd name="connsiteY0" fmla="*/ 0 h 4790629"/>
              <a:gd name="connsiteX1" fmla="*/ 4790629 w 4790629"/>
              <a:gd name="connsiteY1" fmla="*/ 2395315 h 4790629"/>
              <a:gd name="connsiteX2" fmla="*/ 2395315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5" y="0"/>
                </a:moveTo>
                <a:lnTo>
                  <a:pt x="4790629" y="2395315"/>
                </a:lnTo>
                <a:lnTo>
                  <a:pt x="2395315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0081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3680790" y="1036983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6238461" y="1036983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3680790" y="3548269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6238461" y="3548269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9010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/>
          </p:cNvSpPr>
          <p:nvPr>
            <p:ph type="pic" sz="quarter" idx="10"/>
          </p:nvPr>
        </p:nvSpPr>
        <p:spPr>
          <a:xfrm>
            <a:off x="0" y="1035169"/>
            <a:ext cx="3048000" cy="2432649"/>
          </a:xfrm>
          <a:custGeom>
            <a:avLst/>
            <a:gdLst>
              <a:gd name="connsiteX0" fmla="*/ 0 w 3048000"/>
              <a:gd name="connsiteY0" fmla="*/ 0 h 2432649"/>
              <a:gd name="connsiteX1" fmla="*/ 3048000 w 3048000"/>
              <a:gd name="connsiteY1" fmla="*/ 0 h 2432649"/>
              <a:gd name="connsiteX2" fmla="*/ 3048000 w 3048000"/>
              <a:gd name="connsiteY2" fmla="*/ 2432649 h 2432649"/>
              <a:gd name="connsiteX3" fmla="*/ 0 w 3048000"/>
              <a:gd name="connsiteY3" fmla="*/ 2432649 h 24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432649">
                <a:moveTo>
                  <a:pt x="0" y="0"/>
                </a:moveTo>
                <a:lnTo>
                  <a:pt x="3048000" y="0"/>
                </a:lnTo>
                <a:lnTo>
                  <a:pt x="3048000" y="2432649"/>
                </a:lnTo>
                <a:lnTo>
                  <a:pt x="0" y="24326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3048000" y="1035169"/>
            <a:ext cx="3048000" cy="2432649"/>
          </a:xfrm>
          <a:custGeom>
            <a:avLst/>
            <a:gdLst>
              <a:gd name="connsiteX0" fmla="*/ 0 w 3048000"/>
              <a:gd name="connsiteY0" fmla="*/ 0 h 2432649"/>
              <a:gd name="connsiteX1" fmla="*/ 3048000 w 3048000"/>
              <a:gd name="connsiteY1" fmla="*/ 0 h 2432649"/>
              <a:gd name="connsiteX2" fmla="*/ 3048000 w 3048000"/>
              <a:gd name="connsiteY2" fmla="*/ 2432649 h 2432649"/>
              <a:gd name="connsiteX3" fmla="*/ 0 w 3048000"/>
              <a:gd name="connsiteY3" fmla="*/ 2432649 h 24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432649">
                <a:moveTo>
                  <a:pt x="0" y="0"/>
                </a:moveTo>
                <a:lnTo>
                  <a:pt x="3048000" y="0"/>
                </a:lnTo>
                <a:lnTo>
                  <a:pt x="3048000" y="2432649"/>
                </a:lnTo>
                <a:lnTo>
                  <a:pt x="0" y="24326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6096000" y="1035169"/>
            <a:ext cx="3048000" cy="2432649"/>
          </a:xfrm>
          <a:custGeom>
            <a:avLst/>
            <a:gdLst>
              <a:gd name="connsiteX0" fmla="*/ 0 w 3048000"/>
              <a:gd name="connsiteY0" fmla="*/ 0 h 2432649"/>
              <a:gd name="connsiteX1" fmla="*/ 3048000 w 3048000"/>
              <a:gd name="connsiteY1" fmla="*/ 0 h 2432649"/>
              <a:gd name="connsiteX2" fmla="*/ 3048000 w 3048000"/>
              <a:gd name="connsiteY2" fmla="*/ 2432649 h 2432649"/>
              <a:gd name="connsiteX3" fmla="*/ 0 w 3048000"/>
              <a:gd name="connsiteY3" fmla="*/ 2432649 h 24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432649">
                <a:moveTo>
                  <a:pt x="0" y="0"/>
                </a:moveTo>
                <a:lnTo>
                  <a:pt x="3048000" y="0"/>
                </a:lnTo>
                <a:lnTo>
                  <a:pt x="3048000" y="2432649"/>
                </a:lnTo>
                <a:lnTo>
                  <a:pt x="0" y="24326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/>
          </p:nvPr>
        </p:nvSpPr>
        <p:spPr>
          <a:xfrm>
            <a:off x="9144000" y="1035169"/>
            <a:ext cx="3048000" cy="2432649"/>
          </a:xfrm>
          <a:custGeom>
            <a:avLst/>
            <a:gdLst>
              <a:gd name="connsiteX0" fmla="*/ 0 w 3048000"/>
              <a:gd name="connsiteY0" fmla="*/ 0 h 2432649"/>
              <a:gd name="connsiteX1" fmla="*/ 3048000 w 3048000"/>
              <a:gd name="connsiteY1" fmla="*/ 0 h 2432649"/>
              <a:gd name="connsiteX2" fmla="*/ 3048000 w 3048000"/>
              <a:gd name="connsiteY2" fmla="*/ 2432649 h 2432649"/>
              <a:gd name="connsiteX3" fmla="*/ 0 w 3048000"/>
              <a:gd name="connsiteY3" fmla="*/ 2432649 h 24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432649">
                <a:moveTo>
                  <a:pt x="0" y="0"/>
                </a:moveTo>
                <a:lnTo>
                  <a:pt x="3048000" y="0"/>
                </a:lnTo>
                <a:lnTo>
                  <a:pt x="3048000" y="2432649"/>
                </a:lnTo>
                <a:lnTo>
                  <a:pt x="0" y="24326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8160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410201" y="-1"/>
            <a:ext cx="6781799" cy="6858000"/>
          </a:xfrm>
          <a:custGeom>
            <a:avLst/>
            <a:gdLst>
              <a:gd name="connsiteX0" fmla="*/ 3163663 w 6781799"/>
              <a:gd name="connsiteY0" fmla="*/ 0 h 6858000"/>
              <a:gd name="connsiteX1" fmla="*/ 6781799 w 6781799"/>
              <a:gd name="connsiteY1" fmla="*/ 0 h 6858000"/>
              <a:gd name="connsiteX2" fmla="*/ 6781799 w 6781799"/>
              <a:gd name="connsiteY2" fmla="*/ 6858000 h 6858000"/>
              <a:gd name="connsiteX3" fmla="*/ 0 w 6781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799" h="6858000">
                <a:moveTo>
                  <a:pt x="3163663" y="0"/>
                </a:moveTo>
                <a:lnTo>
                  <a:pt x="6781799" y="0"/>
                </a:lnTo>
                <a:lnTo>
                  <a:pt x="67817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0122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781799" cy="6858000"/>
          </a:xfrm>
          <a:custGeom>
            <a:avLst/>
            <a:gdLst>
              <a:gd name="connsiteX0" fmla="*/ 0 w 6781799"/>
              <a:gd name="connsiteY0" fmla="*/ 0 h 6858000"/>
              <a:gd name="connsiteX1" fmla="*/ 3618136 w 6781799"/>
              <a:gd name="connsiteY1" fmla="*/ 0 h 6858000"/>
              <a:gd name="connsiteX2" fmla="*/ 6781799 w 6781799"/>
              <a:gd name="connsiteY2" fmla="*/ 6858000 h 6858000"/>
              <a:gd name="connsiteX3" fmla="*/ 0 w 6781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799" h="6858000">
                <a:moveTo>
                  <a:pt x="0" y="0"/>
                </a:moveTo>
                <a:lnTo>
                  <a:pt x="3618136" y="0"/>
                </a:lnTo>
                <a:lnTo>
                  <a:pt x="67817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5302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099457" y="1"/>
            <a:ext cx="7391400" cy="6858000"/>
          </a:xfrm>
          <a:custGeom>
            <a:avLst/>
            <a:gdLst>
              <a:gd name="connsiteX0" fmla="*/ 3723825 w 7391400"/>
              <a:gd name="connsiteY0" fmla="*/ 0 h 6858000"/>
              <a:gd name="connsiteX1" fmla="*/ 7391400 w 7391400"/>
              <a:gd name="connsiteY1" fmla="*/ 0 h 6858000"/>
              <a:gd name="connsiteX2" fmla="*/ 3667575 w 7391400"/>
              <a:gd name="connsiteY2" fmla="*/ 6858000 h 6858000"/>
              <a:gd name="connsiteX3" fmla="*/ 0 w 7391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1400" h="6858000">
                <a:moveTo>
                  <a:pt x="3723825" y="0"/>
                </a:moveTo>
                <a:lnTo>
                  <a:pt x="7391400" y="0"/>
                </a:lnTo>
                <a:lnTo>
                  <a:pt x="366757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3544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141231" y="1183988"/>
            <a:ext cx="6828572" cy="4313626"/>
          </a:xfrm>
          <a:custGeom>
            <a:avLst/>
            <a:gdLst>
              <a:gd name="connsiteX0" fmla="*/ 0 w 6828572"/>
              <a:gd name="connsiteY0" fmla="*/ 0 h 4313626"/>
              <a:gd name="connsiteX1" fmla="*/ 6828572 w 6828572"/>
              <a:gd name="connsiteY1" fmla="*/ 0 h 4313626"/>
              <a:gd name="connsiteX2" fmla="*/ 6828572 w 6828572"/>
              <a:gd name="connsiteY2" fmla="*/ 4313626 h 4313626"/>
              <a:gd name="connsiteX3" fmla="*/ 0 w 6828572"/>
              <a:gd name="connsiteY3" fmla="*/ 4313626 h 4313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28572" h="4313626">
                <a:moveTo>
                  <a:pt x="0" y="0"/>
                </a:moveTo>
                <a:lnTo>
                  <a:pt x="6828572" y="0"/>
                </a:lnTo>
                <a:lnTo>
                  <a:pt x="6828572" y="4313626"/>
                </a:lnTo>
                <a:lnTo>
                  <a:pt x="0" y="431362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1516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398076" y="-878668"/>
            <a:ext cx="4449078" cy="6142211"/>
          </a:xfrm>
          <a:custGeom>
            <a:avLst/>
            <a:gdLst>
              <a:gd name="connsiteX0" fmla="*/ 9355 w 4449078"/>
              <a:gd name="connsiteY0" fmla="*/ 0 h 6142211"/>
              <a:gd name="connsiteX1" fmla="*/ 4442841 w 4449078"/>
              <a:gd name="connsiteY1" fmla="*/ 0 h 6142211"/>
              <a:gd name="connsiteX2" fmla="*/ 4449078 w 4449078"/>
              <a:gd name="connsiteY2" fmla="*/ 6859 h 6142211"/>
              <a:gd name="connsiteX3" fmla="*/ 4445959 w 4449078"/>
              <a:gd name="connsiteY3" fmla="*/ 6135352 h 6142211"/>
              <a:gd name="connsiteX4" fmla="*/ 4439723 w 4449078"/>
              <a:gd name="connsiteY4" fmla="*/ 6142211 h 6142211"/>
              <a:gd name="connsiteX5" fmla="*/ 6236 w 4449078"/>
              <a:gd name="connsiteY5" fmla="*/ 6142211 h 6142211"/>
              <a:gd name="connsiteX6" fmla="*/ 0 w 4449078"/>
              <a:gd name="connsiteY6" fmla="*/ 6135352 h 6142211"/>
              <a:gd name="connsiteX7" fmla="*/ 3118 w 4449078"/>
              <a:gd name="connsiteY7" fmla="*/ 6859 h 6142211"/>
              <a:gd name="connsiteX8" fmla="*/ 9355 w 4449078"/>
              <a:gd name="connsiteY8" fmla="*/ 0 h 61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49078" h="6142211">
                <a:moveTo>
                  <a:pt x="9355" y="0"/>
                </a:moveTo>
                <a:cubicBezTo>
                  <a:pt x="4442841" y="0"/>
                  <a:pt x="4442841" y="0"/>
                  <a:pt x="4442841" y="0"/>
                </a:cubicBezTo>
                <a:cubicBezTo>
                  <a:pt x="4445959" y="0"/>
                  <a:pt x="4449078" y="3429"/>
                  <a:pt x="4449078" y="6859"/>
                </a:cubicBezTo>
                <a:lnTo>
                  <a:pt x="4445959" y="6135352"/>
                </a:lnTo>
                <a:cubicBezTo>
                  <a:pt x="4445959" y="6138781"/>
                  <a:pt x="4442841" y="6142211"/>
                  <a:pt x="4439723" y="6142211"/>
                </a:cubicBezTo>
                <a:cubicBezTo>
                  <a:pt x="6236" y="6142211"/>
                  <a:pt x="6236" y="6142211"/>
                  <a:pt x="6236" y="6142211"/>
                </a:cubicBezTo>
                <a:cubicBezTo>
                  <a:pt x="3118" y="6142211"/>
                  <a:pt x="0" y="6138781"/>
                  <a:pt x="0" y="6135352"/>
                </a:cubicBezTo>
                <a:cubicBezTo>
                  <a:pt x="3118" y="6859"/>
                  <a:pt x="3118" y="6859"/>
                  <a:pt x="3118" y="6859"/>
                </a:cubicBezTo>
                <a:cubicBezTo>
                  <a:pt x="3118" y="3429"/>
                  <a:pt x="6236" y="0"/>
                  <a:pt x="93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6148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7605457" y="2025548"/>
            <a:ext cx="3109057" cy="5451108"/>
          </a:xfrm>
          <a:custGeom>
            <a:avLst/>
            <a:gdLst>
              <a:gd name="connsiteX0" fmla="*/ 0 w 3109057"/>
              <a:gd name="connsiteY0" fmla="*/ 0 h 5451108"/>
              <a:gd name="connsiteX1" fmla="*/ 3109057 w 3109057"/>
              <a:gd name="connsiteY1" fmla="*/ 0 h 5451108"/>
              <a:gd name="connsiteX2" fmla="*/ 3109057 w 3109057"/>
              <a:gd name="connsiteY2" fmla="*/ 5451108 h 5451108"/>
              <a:gd name="connsiteX3" fmla="*/ 0 w 3109057"/>
              <a:gd name="connsiteY3" fmla="*/ 5451108 h 545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9057" h="5451108">
                <a:moveTo>
                  <a:pt x="0" y="0"/>
                </a:moveTo>
                <a:lnTo>
                  <a:pt x="3109057" y="0"/>
                </a:lnTo>
                <a:lnTo>
                  <a:pt x="3109057" y="5451108"/>
                </a:lnTo>
                <a:lnTo>
                  <a:pt x="0" y="54511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0542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0"/>
          </p:nvPr>
        </p:nvSpPr>
        <p:spPr>
          <a:xfrm>
            <a:off x="3661799" y="2912953"/>
            <a:ext cx="4920628" cy="3108373"/>
          </a:xfrm>
          <a:custGeom>
            <a:avLst/>
            <a:gdLst>
              <a:gd name="connsiteX0" fmla="*/ 0 w 4920628"/>
              <a:gd name="connsiteY0" fmla="*/ 0 h 3108373"/>
              <a:gd name="connsiteX1" fmla="*/ 4920628 w 4920628"/>
              <a:gd name="connsiteY1" fmla="*/ 0 h 3108373"/>
              <a:gd name="connsiteX2" fmla="*/ 4920628 w 4920628"/>
              <a:gd name="connsiteY2" fmla="*/ 3108373 h 3108373"/>
              <a:gd name="connsiteX3" fmla="*/ 0 w 4920628"/>
              <a:gd name="connsiteY3" fmla="*/ 3108373 h 3108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0628" h="3108373">
                <a:moveTo>
                  <a:pt x="0" y="0"/>
                </a:moveTo>
                <a:lnTo>
                  <a:pt x="4920628" y="0"/>
                </a:lnTo>
                <a:lnTo>
                  <a:pt x="4920628" y="3108373"/>
                </a:lnTo>
                <a:lnTo>
                  <a:pt x="0" y="31083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1"/>
          </p:nvPr>
        </p:nvSpPr>
        <p:spPr>
          <a:xfrm>
            <a:off x="2161991" y="3753595"/>
            <a:ext cx="1720046" cy="2374624"/>
          </a:xfrm>
          <a:custGeom>
            <a:avLst/>
            <a:gdLst>
              <a:gd name="connsiteX0" fmla="*/ 3616 w 1720046"/>
              <a:gd name="connsiteY0" fmla="*/ 0 h 2374624"/>
              <a:gd name="connsiteX1" fmla="*/ 1717635 w 1720046"/>
              <a:gd name="connsiteY1" fmla="*/ 0 h 2374624"/>
              <a:gd name="connsiteX2" fmla="*/ 1720046 w 1720046"/>
              <a:gd name="connsiteY2" fmla="*/ 2652 h 2374624"/>
              <a:gd name="connsiteX3" fmla="*/ 1718841 w 1720046"/>
              <a:gd name="connsiteY3" fmla="*/ 2371972 h 2374624"/>
              <a:gd name="connsiteX4" fmla="*/ 1716430 w 1720046"/>
              <a:gd name="connsiteY4" fmla="*/ 2374624 h 2374624"/>
              <a:gd name="connsiteX5" fmla="*/ 2411 w 1720046"/>
              <a:gd name="connsiteY5" fmla="*/ 2374624 h 2374624"/>
              <a:gd name="connsiteX6" fmla="*/ 0 w 1720046"/>
              <a:gd name="connsiteY6" fmla="*/ 2371972 h 2374624"/>
              <a:gd name="connsiteX7" fmla="*/ 1205 w 1720046"/>
              <a:gd name="connsiteY7" fmla="*/ 2652 h 2374624"/>
              <a:gd name="connsiteX8" fmla="*/ 3616 w 1720046"/>
              <a:gd name="connsiteY8" fmla="*/ 0 h 2374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0046" h="2374624">
                <a:moveTo>
                  <a:pt x="3616" y="0"/>
                </a:moveTo>
                <a:cubicBezTo>
                  <a:pt x="1717635" y="0"/>
                  <a:pt x="1717635" y="0"/>
                  <a:pt x="1717635" y="0"/>
                </a:cubicBezTo>
                <a:cubicBezTo>
                  <a:pt x="1718841" y="0"/>
                  <a:pt x="1720046" y="1326"/>
                  <a:pt x="1720046" y="2652"/>
                </a:cubicBezTo>
                <a:lnTo>
                  <a:pt x="1718841" y="2371972"/>
                </a:lnTo>
                <a:cubicBezTo>
                  <a:pt x="1718841" y="2373298"/>
                  <a:pt x="1717635" y="2374624"/>
                  <a:pt x="1716430" y="2374624"/>
                </a:cubicBezTo>
                <a:cubicBezTo>
                  <a:pt x="2411" y="2374624"/>
                  <a:pt x="2411" y="2374624"/>
                  <a:pt x="2411" y="2374624"/>
                </a:cubicBezTo>
                <a:cubicBezTo>
                  <a:pt x="1205" y="2374624"/>
                  <a:pt x="0" y="2373298"/>
                  <a:pt x="0" y="2371972"/>
                </a:cubicBezTo>
                <a:cubicBezTo>
                  <a:pt x="1205" y="2652"/>
                  <a:pt x="1205" y="2652"/>
                  <a:pt x="1205" y="2652"/>
                </a:cubicBezTo>
                <a:cubicBezTo>
                  <a:pt x="1205" y="1326"/>
                  <a:pt x="2411" y="0"/>
                  <a:pt x="361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2"/>
          </p:nvPr>
        </p:nvSpPr>
        <p:spPr>
          <a:xfrm>
            <a:off x="8736961" y="4688336"/>
            <a:ext cx="842525" cy="1477198"/>
          </a:xfrm>
          <a:custGeom>
            <a:avLst/>
            <a:gdLst>
              <a:gd name="connsiteX0" fmla="*/ 0 w 842525"/>
              <a:gd name="connsiteY0" fmla="*/ 0 h 1477198"/>
              <a:gd name="connsiteX1" fmla="*/ 842525 w 842525"/>
              <a:gd name="connsiteY1" fmla="*/ 0 h 1477198"/>
              <a:gd name="connsiteX2" fmla="*/ 842525 w 842525"/>
              <a:gd name="connsiteY2" fmla="*/ 1477198 h 1477198"/>
              <a:gd name="connsiteX3" fmla="*/ 0 w 842525"/>
              <a:gd name="connsiteY3" fmla="*/ 1477198 h 147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2525" h="1477198">
                <a:moveTo>
                  <a:pt x="0" y="0"/>
                </a:moveTo>
                <a:lnTo>
                  <a:pt x="842525" y="0"/>
                </a:lnTo>
                <a:lnTo>
                  <a:pt x="842525" y="1477198"/>
                </a:lnTo>
                <a:lnTo>
                  <a:pt x="0" y="14771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877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1999" cy="3022599"/>
          </a:xfrm>
          <a:custGeom>
            <a:avLst/>
            <a:gdLst>
              <a:gd name="connsiteX0" fmla="*/ 0 w 12191999"/>
              <a:gd name="connsiteY0" fmla="*/ 0 h 3022599"/>
              <a:gd name="connsiteX1" fmla="*/ 12191999 w 12191999"/>
              <a:gd name="connsiteY1" fmla="*/ 0 h 3022599"/>
              <a:gd name="connsiteX2" fmla="*/ 12191999 w 12191999"/>
              <a:gd name="connsiteY2" fmla="*/ 3022599 h 3022599"/>
              <a:gd name="connsiteX3" fmla="*/ 0 w 12191999"/>
              <a:gd name="connsiteY3" fmla="*/ 3022599 h 302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3022599">
                <a:moveTo>
                  <a:pt x="0" y="0"/>
                </a:moveTo>
                <a:lnTo>
                  <a:pt x="12191999" y="0"/>
                </a:lnTo>
                <a:lnTo>
                  <a:pt x="12191999" y="3022599"/>
                </a:lnTo>
                <a:lnTo>
                  <a:pt x="0" y="30225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084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720769" y="2372811"/>
            <a:ext cx="2338086" cy="2338086"/>
          </a:xfrm>
          <a:custGeom>
            <a:avLst/>
            <a:gdLst>
              <a:gd name="connsiteX0" fmla="*/ 0 w 2338086"/>
              <a:gd name="connsiteY0" fmla="*/ 0 h 2338086"/>
              <a:gd name="connsiteX1" fmla="*/ 2338086 w 2338086"/>
              <a:gd name="connsiteY1" fmla="*/ 0 h 2338086"/>
              <a:gd name="connsiteX2" fmla="*/ 2338086 w 2338086"/>
              <a:gd name="connsiteY2" fmla="*/ 2338086 h 2338086"/>
              <a:gd name="connsiteX3" fmla="*/ 0 w 2338086"/>
              <a:gd name="connsiteY3" fmla="*/ 2338086 h 233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8086" h="2338086">
                <a:moveTo>
                  <a:pt x="0" y="0"/>
                </a:moveTo>
                <a:lnTo>
                  <a:pt x="2338086" y="0"/>
                </a:lnTo>
                <a:lnTo>
                  <a:pt x="2338086" y="2338086"/>
                </a:lnTo>
                <a:lnTo>
                  <a:pt x="0" y="23380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4926957" y="2372811"/>
            <a:ext cx="2338086" cy="2338086"/>
          </a:xfrm>
          <a:custGeom>
            <a:avLst/>
            <a:gdLst>
              <a:gd name="connsiteX0" fmla="*/ 0 w 2338086"/>
              <a:gd name="connsiteY0" fmla="*/ 0 h 2338086"/>
              <a:gd name="connsiteX1" fmla="*/ 2338086 w 2338086"/>
              <a:gd name="connsiteY1" fmla="*/ 0 h 2338086"/>
              <a:gd name="connsiteX2" fmla="*/ 2338086 w 2338086"/>
              <a:gd name="connsiteY2" fmla="*/ 2338086 h 2338086"/>
              <a:gd name="connsiteX3" fmla="*/ 0 w 2338086"/>
              <a:gd name="connsiteY3" fmla="*/ 2338086 h 233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8086" h="2338086">
                <a:moveTo>
                  <a:pt x="0" y="0"/>
                </a:moveTo>
                <a:lnTo>
                  <a:pt x="2338086" y="0"/>
                </a:lnTo>
                <a:lnTo>
                  <a:pt x="2338086" y="2338086"/>
                </a:lnTo>
                <a:lnTo>
                  <a:pt x="0" y="23380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8133145" y="2372811"/>
            <a:ext cx="2338086" cy="2338086"/>
          </a:xfrm>
          <a:custGeom>
            <a:avLst/>
            <a:gdLst>
              <a:gd name="connsiteX0" fmla="*/ 0 w 2338086"/>
              <a:gd name="connsiteY0" fmla="*/ 0 h 2338086"/>
              <a:gd name="connsiteX1" fmla="*/ 2338086 w 2338086"/>
              <a:gd name="connsiteY1" fmla="*/ 0 h 2338086"/>
              <a:gd name="connsiteX2" fmla="*/ 2338086 w 2338086"/>
              <a:gd name="connsiteY2" fmla="*/ 2338086 h 2338086"/>
              <a:gd name="connsiteX3" fmla="*/ 0 w 2338086"/>
              <a:gd name="connsiteY3" fmla="*/ 2338086 h 233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8086" h="2338086">
                <a:moveTo>
                  <a:pt x="0" y="0"/>
                </a:moveTo>
                <a:lnTo>
                  <a:pt x="2338086" y="0"/>
                </a:lnTo>
                <a:lnTo>
                  <a:pt x="2338086" y="2338086"/>
                </a:lnTo>
                <a:lnTo>
                  <a:pt x="0" y="23380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5250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1647461" y="2286530"/>
            <a:ext cx="2068012" cy="2398892"/>
          </a:xfrm>
          <a:custGeom>
            <a:avLst/>
            <a:gdLst>
              <a:gd name="connsiteX0" fmla="*/ 1034006 w 2068012"/>
              <a:gd name="connsiteY0" fmla="*/ 0 h 2398892"/>
              <a:gd name="connsiteX1" fmla="*/ 2068012 w 2068012"/>
              <a:gd name="connsiteY1" fmla="*/ 517003 h 2398892"/>
              <a:gd name="connsiteX2" fmla="*/ 2068012 w 2068012"/>
              <a:gd name="connsiteY2" fmla="*/ 1881889 h 2398892"/>
              <a:gd name="connsiteX3" fmla="*/ 1034006 w 2068012"/>
              <a:gd name="connsiteY3" fmla="*/ 2398892 h 2398892"/>
              <a:gd name="connsiteX4" fmla="*/ 0 w 2068012"/>
              <a:gd name="connsiteY4" fmla="*/ 1881889 h 2398892"/>
              <a:gd name="connsiteX5" fmla="*/ 0 w 2068012"/>
              <a:gd name="connsiteY5" fmla="*/ 517003 h 2398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8012" h="2398892">
                <a:moveTo>
                  <a:pt x="1034006" y="0"/>
                </a:moveTo>
                <a:lnTo>
                  <a:pt x="2068012" y="517003"/>
                </a:lnTo>
                <a:lnTo>
                  <a:pt x="2068012" y="1881889"/>
                </a:lnTo>
                <a:lnTo>
                  <a:pt x="1034006" y="2398892"/>
                </a:lnTo>
                <a:lnTo>
                  <a:pt x="0" y="1881889"/>
                </a:lnTo>
                <a:lnTo>
                  <a:pt x="0" y="5170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622156" y="1776318"/>
            <a:ext cx="2947686" cy="3419316"/>
          </a:xfrm>
          <a:custGeom>
            <a:avLst/>
            <a:gdLst>
              <a:gd name="connsiteX0" fmla="*/ 1473843 w 2947686"/>
              <a:gd name="connsiteY0" fmla="*/ 0 h 3419316"/>
              <a:gd name="connsiteX1" fmla="*/ 2947686 w 2947686"/>
              <a:gd name="connsiteY1" fmla="*/ 736922 h 3419316"/>
              <a:gd name="connsiteX2" fmla="*/ 2947686 w 2947686"/>
              <a:gd name="connsiteY2" fmla="*/ 2682394 h 3419316"/>
              <a:gd name="connsiteX3" fmla="*/ 1473843 w 2947686"/>
              <a:gd name="connsiteY3" fmla="*/ 3419316 h 3419316"/>
              <a:gd name="connsiteX4" fmla="*/ 0 w 2947686"/>
              <a:gd name="connsiteY4" fmla="*/ 2682394 h 3419316"/>
              <a:gd name="connsiteX5" fmla="*/ 0 w 2947686"/>
              <a:gd name="connsiteY5" fmla="*/ 736922 h 341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686" h="3419316">
                <a:moveTo>
                  <a:pt x="1473843" y="0"/>
                </a:moveTo>
                <a:lnTo>
                  <a:pt x="2947686" y="736922"/>
                </a:lnTo>
                <a:lnTo>
                  <a:pt x="2947686" y="2682394"/>
                </a:lnTo>
                <a:lnTo>
                  <a:pt x="1473843" y="3419316"/>
                </a:lnTo>
                <a:lnTo>
                  <a:pt x="0" y="2682394"/>
                </a:lnTo>
                <a:lnTo>
                  <a:pt x="0" y="7369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8476524" y="2286530"/>
            <a:ext cx="2068012" cy="2398892"/>
          </a:xfrm>
          <a:custGeom>
            <a:avLst/>
            <a:gdLst>
              <a:gd name="connsiteX0" fmla="*/ 1034006 w 2068012"/>
              <a:gd name="connsiteY0" fmla="*/ 0 h 2398892"/>
              <a:gd name="connsiteX1" fmla="*/ 2068012 w 2068012"/>
              <a:gd name="connsiteY1" fmla="*/ 517003 h 2398892"/>
              <a:gd name="connsiteX2" fmla="*/ 2068012 w 2068012"/>
              <a:gd name="connsiteY2" fmla="*/ 1881889 h 2398892"/>
              <a:gd name="connsiteX3" fmla="*/ 1034006 w 2068012"/>
              <a:gd name="connsiteY3" fmla="*/ 2398892 h 2398892"/>
              <a:gd name="connsiteX4" fmla="*/ 0 w 2068012"/>
              <a:gd name="connsiteY4" fmla="*/ 1881889 h 2398892"/>
              <a:gd name="connsiteX5" fmla="*/ 0 w 2068012"/>
              <a:gd name="connsiteY5" fmla="*/ 517003 h 2398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8012" h="2398892">
                <a:moveTo>
                  <a:pt x="1034006" y="0"/>
                </a:moveTo>
                <a:lnTo>
                  <a:pt x="2068012" y="517003"/>
                </a:lnTo>
                <a:lnTo>
                  <a:pt x="2068012" y="1881889"/>
                </a:lnTo>
                <a:lnTo>
                  <a:pt x="1034006" y="2398892"/>
                </a:lnTo>
                <a:lnTo>
                  <a:pt x="0" y="1881889"/>
                </a:lnTo>
                <a:lnTo>
                  <a:pt x="0" y="5170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6440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ffee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586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ojec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791130" y="3416300"/>
            <a:ext cx="2575247" cy="34417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078753" y="2286000"/>
            <a:ext cx="2575247" cy="34417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94653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3835401"/>
            <a:ext cx="12191999" cy="3022599"/>
          </a:xfrm>
          <a:custGeom>
            <a:avLst/>
            <a:gdLst>
              <a:gd name="connsiteX0" fmla="*/ 0 w 12191999"/>
              <a:gd name="connsiteY0" fmla="*/ 0 h 3022599"/>
              <a:gd name="connsiteX1" fmla="*/ 12191999 w 12191999"/>
              <a:gd name="connsiteY1" fmla="*/ 0 h 3022599"/>
              <a:gd name="connsiteX2" fmla="*/ 12191999 w 12191999"/>
              <a:gd name="connsiteY2" fmla="*/ 3022599 h 3022599"/>
              <a:gd name="connsiteX3" fmla="*/ 0 w 12191999"/>
              <a:gd name="connsiteY3" fmla="*/ 3022599 h 302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3022599">
                <a:moveTo>
                  <a:pt x="0" y="0"/>
                </a:moveTo>
                <a:lnTo>
                  <a:pt x="12191999" y="0"/>
                </a:lnTo>
                <a:lnTo>
                  <a:pt x="12191999" y="3022599"/>
                </a:lnTo>
                <a:lnTo>
                  <a:pt x="0" y="30225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788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985261" y="0"/>
            <a:ext cx="5206738" cy="6858000"/>
          </a:xfrm>
          <a:custGeom>
            <a:avLst/>
            <a:gdLst>
              <a:gd name="connsiteX0" fmla="*/ 0 w 5206738"/>
              <a:gd name="connsiteY0" fmla="*/ 0 h 6858000"/>
              <a:gd name="connsiteX1" fmla="*/ 5206738 w 5206738"/>
              <a:gd name="connsiteY1" fmla="*/ 0 h 6858000"/>
              <a:gd name="connsiteX2" fmla="*/ 5206738 w 5206738"/>
              <a:gd name="connsiteY2" fmla="*/ 6858000 h 6858000"/>
              <a:gd name="connsiteX3" fmla="*/ 0 w 52067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738" h="6858000">
                <a:moveTo>
                  <a:pt x="0" y="0"/>
                </a:moveTo>
                <a:lnTo>
                  <a:pt x="5206738" y="0"/>
                </a:lnTo>
                <a:lnTo>
                  <a:pt x="520673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436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206738" cy="6858000"/>
          </a:xfrm>
          <a:custGeom>
            <a:avLst/>
            <a:gdLst>
              <a:gd name="connsiteX0" fmla="*/ 0 w 5206738"/>
              <a:gd name="connsiteY0" fmla="*/ 0 h 6858000"/>
              <a:gd name="connsiteX1" fmla="*/ 5206738 w 5206738"/>
              <a:gd name="connsiteY1" fmla="*/ 0 h 6858000"/>
              <a:gd name="connsiteX2" fmla="*/ 5206738 w 5206738"/>
              <a:gd name="connsiteY2" fmla="*/ 6858000 h 6858000"/>
              <a:gd name="connsiteX3" fmla="*/ 0 w 52067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738" h="6858000">
                <a:moveTo>
                  <a:pt x="0" y="0"/>
                </a:moveTo>
                <a:lnTo>
                  <a:pt x="5206738" y="0"/>
                </a:lnTo>
                <a:lnTo>
                  <a:pt x="520673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516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46667" y="214460"/>
            <a:ext cx="7946796" cy="6429081"/>
          </a:xfrm>
          <a:custGeom>
            <a:avLst/>
            <a:gdLst>
              <a:gd name="connsiteX0" fmla="*/ 0 w 7946796"/>
              <a:gd name="connsiteY0" fmla="*/ 0 h 6429081"/>
              <a:gd name="connsiteX1" fmla="*/ 7946796 w 7946796"/>
              <a:gd name="connsiteY1" fmla="*/ 0 h 6429081"/>
              <a:gd name="connsiteX2" fmla="*/ 7946796 w 7946796"/>
              <a:gd name="connsiteY2" fmla="*/ 6429081 h 6429081"/>
              <a:gd name="connsiteX3" fmla="*/ 0 w 7946796"/>
              <a:gd name="connsiteY3" fmla="*/ 6429081 h 6429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46796" h="6429081">
                <a:moveTo>
                  <a:pt x="0" y="0"/>
                </a:moveTo>
                <a:lnTo>
                  <a:pt x="7946796" y="0"/>
                </a:lnTo>
                <a:lnTo>
                  <a:pt x="7946796" y="6429081"/>
                </a:lnTo>
                <a:lnTo>
                  <a:pt x="0" y="64290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636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3874416" y="-1"/>
            <a:ext cx="2564091" cy="6858000"/>
          </a:xfrm>
          <a:custGeom>
            <a:avLst/>
            <a:gdLst>
              <a:gd name="connsiteX0" fmla="*/ 0 w 2564091"/>
              <a:gd name="connsiteY0" fmla="*/ 0 h 6858000"/>
              <a:gd name="connsiteX1" fmla="*/ 2564091 w 2564091"/>
              <a:gd name="connsiteY1" fmla="*/ 0 h 6858000"/>
              <a:gd name="connsiteX2" fmla="*/ 2564091 w 2564091"/>
              <a:gd name="connsiteY2" fmla="*/ 6858000 h 6858000"/>
              <a:gd name="connsiteX3" fmla="*/ 0 w 25640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4091" h="6858000">
                <a:moveTo>
                  <a:pt x="0" y="0"/>
                </a:moveTo>
                <a:lnTo>
                  <a:pt x="2564091" y="0"/>
                </a:lnTo>
                <a:lnTo>
                  <a:pt x="256409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02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7362683" y="-1"/>
            <a:ext cx="2564091" cy="6858000"/>
          </a:xfrm>
          <a:custGeom>
            <a:avLst/>
            <a:gdLst>
              <a:gd name="connsiteX0" fmla="*/ 0 w 2564091"/>
              <a:gd name="connsiteY0" fmla="*/ 0 h 6858000"/>
              <a:gd name="connsiteX1" fmla="*/ 2564091 w 2564091"/>
              <a:gd name="connsiteY1" fmla="*/ 0 h 6858000"/>
              <a:gd name="connsiteX2" fmla="*/ 2564091 w 2564091"/>
              <a:gd name="connsiteY2" fmla="*/ 6858000 h 6858000"/>
              <a:gd name="connsiteX3" fmla="*/ 0 w 25640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4091" h="6858000">
                <a:moveTo>
                  <a:pt x="0" y="0"/>
                </a:moveTo>
                <a:lnTo>
                  <a:pt x="2564091" y="0"/>
                </a:lnTo>
                <a:lnTo>
                  <a:pt x="256409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4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 i="0">
                <a:solidFill>
                  <a:schemeClr val="tx1">
                    <a:tint val="7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fld id="{873EFF02-C915-EF40-A6B2-10AA7CE27455}" type="datetimeFigureOut">
              <a:rPr lang="en-US" smtClean="0"/>
              <a:pPr/>
              <a:t>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0" i="0">
                <a:solidFill>
                  <a:schemeClr val="tx1">
                    <a:tint val="7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>
                    <a:tint val="7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fld id="{56D17385-44AA-6B46-9360-168AB6633C5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489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8" r:id="rId4"/>
    <p:sldLayoutId id="2147483651" r:id="rId5"/>
    <p:sldLayoutId id="2147483652" r:id="rId6"/>
    <p:sldLayoutId id="2147483654" r:id="rId7"/>
    <p:sldLayoutId id="2147483653" r:id="rId8"/>
    <p:sldLayoutId id="2147483664" r:id="rId9"/>
    <p:sldLayoutId id="2147483655" r:id="rId10"/>
    <p:sldLayoutId id="2147483656" r:id="rId11"/>
    <p:sldLayoutId id="2147483662" r:id="rId12"/>
    <p:sldLayoutId id="2147483657" r:id="rId13"/>
    <p:sldLayoutId id="2147483658" r:id="rId14"/>
    <p:sldLayoutId id="2147483670" r:id="rId15"/>
    <p:sldLayoutId id="2147483659" r:id="rId16"/>
    <p:sldLayoutId id="2147483660" r:id="rId17"/>
    <p:sldLayoutId id="2147483663" r:id="rId18"/>
    <p:sldLayoutId id="2147483665" r:id="rId19"/>
    <p:sldLayoutId id="2147483666" r:id="rId20"/>
    <p:sldLayoutId id="2147483667" r:id="rId21"/>
    <p:sldLayoutId id="2147483669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3" r:id="rId32"/>
    <p:sldLayoutId id="2147483686" r:id="rId3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4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8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8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8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8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Imagem 3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2" b="7802"/>
          <a:stretch>
            <a:fillRect/>
          </a:stretch>
        </p:blipFill>
        <p:spPr>
          <a:xfrm>
            <a:off x="3176" y="893"/>
            <a:ext cx="12185651" cy="6856214"/>
          </a:xfrm>
        </p:spPr>
      </p:pic>
      <p:sp>
        <p:nvSpPr>
          <p:cNvPr id="11" name="Rectangle 10"/>
          <p:cNvSpPr/>
          <p:nvPr/>
        </p:nvSpPr>
        <p:spPr>
          <a:xfrm>
            <a:off x="3176" y="-1808"/>
            <a:ext cx="12185651" cy="6856214"/>
          </a:xfrm>
          <a:prstGeom prst="rect">
            <a:avLst/>
          </a:prstGeom>
          <a:solidFill>
            <a:srgbClr val="606D7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en-US" sz="900" dirty="0"/>
          </a:p>
        </p:txBody>
      </p:sp>
      <p:sp>
        <p:nvSpPr>
          <p:cNvPr id="7" name="TextBox 2"/>
          <p:cNvSpPr txBox="1"/>
          <p:nvPr/>
        </p:nvSpPr>
        <p:spPr>
          <a:xfrm>
            <a:off x="427620" y="1997839"/>
            <a:ext cx="1142941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400" b="1" dirty="0">
                <a:solidFill>
                  <a:schemeClr val="bg1"/>
                </a:solidFill>
                <a:latin typeface="Lato" charset="0"/>
              </a:rPr>
              <a:t>PORTARIA NORMATIVA NO 19, DE 13 DE DEZEMBRO DE 2017 </a:t>
            </a:r>
          </a:p>
          <a:p>
            <a:pPr algn="ctr">
              <a:lnSpc>
                <a:spcPct val="150000"/>
              </a:lnSpc>
            </a:pPr>
            <a:r>
              <a:rPr lang="pt-BR" sz="2400" b="1" dirty="0">
                <a:solidFill>
                  <a:schemeClr val="bg1"/>
                </a:solidFill>
                <a:latin typeface="Lato" charset="0"/>
              </a:rPr>
              <a:t>Dispõe sobre os procedimentos de competência do </a:t>
            </a:r>
          </a:p>
          <a:p>
            <a:pPr algn="ctr">
              <a:lnSpc>
                <a:spcPct val="150000"/>
              </a:lnSpc>
            </a:pPr>
            <a:r>
              <a:rPr lang="pt-BR" sz="2400" b="1" dirty="0">
                <a:solidFill>
                  <a:schemeClr val="bg1"/>
                </a:solidFill>
                <a:latin typeface="Lato" charset="0"/>
              </a:rPr>
              <a:t>Instituto Nacional de Estudos e Pesquisas Educacionais Anísio Teixeira - INEP </a:t>
            </a:r>
          </a:p>
          <a:p>
            <a:pPr algn="ctr">
              <a:lnSpc>
                <a:spcPct val="150000"/>
              </a:lnSpc>
            </a:pPr>
            <a:r>
              <a:rPr lang="pt-BR" sz="2400" b="1" dirty="0">
                <a:solidFill>
                  <a:schemeClr val="bg1"/>
                </a:solidFill>
                <a:latin typeface="Lato" charset="0"/>
              </a:rPr>
              <a:t>referentes à avaliação de instituições de educação superior, </a:t>
            </a:r>
          </a:p>
          <a:p>
            <a:pPr algn="ctr">
              <a:lnSpc>
                <a:spcPct val="150000"/>
              </a:lnSpc>
            </a:pPr>
            <a:r>
              <a:rPr lang="pt-BR" sz="2400" b="1" dirty="0">
                <a:solidFill>
                  <a:schemeClr val="bg1"/>
                </a:solidFill>
                <a:latin typeface="Lato" charset="0"/>
              </a:rPr>
              <a:t>de cursos de graduação e de desempenho acadêmico de estudantes.</a:t>
            </a:r>
          </a:p>
        </p:txBody>
      </p:sp>
    </p:spTree>
    <p:extLst>
      <p:ext uri="{BB962C8B-B14F-4D97-AF65-F5344CB8AC3E}">
        <p14:creationId xmlns:p14="http://schemas.microsoft.com/office/powerpoint/2010/main" val="59754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3199707" y="241509"/>
            <a:ext cx="5792593" cy="723267"/>
          </a:xfrm>
          <a:prstGeom prst="rect">
            <a:avLst/>
          </a:prstGeom>
          <a:noFill/>
        </p:spPr>
        <p:txBody>
          <a:bodyPr wrap="none" lIns="45711" tIns="22856" rIns="45711" bIns="22856" rtlCol="0">
            <a:spAutoFit/>
          </a:bodyPr>
          <a:lstStyle/>
          <a:p>
            <a:pPr algn="ctr"/>
            <a:r>
              <a:rPr lang="pt-BR" sz="4400" b="1" dirty="0">
                <a:solidFill>
                  <a:schemeClr val="tx2"/>
                </a:solidFill>
                <a:latin typeface="Lato" charset="0"/>
              </a:rPr>
              <a:t>DISPOSIÇÕES FINAIS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40659" y="1534120"/>
            <a:ext cx="1151068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Relatório de </a:t>
            </a:r>
            <a:r>
              <a:rPr lang="pt-BR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autoavaliação</a:t>
            </a: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: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O relatório de </a:t>
            </a:r>
            <a:r>
              <a:rPr lang="pt-B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autoavaliação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institucional deverá ser postado </a:t>
            </a:r>
            <a:r>
              <a:rPr lang="pt-BR" sz="1600" dirty="0">
                <a:solidFill>
                  <a:srgbClr val="FF0000"/>
                </a:solidFill>
                <a:latin typeface="Lato Light"/>
              </a:rPr>
              <a:t>no prazo de 1 de janeiro a 31 de março de cada ano, em versão parcial ou integral, 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 será mantido no cadastro em Sistema Eletrônico, junto ao registro da instituição, em campo próprio. Art. 37.</a:t>
            </a:r>
          </a:p>
          <a:p>
            <a:pPr>
              <a:lnSpc>
                <a:spcPct val="150000"/>
              </a:lnSpc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Curso extinto: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O curso ou instituição que não esteja mais em atividade deverá alterar sua situação para "extinto" junto à Secretaria competente do MEC. Parágrafo único. Avaliações em trâmite serão mantidas enquanto não estiver adequada a situação no cadastro. Art. 38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72659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616595" y="393906"/>
            <a:ext cx="10958816" cy="446268"/>
          </a:xfrm>
          <a:prstGeom prst="rect">
            <a:avLst/>
          </a:prstGeom>
          <a:noFill/>
        </p:spPr>
        <p:txBody>
          <a:bodyPr wrap="none" lIns="45711" tIns="22856" rIns="45711" bIns="22856" rtlCol="0">
            <a:spAutoFit/>
          </a:bodyPr>
          <a:lstStyle/>
          <a:p>
            <a:pPr algn="ctr"/>
            <a:r>
              <a:rPr lang="pt-BR" sz="2600" b="1" dirty="0">
                <a:solidFill>
                  <a:schemeClr val="tx2"/>
                </a:solidFill>
                <a:latin typeface="Lato" charset="0"/>
              </a:rPr>
              <a:t>DO EXAME NACIONAL DE DESEMPENHO DE ESTUDANTES - ENADE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40659" y="1500254"/>
            <a:ext cx="11510682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Ciclo de avaliação: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O </a:t>
            </a:r>
            <a:r>
              <a:rPr lang="pt-B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Enade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será realizado todos os anos, em conformidade com o ciclo avaliativo trienal, considerando a seguinte referência: art. 42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lvl="2">
              <a:lnSpc>
                <a:spcPct val="150000"/>
              </a:lnSpc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I - Ano I: a) Bacharelados nas áreas de Saúde, Ciências Agrárias e áreas afins; b) Bacharelados nas áreas de Engenharia; c) Bacharelados na área de Arquitetura e Urbanismo; d) Cursos Superiores de Tecnologia nas áreas de Ambiente e Saúde, Produção Alimentícia, Recursos Naturais, Militar e Segurança;</a:t>
            </a:r>
          </a:p>
          <a:p>
            <a:pPr lvl="2">
              <a:lnSpc>
                <a:spcPct val="150000"/>
              </a:lnSpc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lvl="2">
              <a:lnSpc>
                <a:spcPct val="150000"/>
              </a:lnSpc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II - Ano II: a) Bacharelados nas áreas de Computação e áreas afins; b) Áreas de avaliação com habilitação em Bacharelado e Licenciatura; c) Áreas de avaliação com habilitação em Licenciatura; d) Cursos Superiores de Tecnologia nas áreas de Controle e Processos Industriais, Informação e Comunicação, Infraestrutura, Produção Industrial; III - Ano III: a) Bacharelados nas áreas de Ciências Sociais Aplicadas, Ciências Humanas e áreas afins; e b) Cursos Superiores de Tecnologia nas áreas de Gestão e Negócios, Apoio Escolar, Hospitalidade e Lazer, Produção Cultural e Design.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lvl="0">
              <a:lnSpc>
                <a:spcPct val="150000"/>
              </a:lnSpc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61521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236170" y="393906"/>
            <a:ext cx="11719665" cy="477046"/>
          </a:xfrm>
          <a:prstGeom prst="rect">
            <a:avLst/>
          </a:prstGeom>
          <a:noFill/>
        </p:spPr>
        <p:txBody>
          <a:bodyPr wrap="none" lIns="45711" tIns="22856" rIns="45711" bIns="22856" rtlCol="0">
            <a:spAutoFit/>
          </a:bodyPr>
          <a:lstStyle/>
          <a:p>
            <a:pPr algn="ctr"/>
            <a:r>
              <a:rPr lang="pt-BR" sz="2800" b="1" dirty="0">
                <a:solidFill>
                  <a:schemeClr val="tx2"/>
                </a:solidFill>
                <a:latin typeface="Lato" charset="0"/>
              </a:rPr>
              <a:t>DO BANCO NACIONAL DE ITENS DA EDUCAÇÃO SUPERIOR (BNI-ES)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40659" y="1500254"/>
            <a:ext cx="1151068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2">
                    <a:lumMod val="25000"/>
                  </a:schemeClr>
                </a:solidFill>
                <a:latin typeface="Lato Light"/>
              </a:rPr>
              <a:t>Do Banco Nacional de Itens da Educação Superior: </a:t>
            </a:r>
            <a:r>
              <a:rPr lang="pt-BR" sz="1600" dirty="0">
                <a:solidFill>
                  <a:schemeClr val="bg2">
                    <a:lumMod val="25000"/>
                  </a:schemeClr>
                </a:solidFill>
                <a:latin typeface="Lato Light"/>
              </a:rPr>
              <a:t>O Banco Nacional de Itens da Educação Superior (BNI-ES), mantido pelo INEP, é o acervo de itens elaborados por docentes colaboradores com o objetivo de compor instrumentos de avaliação da educação superior, assegurados os critérios de sigilo, segurança, ineditismo e qualidade técnico-pedagógica. Art. 43. </a:t>
            </a:r>
          </a:p>
          <a:p>
            <a:pPr>
              <a:lnSpc>
                <a:spcPct val="150000"/>
              </a:lnSpc>
            </a:pPr>
            <a:endParaRPr lang="pt-BR" sz="1600" dirty="0">
              <a:solidFill>
                <a:schemeClr val="bg2">
                  <a:lumMod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 err="1">
                <a:solidFill>
                  <a:schemeClr val="bg2">
                    <a:lumMod val="25000"/>
                  </a:schemeClr>
                </a:solidFill>
                <a:latin typeface="Lato Light"/>
              </a:rPr>
              <a:t>Enade</a:t>
            </a:r>
            <a:r>
              <a:rPr lang="pt-BR" sz="1600" b="1" dirty="0">
                <a:solidFill>
                  <a:schemeClr val="bg2">
                    <a:lumMod val="25000"/>
                  </a:schemeClr>
                </a:solidFill>
                <a:latin typeface="Lato Light"/>
              </a:rPr>
              <a:t>  como componente curricular obrigatório: </a:t>
            </a:r>
            <a:r>
              <a:rPr lang="pt-BR" sz="1600" dirty="0">
                <a:solidFill>
                  <a:schemeClr val="bg2">
                    <a:lumMod val="25000"/>
                  </a:schemeClr>
                </a:solidFill>
                <a:latin typeface="Lato Light"/>
              </a:rPr>
              <a:t>O </a:t>
            </a:r>
            <a:r>
              <a:rPr lang="pt-BR" sz="1600" dirty="0" err="1">
                <a:solidFill>
                  <a:schemeClr val="bg2">
                    <a:lumMod val="25000"/>
                  </a:schemeClr>
                </a:solidFill>
                <a:latin typeface="Lato Light"/>
              </a:rPr>
              <a:t>Enade</a:t>
            </a:r>
            <a:r>
              <a:rPr lang="pt-BR" sz="1600" dirty="0">
                <a:solidFill>
                  <a:schemeClr val="bg2">
                    <a:lumMod val="25000"/>
                  </a:schemeClr>
                </a:solidFill>
                <a:latin typeface="Lato Light"/>
              </a:rPr>
              <a:t> é componente curricular obrigatório dos cursos de graduação, devendo constar do histórico escolar de todo estudante concluinte a participação ou dispensa da prova, nos termos desta Portaria Normativa. Art. 45.  </a:t>
            </a:r>
          </a:p>
          <a:p>
            <a:pPr>
              <a:lnSpc>
                <a:spcPct val="150000"/>
              </a:lnSpc>
            </a:pPr>
            <a:endParaRPr lang="pt-BR" sz="1600" dirty="0">
              <a:solidFill>
                <a:schemeClr val="bg2">
                  <a:lumMod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2">
                    <a:lumMod val="25000"/>
                  </a:schemeClr>
                </a:solidFill>
                <a:latin typeface="Lato Light"/>
              </a:rPr>
              <a:t>Não participação  do ENADE:</a:t>
            </a:r>
            <a:r>
              <a:rPr lang="pt-BR" sz="1600" dirty="0">
                <a:solidFill>
                  <a:schemeClr val="bg2">
                    <a:lumMod val="25000"/>
                  </a:schemeClr>
                </a:solidFill>
                <a:latin typeface="Lato Light"/>
              </a:rPr>
              <a:t> O estudante que não tenha participado do </a:t>
            </a:r>
            <a:r>
              <a:rPr lang="pt-BR" sz="1600" dirty="0" err="1">
                <a:solidFill>
                  <a:schemeClr val="bg2">
                    <a:lumMod val="25000"/>
                  </a:schemeClr>
                </a:solidFill>
                <a:latin typeface="Lato Light"/>
              </a:rPr>
              <a:t>Enade</a:t>
            </a:r>
            <a:r>
              <a:rPr lang="pt-BR" sz="1600" dirty="0">
                <a:solidFill>
                  <a:schemeClr val="bg2">
                    <a:lumMod val="25000"/>
                  </a:schemeClr>
                </a:solidFill>
                <a:latin typeface="Lato Light"/>
              </a:rPr>
              <a:t> por motivos de saúde, mobilidade acadêmica ou outros impedimentos relevantes, de caráter pessoal, devida e formalmente justificados perante a instituição, terá registrada, no histórico escolar, a menção "estudante dispensado de realização do </a:t>
            </a:r>
            <a:r>
              <a:rPr lang="pt-BR" sz="1600" dirty="0" err="1">
                <a:solidFill>
                  <a:schemeClr val="bg2">
                    <a:lumMod val="25000"/>
                  </a:schemeClr>
                </a:solidFill>
                <a:latin typeface="Lato Light"/>
              </a:rPr>
              <a:t>Enade</a:t>
            </a:r>
            <a:r>
              <a:rPr lang="pt-BR" sz="1600" dirty="0">
                <a:solidFill>
                  <a:schemeClr val="bg2">
                    <a:lumMod val="25000"/>
                  </a:schemeClr>
                </a:solidFill>
                <a:latin typeface="Lato Light"/>
              </a:rPr>
              <a:t>, por motivo pessoal".  § 5º do art. 45</a:t>
            </a:r>
          </a:p>
        </p:txBody>
      </p:sp>
    </p:spTree>
    <p:extLst>
      <p:ext uri="{BB962C8B-B14F-4D97-AF65-F5344CB8AC3E}">
        <p14:creationId xmlns:p14="http://schemas.microsoft.com/office/powerpoint/2010/main" val="313917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236170" y="393906"/>
            <a:ext cx="11719665" cy="477046"/>
          </a:xfrm>
          <a:prstGeom prst="rect">
            <a:avLst/>
          </a:prstGeom>
          <a:noFill/>
        </p:spPr>
        <p:txBody>
          <a:bodyPr wrap="none" lIns="45711" tIns="22856" rIns="45711" bIns="22856" rtlCol="0">
            <a:spAutoFit/>
          </a:bodyPr>
          <a:lstStyle/>
          <a:p>
            <a:pPr algn="ctr"/>
            <a:r>
              <a:rPr lang="pt-BR" sz="2800" b="1" dirty="0">
                <a:solidFill>
                  <a:schemeClr val="tx2"/>
                </a:solidFill>
                <a:latin typeface="Lato" charset="0"/>
              </a:rPr>
              <a:t>DO BANCO NACIONAL DE ITENS DA EDUCAÇÃO SUPERIOR (BNI-ES)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40659" y="1500254"/>
            <a:ext cx="1151068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2">
                    <a:lumMod val="25000"/>
                  </a:schemeClr>
                </a:solidFill>
                <a:latin typeface="Lato Light"/>
              </a:rPr>
              <a:t>Não inscrição no ENADE: </a:t>
            </a:r>
            <a:r>
              <a:rPr lang="pt-BR" sz="1600" dirty="0">
                <a:solidFill>
                  <a:schemeClr val="bg2">
                    <a:lumMod val="25000"/>
                  </a:schemeClr>
                </a:solidFill>
                <a:latin typeface="Lato Light"/>
              </a:rPr>
              <a:t>O estudante que não tiver sido inscrito no </a:t>
            </a:r>
            <a:r>
              <a:rPr lang="pt-BR" sz="1600" dirty="0" err="1">
                <a:solidFill>
                  <a:schemeClr val="bg2">
                    <a:lumMod val="25000"/>
                  </a:schemeClr>
                </a:solidFill>
                <a:latin typeface="Lato Light"/>
              </a:rPr>
              <a:t>Enade</a:t>
            </a:r>
            <a:r>
              <a:rPr lang="pt-BR" sz="1600" dirty="0">
                <a:solidFill>
                  <a:schemeClr val="bg2">
                    <a:lumMod val="25000"/>
                  </a:schemeClr>
                </a:solidFill>
                <a:latin typeface="Lato Light"/>
              </a:rPr>
              <a:t> por ato de responsabilidade da instituição terá registrada, no histórico escolar, a menção "estudante não participante do </a:t>
            </a:r>
            <a:r>
              <a:rPr lang="pt-BR" sz="1600" dirty="0" err="1">
                <a:solidFill>
                  <a:schemeClr val="bg2">
                    <a:lumMod val="25000"/>
                  </a:schemeClr>
                </a:solidFill>
                <a:latin typeface="Lato Light"/>
              </a:rPr>
              <a:t>Enade</a:t>
            </a:r>
            <a:r>
              <a:rPr lang="pt-BR" sz="1600" dirty="0">
                <a:solidFill>
                  <a:schemeClr val="bg2">
                    <a:lumMod val="25000"/>
                  </a:schemeClr>
                </a:solidFill>
                <a:latin typeface="Lato Light"/>
              </a:rPr>
              <a:t>, por ato da instituição de ensino. Art. 45§ 6º </a:t>
            </a:r>
          </a:p>
          <a:p>
            <a:pPr>
              <a:lnSpc>
                <a:spcPct val="150000"/>
              </a:lnSpc>
            </a:pPr>
            <a:endParaRPr lang="pt-BR" sz="1600" dirty="0">
              <a:solidFill>
                <a:schemeClr val="bg2">
                  <a:lumMod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dirty="0">
                <a:solidFill>
                  <a:schemeClr val="bg2">
                    <a:lumMod val="25000"/>
                  </a:schemeClr>
                </a:solidFill>
                <a:latin typeface="Lato Light"/>
              </a:rPr>
              <a:t> </a:t>
            </a:r>
            <a:r>
              <a:rPr lang="pt-BR" sz="1600" b="1" dirty="0">
                <a:solidFill>
                  <a:schemeClr val="bg2">
                    <a:lumMod val="25000"/>
                  </a:schemeClr>
                </a:solidFill>
                <a:latin typeface="Lato Light"/>
              </a:rPr>
              <a:t>Situação de regularidade do ENADE: </a:t>
            </a:r>
            <a:r>
              <a:rPr lang="pt-BR" sz="1600" dirty="0">
                <a:solidFill>
                  <a:schemeClr val="bg2">
                    <a:lumMod val="25000"/>
                  </a:schemeClr>
                </a:solidFill>
                <a:latin typeface="Lato Light"/>
              </a:rPr>
              <a:t>A situação de regularidade do estudante em relação ao </a:t>
            </a:r>
            <a:r>
              <a:rPr lang="pt-BR" sz="1600" dirty="0" err="1">
                <a:solidFill>
                  <a:schemeClr val="bg2">
                    <a:lumMod val="25000"/>
                  </a:schemeClr>
                </a:solidFill>
                <a:latin typeface="Lato Light"/>
              </a:rPr>
              <a:t>Enade</a:t>
            </a:r>
            <a:r>
              <a:rPr lang="pt-BR" sz="1600" dirty="0">
                <a:solidFill>
                  <a:schemeClr val="bg2">
                    <a:lumMod val="25000"/>
                  </a:schemeClr>
                </a:solidFill>
                <a:latin typeface="Lato Light"/>
              </a:rPr>
              <a:t> constará do histórico escolar ou atestado específico, a ser fornecido pela instituição na oportunidade da conclusão do curso, de transferência ou quando solicitado. Art. 45 § 7º</a:t>
            </a:r>
          </a:p>
          <a:p>
            <a:pPr>
              <a:lnSpc>
                <a:spcPct val="150000"/>
              </a:lnSpc>
            </a:pPr>
            <a:endParaRPr lang="pt-BR" sz="1600" dirty="0">
              <a:solidFill>
                <a:schemeClr val="bg2">
                  <a:lumMod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2">
                    <a:lumMod val="25000"/>
                  </a:schemeClr>
                </a:solidFill>
                <a:latin typeface="Lato Light"/>
              </a:rPr>
              <a:t>Ausência de informação sobre o ENADE: </a:t>
            </a:r>
            <a:r>
              <a:rPr lang="pt-BR" sz="1600" dirty="0">
                <a:solidFill>
                  <a:schemeClr val="bg2">
                    <a:lumMod val="25000"/>
                  </a:schemeClr>
                </a:solidFill>
                <a:latin typeface="Lato Light"/>
              </a:rPr>
              <a:t>A ausência de informação sobre o </a:t>
            </a:r>
            <a:r>
              <a:rPr lang="pt-BR" sz="1600" dirty="0" err="1">
                <a:solidFill>
                  <a:schemeClr val="bg2">
                    <a:lumMod val="25000"/>
                  </a:schemeClr>
                </a:solidFill>
                <a:latin typeface="Lato Light"/>
              </a:rPr>
              <a:t>Enade</a:t>
            </a:r>
            <a:r>
              <a:rPr lang="pt-BR" sz="1600" dirty="0">
                <a:solidFill>
                  <a:schemeClr val="bg2">
                    <a:lumMod val="25000"/>
                  </a:schemeClr>
                </a:solidFill>
                <a:latin typeface="Lato Light"/>
              </a:rPr>
              <a:t> no histórico escolar ou a indicação incorreta de dispensa caracterizam irregularidade da instituição, passível de processo de supervisão a ser conduzido pela Secretaria competente do MEC. Art. 45 § 8º</a:t>
            </a:r>
          </a:p>
        </p:txBody>
      </p:sp>
    </p:spTree>
    <p:extLst>
      <p:ext uri="{BB962C8B-B14F-4D97-AF65-F5344CB8AC3E}">
        <p14:creationId xmlns:p14="http://schemas.microsoft.com/office/powerpoint/2010/main" val="325162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236170" y="393906"/>
            <a:ext cx="11719665" cy="477046"/>
          </a:xfrm>
          <a:prstGeom prst="rect">
            <a:avLst/>
          </a:prstGeom>
          <a:noFill/>
        </p:spPr>
        <p:txBody>
          <a:bodyPr wrap="none" lIns="45711" tIns="22856" rIns="45711" bIns="22856" rtlCol="0">
            <a:spAutoFit/>
          </a:bodyPr>
          <a:lstStyle/>
          <a:p>
            <a:pPr algn="ctr"/>
            <a:r>
              <a:rPr lang="pt-BR" sz="2800" b="1" dirty="0">
                <a:solidFill>
                  <a:schemeClr val="tx2"/>
                </a:solidFill>
                <a:latin typeface="Lato" charset="0"/>
              </a:rPr>
              <a:t>DO BANCO NACIONAL DE ITENS DA EDUCAÇÃO SUPERIOR (BNI-ES)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40659" y="1500254"/>
            <a:ext cx="115106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bg2">
                    <a:lumMod val="25000"/>
                  </a:schemeClr>
                </a:solidFill>
                <a:latin typeface="Lato Light"/>
              </a:rPr>
              <a:t>Percentual de dispensa do aluno no ENADE: </a:t>
            </a:r>
            <a:r>
              <a:rPr lang="pt-BR" sz="1600" dirty="0">
                <a:solidFill>
                  <a:schemeClr val="bg2">
                    <a:lumMod val="25000"/>
                  </a:schemeClr>
                </a:solidFill>
                <a:latin typeface="Lato Light"/>
              </a:rPr>
              <a:t>A soma dos estudantes concluintes dispensados de realização do </a:t>
            </a:r>
            <a:r>
              <a:rPr lang="pt-BR" sz="1600" dirty="0" err="1">
                <a:solidFill>
                  <a:schemeClr val="bg2">
                    <a:lumMod val="25000"/>
                  </a:schemeClr>
                </a:solidFill>
                <a:latin typeface="Lato Light"/>
              </a:rPr>
              <a:t>Enade</a:t>
            </a:r>
            <a:r>
              <a:rPr lang="pt-BR" sz="1600" dirty="0">
                <a:solidFill>
                  <a:schemeClr val="bg2">
                    <a:lumMod val="25000"/>
                  </a:schemeClr>
                </a:solidFill>
                <a:latin typeface="Lato Light"/>
              </a:rPr>
              <a:t> nas situações referidas nos §§ 5o e 6o deste artigo deverá ser informada anualmente ao INEP e, caso ultrapasse a proporção de cinco por cento dos concluintes habilitados por curso, a instituição estará sujeita a processo de supervisão conduzido pela Secretaria competente do MEC. Art. 45 § 9º </a:t>
            </a:r>
          </a:p>
        </p:txBody>
      </p:sp>
    </p:spTree>
    <p:extLst>
      <p:ext uri="{BB962C8B-B14F-4D97-AF65-F5344CB8AC3E}">
        <p14:creationId xmlns:p14="http://schemas.microsoft.com/office/powerpoint/2010/main" val="4477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2381630" y="241509"/>
            <a:ext cx="7428747" cy="723267"/>
          </a:xfrm>
          <a:prstGeom prst="rect">
            <a:avLst/>
          </a:prstGeom>
          <a:noFill/>
        </p:spPr>
        <p:txBody>
          <a:bodyPr wrap="none" lIns="45711" tIns="22856" rIns="45711" bIns="22856" rtlCol="0">
            <a:spAutoFit/>
          </a:bodyPr>
          <a:lstStyle/>
          <a:p>
            <a:pPr algn="ctr"/>
            <a:r>
              <a:rPr lang="pt-BR" sz="4400" b="1" dirty="0">
                <a:solidFill>
                  <a:schemeClr val="tx2"/>
                </a:solidFill>
                <a:latin typeface="Lato" charset="0"/>
              </a:rPr>
              <a:t>DA INSCRIÇÃO NO ENADE 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40659" y="1534120"/>
            <a:ext cx="11510682" cy="3739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Inscrição no EANDE: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 inscrição no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Enade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se dará por meio de sistema informatizado próprio. Inscrição no ENADE. </a:t>
            </a:r>
          </a:p>
          <a:p>
            <a:pPr>
              <a:lnSpc>
                <a:spcPct val="150000"/>
              </a:lnSpc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 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Questionário: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É de responsabilidade dos estudantes inscritos o cadastramento no sistema informatizado do INEP, no prazo estabelecido por cronograma divulgado em edital. § 1o O estudante cadastrado terá acesso ao questionário do estudante, solicitação de atendimento especializado ou específico, informação sobre o local de prova, solicitação de dispensa e boletim de desempenho individual. Art. 49.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90192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102768" y="241509"/>
            <a:ext cx="11986468" cy="692489"/>
          </a:xfrm>
          <a:prstGeom prst="rect">
            <a:avLst/>
          </a:prstGeom>
          <a:noFill/>
        </p:spPr>
        <p:txBody>
          <a:bodyPr wrap="none" lIns="45711" tIns="22856" rIns="45711" bIns="22856" rtlCol="0">
            <a:spAutoFit/>
          </a:bodyPr>
          <a:lstStyle/>
          <a:p>
            <a:pPr algn="ctr"/>
            <a:r>
              <a:rPr lang="pt-BR" sz="4200" b="1" dirty="0">
                <a:solidFill>
                  <a:schemeClr val="tx2"/>
                </a:solidFill>
                <a:latin typeface="Lato" charset="0"/>
              </a:rPr>
              <a:t>DOS INDICADORES DA EDUCAÇÃO SUPERIOR 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40659" y="1534120"/>
            <a:ext cx="1151068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Indicadores da educação superior:  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Compete ao INEP definir em ato próprio, calcular e divulgar os indicadores da educação superior, provenientes das bases de dados do Instituto e de outras que possam ser agregadas para subsidiar as políticas públicas voltadas para o setor, observada a legislação vigente.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b="1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Divulgação dos indicadores de qualidade:  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Compete ao INEP calcular e divulgar Indicadores de Qualidade da Educação Superior, segundo metodologias específicas aprovadas pela CONAES, registradas anualmente em Notas Técnicas produzidas pela </a:t>
            </a:r>
            <a:r>
              <a:rPr lang="pt-B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Daes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, atendidos os parâmetros da Lei no 10.861, de 2004. Art. 57.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75994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153005" y="444707"/>
            <a:ext cx="11885993" cy="415490"/>
          </a:xfrm>
          <a:prstGeom prst="rect">
            <a:avLst/>
          </a:prstGeom>
          <a:noFill/>
        </p:spPr>
        <p:txBody>
          <a:bodyPr wrap="none" lIns="45711" tIns="22856" rIns="45711" bIns="22856" rtlCol="0">
            <a:spAutoFit/>
          </a:bodyPr>
          <a:lstStyle/>
          <a:p>
            <a:pPr algn="ctr"/>
            <a:r>
              <a:rPr lang="pt-BR" sz="2400" b="1" dirty="0">
                <a:solidFill>
                  <a:schemeClr val="tx2"/>
                </a:solidFill>
                <a:latin typeface="Lato" charset="0"/>
              </a:rPr>
              <a:t>DA DIVULGAÇÃO DOS INDICADORES DE QUALIDADE DA EDUCAÇÃO SUPERIOR  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40659" y="1534120"/>
            <a:ext cx="1151068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O procedimento de divulgação dos Indicadores de Qualidade: 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As informações referentes aos insumos utilizados para fins de cálculo e divulgação dos Indicadores de Qualidade serão disponibilizadas às instituições em ambiente de acesso restrito no Sistema Eletrônico, para apreciação e eventual manifestação, no prazo determinado pelo INEP em portaria específica. Art. 58  </a:t>
            </a:r>
          </a:p>
          <a:p>
            <a:pPr>
              <a:lnSpc>
                <a:spcPct val="150000"/>
              </a:lnSpc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Anexo: 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Termo de Conduta Ética e glossário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91880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lack-and-white, business, ch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8410" y="-1006726"/>
            <a:ext cx="13108820" cy="874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-611019" y="-342900"/>
            <a:ext cx="13411200" cy="7543800"/>
          </a:xfrm>
          <a:prstGeom prst="rect">
            <a:avLst/>
          </a:prstGeom>
          <a:solidFill>
            <a:srgbClr val="00206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9F3EED4B-D2DA-49CC-9324-C30AC67BD5D6}"/>
              </a:ext>
            </a:extLst>
          </p:cNvPr>
          <p:cNvGrpSpPr/>
          <p:nvPr/>
        </p:nvGrpSpPr>
        <p:grpSpPr>
          <a:xfrm>
            <a:off x="1865692" y="2982296"/>
            <a:ext cx="8460616" cy="988483"/>
            <a:chOff x="1765005" y="2982296"/>
            <a:chExt cx="8460616" cy="988483"/>
          </a:xfrm>
        </p:grpSpPr>
        <p:pic>
          <p:nvPicPr>
            <p:cNvPr id="6" name="Imagem 5" descr="Logo01.jpg">
              <a:extLst>
                <a:ext uri="{FF2B5EF4-FFF2-40B4-BE49-F238E27FC236}">
                  <a16:creationId xmlns:a16="http://schemas.microsoft.com/office/drawing/2014/main" id="{933DCF79-8801-488E-BE85-9B8D17743E36}"/>
                </a:ext>
              </a:extLst>
            </p:cNvPr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765005" y="2982296"/>
              <a:ext cx="3553579" cy="971550"/>
            </a:xfrm>
            <a:prstGeom prst="rect">
              <a:avLst/>
            </a:prstGeom>
          </p:spPr>
        </p:pic>
        <p:pic>
          <p:nvPicPr>
            <p:cNvPr id="7" name="Picture 2" descr="Image result for ADV COVAC LOGO">
              <a:extLst>
                <a:ext uri="{FF2B5EF4-FFF2-40B4-BE49-F238E27FC236}">
                  <a16:creationId xmlns:a16="http://schemas.microsoft.com/office/drawing/2014/main" id="{762F3EC5-55A4-4CD4-A018-97DAFD38BE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15721" y="2999229"/>
              <a:ext cx="3009900" cy="971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15737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lack-and-white, business, ch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8410" y="-1006726"/>
            <a:ext cx="13108820" cy="874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-611019" y="-342900"/>
            <a:ext cx="13411200" cy="7543800"/>
          </a:xfrm>
          <a:prstGeom prst="rect">
            <a:avLst/>
          </a:prstGeom>
          <a:solidFill>
            <a:srgbClr val="00206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Agrupar 2">
            <a:extLst>
              <a:ext uri="{FF2B5EF4-FFF2-40B4-BE49-F238E27FC236}">
                <a16:creationId xmlns:a16="http://schemas.microsoft.com/office/drawing/2014/main" id="{20A8BEF6-D1B5-4AEC-87C5-244FD79CF94E}"/>
              </a:ext>
            </a:extLst>
          </p:cNvPr>
          <p:cNvGrpSpPr/>
          <p:nvPr/>
        </p:nvGrpSpPr>
        <p:grpSpPr>
          <a:xfrm>
            <a:off x="1865692" y="2982296"/>
            <a:ext cx="8460616" cy="988483"/>
            <a:chOff x="1765005" y="2982296"/>
            <a:chExt cx="8460616" cy="988483"/>
          </a:xfrm>
        </p:grpSpPr>
        <p:pic>
          <p:nvPicPr>
            <p:cNvPr id="13" name="Imagem 12" descr="Logo01.jpg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765005" y="2982296"/>
              <a:ext cx="3553579" cy="971550"/>
            </a:xfrm>
            <a:prstGeom prst="rect">
              <a:avLst/>
            </a:prstGeom>
          </p:spPr>
        </p:pic>
        <p:pic>
          <p:nvPicPr>
            <p:cNvPr id="2" name="Picture 2" descr="Image result for ADV COVAC LOGO">
              <a:extLst>
                <a:ext uri="{FF2B5EF4-FFF2-40B4-BE49-F238E27FC236}">
                  <a16:creationId xmlns:a16="http://schemas.microsoft.com/office/drawing/2014/main" id="{529BD914-A518-433B-820E-CC943E23DB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15721" y="2999229"/>
              <a:ext cx="3009900" cy="971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24957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2707586" y="241509"/>
            <a:ext cx="6776837" cy="723267"/>
          </a:xfrm>
          <a:prstGeom prst="rect">
            <a:avLst/>
          </a:prstGeom>
          <a:noFill/>
        </p:spPr>
        <p:txBody>
          <a:bodyPr wrap="none" lIns="45711" tIns="22856" rIns="45711" bIns="22856" rtlCol="0">
            <a:spAutoFit/>
          </a:bodyPr>
          <a:lstStyle/>
          <a:p>
            <a:pPr algn="ctr"/>
            <a:r>
              <a:rPr lang="pt-BR" sz="4400" b="1" dirty="0">
                <a:solidFill>
                  <a:schemeClr val="tx2"/>
                </a:solidFill>
                <a:latin typeface="Lato" charset="0"/>
              </a:rPr>
              <a:t>DA AVALIAÇÃO IN LOCO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71475" y="1652651"/>
            <a:ext cx="11479866" cy="5817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Fluxo avaliativo: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O fluxo avaliativo dar-se-á na seguinte sequência: I - criação da avaliação e respectivo código; II - pagamento de taxa complementar de avaliação, quando necessário; III - abertura do Formulário Eletrônico de avaliação - FE; IV - preenchimento do FE pela IES ou pela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EGov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; V - designação da Comissão Avaliadora; VI - realização da avaliação in loco; VII - elaboração do relatório de avaliação; e VIII - finalização da avaliação com o envio do relatório para manifestação da instituição avaliada e da Secretaria competente do MEC. Art. 3º 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Cadastro: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O processo tramitado pela Secretaria competente do MEC para o INEP terá avaliação cadastrada com código único, à qual será vinculado instrumento de avaliação pertinente ao respectivo ato autorizativo. Art. 4º  </a:t>
            </a:r>
          </a:p>
          <a:p>
            <a:pPr>
              <a:lnSpc>
                <a:spcPct val="150000"/>
              </a:lnSpc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Código: 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Em caso de mais de um endereço (local de oferta) em um mesmo processo, cada avaliação criada terá um código próprio. </a:t>
            </a:r>
          </a:p>
          <a:p>
            <a:pPr>
              <a:lnSpc>
                <a:spcPct val="150000"/>
              </a:lnSpc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68742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2707586" y="241509"/>
            <a:ext cx="6776837" cy="723267"/>
          </a:xfrm>
          <a:prstGeom prst="rect">
            <a:avLst/>
          </a:prstGeom>
          <a:noFill/>
        </p:spPr>
        <p:txBody>
          <a:bodyPr wrap="none" lIns="45711" tIns="22856" rIns="45711" bIns="22856" rtlCol="0">
            <a:spAutoFit/>
          </a:bodyPr>
          <a:lstStyle/>
          <a:p>
            <a:pPr algn="ctr"/>
            <a:r>
              <a:rPr lang="pt-BR" sz="4400" b="1" dirty="0">
                <a:solidFill>
                  <a:schemeClr val="tx2"/>
                </a:solidFill>
                <a:latin typeface="Lato" charset="0"/>
              </a:rPr>
              <a:t>DA AVALIAÇÃO IN LOCO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40659" y="1500254"/>
            <a:ext cx="11510682" cy="6273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Ordem cronológica: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 tramitação dos processos obedecerá preferencialmente à ordem cronológica de ingresso na fase de avaliação, podendo haver alteração dessa ordem, observadas a impessoalidade e a isonomia, em função: </a:t>
            </a:r>
          </a:p>
          <a:p>
            <a:pPr lvl="2">
              <a:lnSpc>
                <a:spcPct val="150000"/>
              </a:lnSpc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I - da disponibilidade de avaliadores; </a:t>
            </a:r>
          </a:p>
          <a:p>
            <a:pPr lvl="2">
              <a:lnSpc>
                <a:spcPct val="150000"/>
              </a:lnSpc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II - do processo de sorteio eletrônico para designação das comissões de avaliação in loco; </a:t>
            </a:r>
          </a:p>
          <a:p>
            <a:pPr lvl="2">
              <a:lnSpc>
                <a:spcPct val="150000"/>
              </a:lnSpc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III - de questões relacionadas ao ciclo avaliativo; ou</a:t>
            </a:r>
          </a:p>
          <a:p>
            <a:pPr lvl="2">
              <a:lnSpc>
                <a:spcPct val="150000"/>
              </a:lnSpc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IV - de eventuais adequações nos instrumentos de avaliação. </a:t>
            </a:r>
          </a:p>
          <a:p>
            <a:pPr lvl="2">
              <a:lnSpc>
                <a:spcPct val="150000"/>
              </a:lnSpc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Taxa de avaliação: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Não caberá pagamento de taxa de avaliação em caso de nova avaliação determinada pela Comissão Técnica de Acompanhamento da Avaliação - CTAA. A instituição poderá reaproveitar valores não utilizados, que estarão disponibilizados em seu saldo.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Prazo do preenchimento do formulário: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 falta do preenchimento do FE de cursos no prazo de quinze dias e de instituições, no prazo de trinta dias, ensejará o encerramento da Fase INEP, com sugestão de arquivamento à Secretaria competente do MEC. </a:t>
            </a:r>
          </a:p>
        </p:txBody>
      </p:sp>
    </p:spTree>
    <p:extLst>
      <p:ext uri="{BB962C8B-B14F-4D97-AF65-F5344CB8AC3E}">
        <p14:creationId xmlns:p14="http://schemas.microsoft.com/office/powerpoint/2010/main" val="236872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2707586" y="241509"/>
            <a:ext cx="6776837" cy="723267"/>
          </a:xfrm>
          <a:prstGeom prst="rect">
            <a:avLst/>
          </a:prstGeom>
          <a:noFill/>
        </p:spPr>
        <p:txBody>
          <a:bodyPr wrap="none" lIns="45711" tIns="22856" rIns="45711" bIns="22856" rtlCol="0">
            <a:spAutoFit/>
          </a:bodyPr>
          <a:lstStyle/>
          <a:p>
            <a:pPr algn="ctr"/>
            <a:r>
              <a:rPr lang="pt-BR" sz="4400" b="1" dirty="0">
                <a:solidFill>
                  <a:schemeClr val="tx2"/>
                </a:solidFill>
                <a:latin typeface="Lato" charset="0"/>
              </a:rPr>
              <a:t>DA AVALIAÇÃO IN LOCO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40659" y="1500254"/>
            <a:ext cx="11510682" cy="3364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Atualização do PDI: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Poderá ser inserida no FE, pela IES ou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EGov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, versão atualizada do PDI e do PPC até dez dias antes da visita da Comissão Avaliadora. </a:t>
            </a:r>
          </a:p>
          <a:p>
            <a:pPr>
              <a:lnSpc>
                <a:spcPct val="150000"/>
              </a:lnSpc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Pedido de cancelamento da avaliação: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Finalizado o preenchimento do FE, a IES ou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EGov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poderá solicitar o cancelamento da avaliação, com arquivamento do processo, exclusivamente para os atos de Autorização, Credenciamento e Aditamento de Credenciamento, por meio de solicitação à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Daes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, via Sistema Eletrônico. Com o deferimento da solicitação de cancelamento da avaliação, a instituição perde o direito à restituição de valores pagos. Art. 7º   </a:t>
            </a:r>
          </a:p>
        </p:txBody>
      </p:sp>
    </p:spTree>
    <p:extLst>
      <p:ext uri="{BB962C8B-B14F-4D97-AF65-F5344CB8AC3E}">
        <p14:creationId xmlns:p14="http://schemas.microsoft.com/office/powerpoint/2010/main" val="609034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2144322" y="241509"/>
            <a:ext cx="7903364" cy="723267"/>
          </a:xfrm>
          <a:prstGeom prst="rect">
            <a:avLst/>
          </a:prstGeom>
          <a:noFill/>
        </p:spPr>
        <p:txBody>
          <a:bodyPr wrap="none" lIns="45711" tIns="22856" rIns="45711" bIns="22856" rtlCol="0">
            <a:spAutoFit/>
          </a:bodyPr>
          <a:lstStyle/>
          <a:p>
            <a:pPr algn="ctr"/>
            <a:r>
              <a:rPr lang="pt-BR" sz="4400" b="1" dirty="0">
                <a:solidFill>
                  <a:schemeClr val="tx2"/>
                </a:solidFill>
                <a:latin typeface="Lato" charset="0"/>
              </a:rPr>
              <a:t>DA COMISSÃO AVALIADORA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40659" y="1500254"/>
            <a:ext cx="11510682" cy="4986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Constituição da Comissão avaliadora: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A Comissão Avaliadora será constituída por, no mínimo, dois avaliadores designados por sorteio eletrônico entre os integrantes do Banco de Avaliadores do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Sinaes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-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BASis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, ou do Banco de Avaliadores de Escolas de Governo para o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Saeg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, conforme o caso. Ar.8º </a:t>
            </a:r>
          </a:p>
          <a:p>
            <a:pPr>
              <a:lnSpc>
                <a:spcPct val="150000"/>
              </a:lnSpc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Residência dos avaliadores: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Os avaliadores devem residir em Unidade da Federação distinta do local da avaliação e não podem possuir nenhuma pendência fiscal, tributária ou previdenciária na esfera federal. </a:t>
            </a:r>
          </a:p>
          <a:p>
            <a:pPr>
              <a:lnSpc>
                <a:spcPct val="150000"/>
              </a:lnSpc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Termo de Conduta Ética: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A cada designação, o avaliador firmará termo de aceitação da designação, no qual declarará estar ciente do disposto no Termo de Conduta Ética (Anexo I) e no Termo de Ciência e Compromisso (Anexos II e III). § 3o A Comissão Avaliadora será coordenada por um dos avaliadores, selecionado aleatoriamente pelo Sistema Eletrônico.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90657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2144322" y="241509"/>
            <a:ext cx="7903364" cy="723267"/>
          </a:xfrm>
          <a:prstGeom prst="rect">
            <a:avLst/>
          </a:prstGeom>
          <a:noFill/>
        </p:spPr>
        <p:txBody>
          <a:bodyPr wrap="none" lIns="45711" tIns="22856" rIns="45711" bIns="22856" rtlCol="0">
            <a:spAutoFit/>
          </a:bodyPr>
          <a:lstStyle/>
          <a:p>
            <a:pPr algn="ctr"/>
            <a:r>
              <a:rPr lang="pt-BR" sz="4400" b="1" dirty="0">
                <a:solidFill>
                  <a:schemeClr val="tx2"/>
                </a:solidFill>
                <a:latin typeface="Lato" charset="0"/>
              </a:rPr>
              <a:t>DA COMISSÃO AVALIADORA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40659" y="1500254"/>
            <a:ext cx="11510682" cy="3739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Endereço da avaliação: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 avaliação in loco deverá ocorrer no endereço constante no processo eletrônico de solicitação do ato autorizativo. Art. 16.  </a:t>
            </a:r>
          </a:p>
          <a:p>
            <a:pPr>
              <a:lnSpc>
                <a:spcPct val="150000"/>
              </a:lnSpc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Pedido de alteração do endereço: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Os pedidos de alteração de endereço deverão ser protocolizados pela instituição na Secretaria competente do MEC.</a:t>
            </a:r>
          </a:p>
          <a:p>
            <a:pPr>
              <a:lnSpc>
                <a:spcPct val="150000"/>
              </a:lnSpc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Ausência do Coordenador ou do PI: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A ausência de coordenador do curso, do procurador institucional ou do dirigente da instituição a ser visitada não justifica o adiamento da visita. Art. 18.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69537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229567" y="393906"/>
            <a:ext cx="11732874" cy="446268"/>
          </a:xfrm>
          <a:prstGeom prst="rect">
            <a:avLst/>
          </a:prstGeom>
          <a:noFill/>
        </p:spPr>
        <p:txBody>
          <a:bodyPr wrap="none" lIns="45711" tIns="22856" rIns="45711" bIns="22856" rtlCol="0">
            <a:spAutoFit/>
          </a:bodyPr>
          <a:lstStyle/>
          <a:p>
            <a:pPr algn="ctr"/>
            <a:r>
              <a:rPr lang="pt-BR" sz="2600" b="1" dirty="0">
                <a:solidFill>
                  <a:schemeClr val="tx2"/>
                </a:solidFill>
                <a:latin typeface="Lato" charset="0"/>
              </a:rPr>
              <a:t>DA COMISSÃO TÉCNICA DE ACOMPANHAMENTO DA AVALIAÇÃO - CTAA 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40659" y="1500254"/>
            <a:ext cx="11510682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CTAA: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A Comissão Técnica de Acompanhamento da Avaliação - CTAA é o órgão colegiado de acompanhamento dos processos periódicos de avaliação in loco do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Sinaes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, do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Saeg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e do Sistema de Acreditação Regional de Cursos de Graduação do MERCOSUL - ARCU-SUL. Art. 24.;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Instância Recursal: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A CTAA é instância recursal dos processos avaliativos relacionados a relatórios de avaliação e denúncias contra avaliadores do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Sinaes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e do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Saeg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, e suas decisões são irrecorríveis na esfera administrativa.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 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Denúncia contra avaliadores: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 Compete à CTAA analisar denúncias referentes à conduta de avaliadores. Art. 27 </a:t>
            </a:r>
          </a:p>
          <a:p>
            <a:pPr>
              <a:lnSpc>
                <a:spcPct val="150000"/>
              </a:lnSpc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Os avaliadores de que trata esta Portaria Normativa não possuem qualquer vínculo empregatício com o INEP. Art. 31 </a:t>
            </a:r>
          </a:p>
          <a:p>
            <a:pPr>
              <a:lnSpc>
                <a:spcPct val="150000"/>
              </a:lnSpc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Exclusão do avaliador: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Publicado o ato de exclusão do avaliador, este fica impedido de nova inclusão no respectivo Banco pelo prazo de três anos.</a:t>
            </a:r>
          </a:p>
          <a:p>
            <a:pPr lvl="0">
              <a:lnSpc>
                <a:spcPct val="150000"/>
              </a:lnSpc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4090232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951272" y="241509"/>
            <a:ext cx="10289466" cy="723267"/>
          </a:xfrm>
          <a:prstGeom prst="rect">
            <a:avLst/>
          </a:prstGeom>
          <a:noFill/>
        </p:spPr>
        <p:txBody>
          <a:bodyPr wrap="none" lIns="45711" tIns="22856" rIns="45711" bIns="22856" rtlCol="0">
            <a:spAutoFit/>
          </a:bodyPr>
          <a:lstStyle/>
          <a:p>
            <a:pPr algn="ctr"/>
            <a:r>
              <a:rPr lang="pt-BR" sz="4400" b="1" dirty="0">
                <a:solidFill>
                  <a:schemeClr val="tx2"/>
                </a:solidFill>
                <a:latin typeface="Lato" charset="0"/>
              </a:rPr>
              <a:t>DOS INSTRUMENTOS DE AVALIAÇÃO 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40659" y="1534120"/>
            <a:ext cx="1151068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 </a:t>
            </a: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atividade da Comissão Avaliadora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será orientada pelo Instrumento de Avaliação e pelo FE preenchido pela instituição, além do PDI e do PPC, conforme o caso. Importante lembrar que foram aprovados novos instrumentos. Art. 36 </a:t>
            </a:r>
          </a:p>
        </p:txBody>
      </p:sp>
    </p:spTree>
    <p:extLst>
      <p:ext uri="{BB962C8B-B14F-4D97-AF65-F5344CB8AC3E}">
        <p14:creationId xmlns:p14="http://schemas.microsoft.com/office/powerpoint/2010/main" val="91079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30083</TotalTime>
  <Words>1823</Words>
  <Application>Microsoft Office PowerPoint</Application>
  <PresentationFormat>Widescreen</PresentationFormat>
  <Paragraphs>105</Paragraphs>
  <Slides>18</Slides>
  <Notes>16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24" baseType="lpstr">
      <vt:lpstr>Arial</vt:lpstr>
      <vt:lpstr>Calibri</vt:lpstr>
      <vt:lpstr>Lato</vt:lpstr>
      <vt:lpstr>Lato Light</vt:lpstr>
      <vt:lpstr>Roboto Thin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 Budiyanto</dc:creator>
  <cp:lastModifiedBy>Covac</cp:lastModifiedBy>
  <cp:revision>237</cp:revision>
  <dcterms:created xsi:type="dcterms:W3CDTF">2016-02-29T05:08:03Z</dcterms:created>
  <dcterms:modified xsi:type="dcterms:W3CDTF">2018-01-31T02:04:41Z</dcterms:modified>
</cp:coreProperties>
</file>