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8" r:id="rId1"/>
  </p:sldMasterIdLst>
  <p:notesMasterIdLst>
    <p:notesMasterId r:id="rId34"/>
  </p:notesMasterIdLst>
  <p:sldIdLst>
    <p:sldId id="257" r:id="rId2"/>
    <p:sldId id="297" r:id="rId3"/>
    <p:sldId id="345" r:id="rId4"/>
    <p:sldId id="415" r:id="rId5"/>
    <p:sldId id="416" r:id="rId6"/>
    <p:sldId id="417" r:id="rId7"/>
    <p:sldId id="419" r:id="rId8"/>
    <p:sldId id="420" r:id="rId9"/>
    <p:sldId id="421" r:id="rId10"/>
    <p:sldId id="422" r:id="rId11"/>
    <p:sldId id="423" r:id="rId12"/>
    <p:sldId id="424" r:id="rId13"/>
    <p:sldId id="425" r:id="rId14"/>
    <p:sldId id="426" r:id="rId15"/>
    <p:sldId id="427" r:id="rId16"/>
    <p:sldId id="428" r:id="rId17"/>
    <p:sldId id="429" r:id="rId18"/>
    <p:sldId id="430" r:id="rId19"/>
    <p:sldId id="431" r:id="rId20"/>
    <p:sldId id="432" r:id="rId21"/>
    <p:sldId id="433" r:id="rId22"/>
    <p:sldId id="434" r:id="rId23"/>
    <p:sldId id="435" r:id="rId24"/>
    <p:sldId id="436" r:id="rId25"/>
    <p:sldId id="437" r:id="rId26"/>
    <p:sldId id="438" r:id="rId27"/>
    <p:sldId id="439" r:id="rId28"/>
    <p:sldId id="440" r:id="rId29"/>
    <p:sldId id="441" r:id="rId30"/>
    <p:sldId id="442" r:id="rId31"/>
    <p:sldId id="443" r:id="rId32"/>
    <p:sldId id="259" r:id="rId33"/>
  </p:sldIdLst>
  <p:sldSz cx="16257588" cy="101584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00">
          <p15:clr>
            <a:srgbClr val="A4A3A4"/>
          </p15:clr>
        </p15:guide>
        <p15:guide id="2" pos="512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088C"/>
    <a:srgbClr val="653090"/>
    <a:srgbClr val="26ABE2"/>
    <a:srgbClr val="CA006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Estilo Médio 2 - Ênfase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Estilo Médio 2 - Ênfase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249" autoAdjust="0"/>
  </p:normalViewPr>
  <p:slideViewPr>
    <p:cSldViewPr snapToGrid="0" snapToObjects="1">
      <p:cViewPr varScale="1">
        <p:scale>
          <a:sx n="43" d="100"/>
          <a:sy n="43" d="100"/>
        </p:scale>
        <p:origin x="1206" y="72"/>
      </p:cViewPr>
      <p:guideLst>
        <p:guide orient="horz" pos="3200"/>
        <p:guide pos="5121"/>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3D7A707-82F2-4F78-879B-B94BB45DAE1B}" type="datetimeFigureOut">
              <a:rPr lang="pt-BR" smtClean="0"/>
              <a:t>31/01/2018</a:t>
            </a:fld>
            <a:endParaRPr lang="pt-BR"/>
          </a:p>
        </p:txBody>
      </p:sp>
      <p:sp>
        <p:nvSpPr>
          <p:cNvPr id="4" name="Espaço Reservado para Imagem de Slide 3"/>
          <p:cNvSpPr>
            <a:spLocks noGrp="1" noRot="1" noChangeAspect="1"/>
          </p:cNvSpPr>
          <p:nvPr>
            <p:ph type="sldImg" idx="2"/>
          </p:nvPr>
        </p:nvSpPr>
        <p:spPr>
          <a:xfrm>
            <a:off x="958850" y="1143000"/>
            <a:ext cx="4940300" cy="30861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6" name="Espaço Reservado para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3E1D0F-1346-4353-A657-0B65C75436F2}" type="slidenum">
              <a:rPr lang="pt-BR" smtClean="0"/>
              <a:t>‹nº›</a:t>
            </a:fld>
            <a:endParaRPr lang="pt-BR"/>
          </a:p>
        </p:txBody>
      </p:sp>
    </p:spTree>
    <p:extLst>
      <p:ext uri="{BB962C8B-B14F-4D97-AF65-F5344CB8AC3E}">
        <p14:creationId xmlns:p14="http://schemas.microsoft.com/office/powerpoint/2010/main" val="1568092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3</a:t>
            </a:fld>
            <a:endParaRPr lang="pt-BR"/>
          </a:p>
        </p:txBody>
      </p:sp>
    </p:spTree>
    <p:extLst>
      <p:ext uri="{BB962C8B-B14F-4D97-AF65-F5344CB8AC3E}">
        <p14:creationId xmlns:p14="http://schemas.microsoft.com/office/powerpoint/2010/main" val="8508720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12</a:t>
            </a:fld>
            <a:endParaRPr lang="pt-BR"/>
          </a:p>
        </p:txBody>
      </p:sp>
    </p:spTree>
    <p:extLst>
      <p:ext uri="{BB962C8B-B14F-4D97-AF65-F5344CB8AC3E}">
        <p14:creationId xmlns:p14="http://schemas.microsoft.com/office/powerpoint/2010/main" val="39429581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13</a:t>
            </a:fld>
            <a:endParaRPr lang="pt-BR"/>
          </a:p>
        </p:txBody>
      </p:sp>
    </p:spTree>
    <p:extLst>
      <p:ext uri="{BB962C8B-B14F-4D97-AF65-F5344CB8AC3E}">
        <p14:creationId xmlns:p14="http://schemas.microsoft.com/office/powerpoint/2010/main" val="9280131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14</a:t>
            </a:fld>
            <a:endParaRPr lang="pt-BR"/>
          </a:p>
        </p:txBody>
      </p:sp>
    </p:spTree>
    <p:extLst>
      <p:ext uri="{BB962C8B-B14F-4D97-AF65-F5344CB8AC3E}">
        <p14:creationId xmlns:p14="http://schemas.microsoft.com/office/powerpoint/2010/main" val="23176633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15</a:t>
            </a:fld>
            <a:endParaRPr lang="pt-BR"/>
          </a:p>
        </p:txBody>
      </p:sp>
    </p:spTree>
    <p:extLst>
      <p:ext uri="{BB962C8B-B14F-4D97-AF65-F5344CB8AC3E}">
        <p14:creationId xmlns:p14="http://schemas.microsoft.com/office/powerpoint/2010/main" val="39557235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16</a:t>
            </a:fld>
            <a:endParaRPr lang="pt-BR"/>
          </a:p>
        </p:txBody>
      </p:sp>
    </p:spTree>
    <p:extLst>
      <p:ext uri="{BB962C8B-B14F-4D97-AF65-F5344CB8AC3E}">
        <p14:creationId xmlns:p14="http://schemas.microsoft.com/office/powerpoint/2010/main" val="26376897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17</a:t>
            </a:fld>
            <a:endParaRPr lang="pt-BR"/>
          </a:p>
        </p:txBody>
      </p:sp>
    </p:spTree>
    <p:extLst>
      <p:ext uri="{BB962C8B-B14F-4D97-AF65-F5344CB8AC3E}">
        <p14:creationId xmlns:p14="http://schemas.microsoft.com/office/powerpoint/2010/main" val="15981931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18</a:t>
            </a:fld>
            <a:endParaRPr lang="pt-BR"/>
          </a:p>
        </p:txBody>
      </p:sp>
    </p:spTree>
    <p:extLst>
      <p:ext uri="{BB962C8B-B14F-4D97-AF65-F5344CB8AC3E}">
        <p14:creationId xmlns:p14="http://schemas.microsoft.com/office/powerpoint/2010/main" val="4948281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19</a:t>
            </a:fld>
            <a:endParaRPr lang="pt-BR"/>
          </a:p>
        </p:txBody>
      </p:sp>
    </p:spTree>
    <p:extLst>
      <p:ext uri="{BB962C8B-B14F-4D97-AF65-F5344CB8AC3E}">
        <p14:creationId xmlns:p14="http://schemas.microsoft.com/office/powerpoint/2010/main" val="32565891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20</a:t>
            </a:fld>
            <a:endParaRPr lang="pt-BR"/>
          </a:p>
        </p:txBody>
      </p:sp>
    </p:spTree>
    <p:extLst>
      <p:ext uri="{BB962C8B-B14F-4D97-AF65-F5344CB8AC3E}">
        <p14:creationId xmlns:p14="http://schemas.microsoft.com/office/powerpoint/2010/main" val="37199476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21</a:t>
            </a:fld>
            <a:endParaRPr lang="pt-BR"/>
          </a:p>
        </p:txBody>
      </p:sp>
    </p:spTree>
    <p:extLst>
      <p:ext uri="{BB962C8B-B14F-4D97-AF65-F5344CB8AC3E}">
        <p14:creationId xmlns:p14="http://schemas.microsoft.com/office/powerpoint/2010/main" val="31335100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4</a:t>
            </a:fld>
            <a:endParaRPr lang="pt-BR"/>
          </a:p>
        </p:txBody>
      </p:sp>
    </p:spTree>
    <p:extLst>
      <p:ext uri="{BB962C8B-B14F-4D97-AF65-F5344CB8AC3E}">
        <p14:creationId xmlns:p14="http://schemas.microsoft.com/office/powerpoint/2010/main" val="19439716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22</a:t>
            </a:fld>
            <a:endParaRPr lang="pt-BR"/>
          </a:p>
        </p:txBody>
      </p:sp>
    </p:spTree>
    <p:extLst>
      <p:ext uri="{BB962C8B-B14F-4D97-AF65-F5344CB8AC3E}">
        <p14:creationId xmlns:p14="http://schemas.microsoft.com/office/powerpoint/2010/main" val="14307088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23</a:t>
            </a:fld>
            <a:endParaRPr lang="pt-BR"/>
          </a:p>
        </p:txBody>
      </p:sp>
    </p:spTree>
    <p:extLst>
      <p:ext uri="{BB962C8B-B14F-4D97-AF65-F5344CB8AC3E}">
        <p14:creationId xmlns:p14="http://schemas.microsoft.com/office/powerpoint/2010/main" val="1070791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24</a:t>
            </a:fld>
            <a:endParaRPr lang="pt-BR"/>
          </a:p>
        </p:txBody>
      </p:sp>
    </p:spTree>
    <p:extLst>
      <p:ext uri="{BB962C8B-B14F-4D97-AF65-F5344CB8AC3E}">
        <p14:creationId xmlns:p14="http://schemas.microsoft.com/office/powerpoint/2010/main" val="16834320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25</a:t>
            </a:fld>
            <a:endParaRPr lang="pt-BR"/>
          </a:p>
        </p:txBody>
      </p:sp>
    </p:spTree>
    <p:extLst>
      <p:ext uri="{BB962C8B-B14F-4D97-AF65-F5344CB8AC3E}">
        <p14:creationId xmlns:p14="http://schemas.microsoft.com/office/powerpoint/2010/main" val="16159692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26</a:t>
            </a:fld>
            <a:endParaRPr lang="pt-BR"/>
          </a:p>
        </p:txBody>
      </p:sp>
    </p:spTree>
    <p:extLst>
      <p:ext uri="{BB962C8B-B14F-4D97-AF65-F5344CB8AC3E}">
        <p14:creationId xmlns:p14="http://schemas.microsoft.com/office/powerpoint/2010/main" val="41594333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27</a:t>
            </a:fld>
            <a:endParaRPr lang="pt-BR"/>
          </a:p>
        </p:txBody>
      </p:sp>
    </p:spTree>
    <p:extLst>
      <p:ext uri="{BB962C8B-B14F-4D97-AF65-F5344CB8AC3E}">
        <p14:creationId xmlns:p14="http://schemas.microsoft.com/office/powerpoint/2010/main" val="35693017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28</a:t>
            </a:fld>
            <a:endParaRPr lang="pt-BR"/>
          </a:p>
        </p:txBody>
      </p:sp>
    </p:spTree>
    <p:extLst>
      <p:ext uri="{BB962C8B-B14F-4D97-AF65-F5344CB8AC3E}">
        <p14:creationId xmlns:p14="http://schemas.microsoft.com/office/powerpoint/2010/main" val="13169813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29</a:t>
            </a:fld>
            <a:endParaRPr lang="pt-BR"/>
          </a:p>
        </p:txBody>
      </p:sp>
    </p:spTree>
    <p:extLst>
      <p:ext uri="{BB962C8B-B14F-4D97-AF65-F5344CB8AC3E}">
        <p14:creationId xmlns:p14="http://schemas.microsoft.com/office/powerpoint/2010/main" val="18316584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30</a:t>
            </a:fld>
            <a:endParaRPr lang="pt-BR"/>
          </a:p>
        </p:txBody>
      </p:sp>
    </p:spTree>
    <p:extLst>
      <p:ext uri="{BB962C8B-B14F-4D97-AF65-F5344CB8AC3E}">
        <p14:creationId xmlns:p14="http://schemas.microsoft.com/office/powerpoint/2010/main" val="36392428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31</a:t>
            </a:fld>
            <a:endParaRPr lang="pt-BR"/>
          </a:p>
        </p:txBody>
      </p:sp>
    </p:spTree>
    <p:extLst>
      <p:ext uri="{BB962C8B-B14F-4D97-AF65-F5344CB8AC3E}">
        <p14:creationId xmlns:p14="http://schemas.microsoft.com/office/powerpoint/2010/main" val="38903627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5</a:t>
            </a:fld>
            <a:endParaRPr lang="pt-BR"/>
          </a:p>
        </p:txBody>
      </p:sp>
    </p:spTree>
    <p:extLst>
      <p:ext uri="{BB962C8B-B14F-4D97-AF65-F5344CB8AC3E}">
        <p14:creationId xmlns:p14="http://schemas.microsoft.com/office/powerpoint/2010/main" val="9316619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6</a:t>
            </a:fld>
            <a:endParaRPr lang="pt-BR"/>
          </a:p>
        </p:txBody>
      </p:sp>
    </p:spTree>
    <p:extLst>
      <p:ext uri="{BB962C8B-B14F-4D97-AF65-F5344CB8AC3E}">
        <p14:creationId xmlns:p14="http://schemas.microsoft.com/office/powerpoint/2010/main" val="9090751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7</a:t>
            </a:fld>
            <a:endParaRPr lang="pt-BR"/>
          </a:p>
        </p:txBody>
      </p:sp>
    </p:spTree>
    <p:extLst>
      <p:ext uri="{BB962C8B-B14F-4D97-AF65-F5344CB8AC3E}">
        <p14:creationId xmlns:p14="http://schemas.microsoft.com/office/powerpoint/2010/main" val="37711720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8</a:t>
            </a:fld>
            <a:endParaRPr lang="pt-BR"/>
          </a:p>
        </p:txBody>
      </p:sp>
    </p:spTree>
    <p:extLst>
      <p:ext uri="{BB962C8B-B14F-4D97-AF65-F5344CB8AC3E}">
        <p14:creationId xmlns:p14="http://schemas.microsoft.com/office/powerpoint/2010/main" val="11586228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9</a:t>
            </a:fld>
            <a:endParaRPr lang="pt-BR"/>
          </a:p>
        </p:txBody>
      </p:sp>
    </p:spTree>
    <p:extLst>
      <p:ext uri="{BB962C8B-B14F-4D97-AF65-F5344CB8AC3E}">
        <p14:creationId xmlns:p14="http://schemas.microsoft.com/office/powerpoint/2010/main" val="40072792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10</a:t>
            </a:fld>
            <a:endParaRPr lang="pt-BR"/>
          </a:p>
        </p:txBody>
      </p:sp>
    </p:spTree>
    <p:extLst>
      <p:ext uri="{BB962C8B-B14F-4D97-AF65-F5344CB8AC3E}">
        <p14:creationId xmlns:p14="http://schemas.microsoft.com/office/powerpoint/2010/main" val="27543377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11</a:t>
            </a:fld>
            <a:endParaRPr lang="pt-BR"/>
          </a:p>
        </p:txBody>
      </p:sp>
    </p:spTree>
    <p:extLst>
      <p:ext uri="{BB962C8B-B14F-4D97-AF65-F5344CB8AC3E}">
        <p14:creationId xmlns:p14="http://schemas.microsoft.com/office/powerpoint/2010/main" val="3229898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3452622" y="3724752"/>
            <a:ext cx="11888360" cy="3351745"/>
          </a:xfrm>
        </p:spPr>
        <p:txBody>
          <a:bodyPr anchor="b">
            <a:normAutofit/>
          </a:bodyPr>
          <a:lstStyle>
            <a:lvl1pPr>
              <a:defRPr sz="7201"/>
            </a:lvl1pPr>
          </a:lstStyle>
          <a:p>
            <a:r>
              <a:rPr lang="pt-BR"/>
              <a:t>Clique para editar o título mestre</a:t>
            </a:r>
            <a:endParaRPr lang="en-US" dirty="0"/>
          </a:p>
        </p:txBody>
      </p:sp>
      <p:sp>
        <p:nvSpPr>
          <p:cNvPr id="3" name="Subtitle 2"/>
          <p:cNvSpPr>
            <a:spLocks noGrp="1"/>
          </p:cNvSpPr>
          <p:nvPr>
            <p:ph type="subTitle" idx="1"/>
          </p:nvPr>
        </p:nvSpPr>
        <p:spPr>
          <a:xfrm>
            <a:off x="3452622" y="7076494"/>
            <a:ext cx="11888360" cy="1668307"/>
          </a:xfrm>
        </p:spPr>
        <p:txBody>
          <a:bodyPr anchor="t"/>
          <a:lstStyle>
            <a:lvl1pPr marL="0" indent="0" algn="l">
              <a:buNone/>
              <a:defRPr>
                <a:solidFill>
                  <a:schemeClr val="tx1">
                    <a:lumMod val="65000"/>
                    <a:lumOff val="35000"/>
                  </a:schemeClr>
                </a:solidFill>
              </a:defRPr>
            </a:lvl1pPr>
            <a:lvl2pPr marL="609676" indent="0" algn="ctr">
              <a:buNone/>
              <a:defRPr>
                <a:solidFill>
                  <a:schemeClr val="tx1">
                    <a:tint val="75000"/>
                  </a:schemeClr>
                </a:solidFill>
              </a:defRPr>
            </a:lvl2pPr>
            <a:lvl3pPr marL="1219352" indent="0" algn="ctr">
              <a:buNone/>
              <a:defRPr>
                <a:solidFill>
                  <a:schemeClr val="tx1">
                    <a:tint val="75000"/>
                  </a:schemeClr>
                </a:solidFill>
              </a:defRPr>
            </a:lvl3pPr>
            <a:lvl4pPr marL="1829029" indent="0" algn="ctr">
              <a:buNone/>
              <a:defRPr>
                <a:solidFill>
                  <a:schemeClr val="tx1">
                    <a:tint val="75000"/>
                  </a:schemeClr>
                </a:solidFill>
              </a:defRPr>
            </a:lvl4pPr>
            <a:lvl5pPr marL="2438705" indent="0" algn="ctr">
              <a:buNone/>
              <a:defRPr>
                <a:solidFill>
                  <a:schemeClr val="tx1">
                    <a:tint val="75000"/>
                  </a:schemeClr>
                </a:solidFill>
              </a:defRPr>
            </a:lvl5pPr>
            <a:lvl6pPr marL="3048381" indent="0" algn="ctr">
              <a:buNone/>
              <a:defRPr>
                <a:solidFill>
                  <a:schemeClr val="tx1">
                    <a:tint val="75000"/>
                  </a:schemeClr>
                </a:solidFill>
              </a:defRPr>
            </a:lvl6pPr>
            <a:lvl7pPr marL="3658057" indent="0" algn="ctr">
              <a:buNone/>
              <a:defRPr>
                <a:solidFill>
                  <a:schemeClr val="tx1">
                    <a:tint val="75000"/>
                  </a:schemeClr>
                </a:solidFill>
              </a:defRPr>
            </a:lvl7pPr>
            <a:lvl8pPr marL="4267733" indent="0" algn="ctr">
              <a:buNone/>
              <a:defRPr>
                <a:solidFill>
                  <a:schemeClr val="tx1">
                    <a:tint val="75000"/>
                  </a:schemeClr>
                </a:solidFill>
              </a:defRPr>
            </a:lvl8pPr>
            <a:lvl9pPr marL="4877410" indent="0" algn="ctr">
              <a:buNone/>
              <a:defRPr>
                <a:solidFill>
                  <a:schemeClr val="tx1">
                    <a:tint val="75000"/>
                  </a:schemeClr>
                </a:solidFill>
              </a:defRPr>
            </a:lvl9pPr>
          </a:lstStyle>
          <a:p>
            <a:r>
              <a:rPr lang="pt-BR"/>
              <a:t>Clique para editar o estilo do subtítulo Mestre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1/31/2018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6404645"/>
            <a:ext cx="2326430" cy="1153285"/>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709153" y="6709382"/>
            <a:ext cx="1039791" cy="540841"/>
          </a:xfrm>
        </p:spPr>
        <p:txBody>
          <a:bodyPr/>
          <a:lstStyle/>
          <a:p>
            <a:fld id="{6D22F896-40B5-4ADD-8801-0D06FADFA095}" type="slidenum">
              <a:rPr lang="en-US" smtClean="0"/>
              <a:t>‹nº›</a:t>
            </a:fld>
            <a:endParaRPr lang="en-US" dirty="0"/>
          </a:p>
        </p:txBody>
      </p:sp>
    </p:spTree>
    <p:extLst>
      <p:ext uri="{BB962C8B-B14F-4D97-AF65-F5344CB8AC3E}">
        <p14:creationId xmlns:p14="http://schemas.microsoft.com/office/powerpoint/2010/main" val="35063326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ítulo e Legenda">
    <p:spTree>
      <p:nvGrpSpPr>
        <p:cNvPr id="1" name=""/>
        <p:cNvGrpSpPr/>
        <p:nvPr/>
      </p:nvGrpSpPr>
      <p:grpSpPr>
        <a:xfrm>
          <a:off x="0" y="0"/>
          <a:ext cx="0" cy="0"/>
          <a:chOff x="0" y="0"/>
          <a:chExt cx="0" cy="0"/>
        </a:xfrm>
      </p:grpSpPr>
      <p:sp>
        <p:nvSpPr>
          <p:cNvPr id="2" name="Title 1"/>
          <p:cNvSpPr>
            <a:spLocks noGrp="1"/>
          </p:cNvSpPr>
          <p:nvPr>
            <p:ph type="title"/>
          </p:nvPr>
        </p:nvSpPr>
        <p:spPr>
          <a:xfrm>
            <a:off x="3452621" y="902970"/>
            <a:ext cx="11888360" cy="4617116"/>
          </a:xfrm>
        </p:spPr>
        <p:txBody>
          <a:bodyPr anchor="ctr">
            <a:normAutofit/>
          </a:bodyPr>
          <a:lstStyle>
            <a:lvl1pPr algn="l">
              <a:defRPr sz="6401" b="0" cap="none"/>
            </a:lvl1pPr>
          </a:lstStyle>
          <a:p>
            <a:r>
              <a:rPr lang="pt-BR"/>
              <a:t>Clique para editar o título mestre</a:t>
            </a:r>
            <a:endParaRPr lang="en-US" dirty="0"/>
          </a:p>
        </p:txBody>
      </p:sp>
      <p:sp>
        <p:nvSpPr>
          <p:cNvPr id="3" name="Text Placeholder 2"/>
          <p:cNvSpPr>
            <a:spLocks noGrp="1"/>
          </p:cNvSpPr>
          <p:nvPr>
            <p:ph type="body" idx="1"/>
          </p:nvPr>
        </p:nvSpPr>
        <p:spPr>
          <a:xfrm>
            <a:off x="3452621" y="6449431"/>
            <a:ext cx="11888360" cy="2304624"/>
          </a:xfrm>
        </p:spPr>
        <p:txBody>
          <a:bodyPr anchor="ctr">
            <a:normAutofit/>
          </a:bodyPr>
          <a:lstStyle>
            <a:lvl1pPr marL="0" indent="0" algn="l">
              <a:buNone/>
              <a:defRPr sz="2400">
                <a:solidFill>
                  <a:schemeClr val="tx1">
                    <a:lumMod val="65000"/>
                    <a:lumOff val="35000"/>
                  </a:schemeClr>
                </a:solidFill>
              </a:defRPr>
            </a:lvl1pPr>
            <a:lvl2pPr marL="609676" indent="0">
              <a:buNone/>
              <a:defRPr sz="2400">
                <a:solidFill>
                  <a:schemeClr val="tx1">
                    <a:tint val="75000"/>
                  </a:schemeClr>
                </a:solidFill>
              </a:defRPr>
            </a:lvl2pPr>
            <a:lvl3pPr marL="1219352" indent="0">
              <a:buNone/>
              <a:defRPr sz="2134">
                <a:solidFill>
                  <a:schemeClr val="tx1">
                    <a:tint val="75000"/>
                  </a:schemeClr>
                </a:solidFill>
              </a:defRPr>
            </a:lvl3pPr>
            <a:lvl4pPr marL="1829029" indent="0">
              <a:buNone/>
              <a:defRPr sz="1867">
                <a:solidFill>
                  <a:schemeClr val="tx1">
                    <a:tint val="75000"/>
                  </a:schemeClr>
                </a:solidFill>
              </a:defRPr>
            </a:lvl4pPr>
            <a:lvl5pPr marL="2438705" indent="0">
              <a:buNone/>
              <a:defRPr sz="1867">
                <a:solidFill>
                  <a:schemeClr val="tx1">
                    <a:tint val="75000"/>
                  </a:schemeClr>
                </a:solidFill>
              </a:defRPr>
            </a:lvl5pPr>
            <a:lvl6pPr marL="3048381" indent="0">
              <a:buNone/>
              <a:defRPr sz="1867">
                <a:solidFill>
                  <a:schemeClr val="tx1">
                    <a:tint val="75000"/>
                  </a:schemeClr>
                </a:solidFill>
              </a:defRPr>
            </a:lvl6pPr>
            <a:lvl7pPr marL="3658057" indent="0">
              <a:buNone/>
              <a:defRPr sz="1867">
                <a:solidFill>
                  <a:schemeClr val="tx1">
                    <a:tint val="75000"/>
                  </a:schemeClr>
                </a:solidFill>
              </a:defRPr>
            </a:lvl7pPr>
            <a:lvl8pPr marL="4267733" indent="0">
              <a:buNone/>
              <a:defRPr sz="1867">
                <a:solidFill>
                  <a:schemeClr val="tx1">
                    <a:tint val="75000"/>
                  </a:schemeClr>
                </a:solidFill>
              </a:defRPr>
            </a:lvl8pPr>
            <a:lvl9pPr marL="4877410" indent="0">
              <a:buNone/>
              <a:defRPr sz="1867">
                <a:solidFill>
                  <a:schemeClr val="tx1">
                    <a:tint val="75000"/>
                  </a:schemeClr>
                </a:solidFill>
              </a:defRPr>
            </a:lvl9pPr>
          </a:lstStyle>
          <a:p>
            <a:pPr lvl="0"/>
            <a:r>
              <a:rPr lang="pt-BR"/>
              <a:t>Editar estilos de texto Mestre</a:t>
            </a:r>
          </a:p>
        </p:txBody>
      </p:sp>
      <p:sp>
        <p:nvSpPr>
          <p:cNvPr id="4" name="Date Placeholder 3"/>
          <p:cNvSpPr>
            <a:spLocks noGrp="1"/>
          </p:cNvSpPr>
          <p:nvPr>
            <p:ph type="dt" sz="half" idx="10"/>
          </p:nvPr>
        </p:nvSpPr>
        <p:spPr/>
        <p:txBody>
          <a:bodyPr/>
          <a:lstStyle/>
          <a:p>
            <a:fld id="{48A87A34-81AB-432B-8DAE-1953F412C126}" type="datetimeFigureOut">
              <a:rPr lang="en-US" smtClean="0"/>
              <a:pPr/>
              <a:t>1/31/2018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5585" y="4707673"/>
            <a:ext cx="2118243" cy="751434"/>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709153" y="4805382"/>
            <a:ext cx="1039791" cy="540841"/>
          </a:xfrm>
        </p:spPr>
        <p:txBody>
          <a:bodyPr/>
          <a:lstStyle/>
          <a:p>
            <a:fld id="{6D22F896-40B5-4ADD-8801-0D06FADFA095}" type="slidenum">
              <a:rPr lang="en-US" smtClean="0"/>
              <a:pPr/>
              <a:t>‹nº›</a:t>
            </a:fld>
            <a:endParaRPr lang="en-US" dirty="0"/>
          </a:p>
        </p:txBody>
      </p:sp>
    </p:spTree>
    <p:extLst>
      <p:ext uri="{BB962C8B-B14F-4D97-AF65-F5344CB8AC3E}">
        <p14:creationId xmlns:p14="http://schemas.microsoft.com/office/powerpoint/2010/main" val="38622491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çã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3800303" y="902970"/>
            <a:ext cx="11192995" cy="4289108"/>
          </a:xfrm>
        </p:spPr>
        <p:txBody>
          <a:bodyPr anchor="ctr">
            <a:normAutofit/>
          </a:bodyPr>
          <a:lstStyle>
            <a:lvl1pPr algn="l">
              <a:defRPr sz="6401" b="0" cap="none"/>
            </a:lvl1pPr>
          </a:lstStyle>
          <a:p>
            <a:r>
              <a:rPr lang="pt-BR"/>
              <a:t>Clique para editar o título mestre</a:t>
            </a:r>
            <a:endParaRPr lang="en-US" dirty="0"/>
          </a:p>
        </p:txBody>
      </p:sp>
      <p:sp>
        <p:nvSpPr>
          <p:cNvPr id="13" name="Text Placeholder 9"/>
          <p:cNvSpPr>
            <a:spLocks noGrp="1"/>
          </p:cNvSpPr>
          <p:nvPr>
            <p:ph type="body" sz="quarter" idx="13"/>
          </p:nvPr>
        </p:nvSpPr>
        <p:spPr>
          <a:xfrm>
            <a:off x="4367109" y="5192078"/>
            <a:ext cx="10049720" cy="564356"/>
          </a:xfrm>
        </p:spPr>
        <p:txBody>
          <a:bodyPr anchor="ctr">
            <a:noAutofit/>
          </a:bodyPr>
          <a:lstStyle>
            <a:lvl1pPr marL="0" indent="0">
              <a:buFontTx/>
              <a:buNone/>
              <a:defRPr sz="2134">
                <a:solidFill>
                  <a:schemeClr val="tx1">
                    <a:lumMod val="50000"/>
                    <a:lumOff val="50000"/>
                  </a:schemeClr>
                </a:solidFill>
              </a:defRPr>
            </a:lvl1pPr>
            <a:lvl2pPr marL="609676" indent="0">
              <a:buFontTx/>
              <a:buNone/>
              <a:defRPr/>
            </a:lvl2pPr>
            <a:lvl3pPr marL="1219352" indent="0">
              <a:buFontTx/>
              <a:buNone/>
              <a:defRPr/>
            </a:lvl3pPr>
            <a:lvl4pPr marL="1829029" indent="0">
              <a:buFontTx/>
              <a:buNone/>
              <a:defRPr/>
            </a:lvl4pPr>
            <a:lvl5pPr marL="2438705" indent="0">
              <a:buFontTx/>
              <a:buNone/>
              <a:defRPr/>
            </a:lvl5pPr>
          </a:lstStyle>
          <a:p>
            <a:pPr lvl="0"/>
            <a:r>
              <a:rPr lang="pt-BR"/>
              <a:t>Editar estilos de texto Mestre</a:t>
            </a:r>
          </a:p>
        </p:txBody>
      </p:sp>
      <p:sp>
        <p:nvSpPr>
          <p:cNvPr id="3" name="Text Placeholder 2"/>
          <p:cNvSpPr>
            <a:spLocks noGrp="1"/>
          </p:cNvSpPr>
          <p:nvPr>
            <p:ph type="body" idx="1"/>
          </p:nvPr>
        </p:nvSpPr>
        <p:spPr>
          <a:xfrm>
            <a:off x="3452621" y="6449431"/>
            <a:ext cx="11888360" cy="2304624"/>
          </a:xfrm>
        </p:spPr>
        <p:txBody>
          <a:bodyPr anchor="ctr">
            <a:normAutofit/>
          </a:bodyPr>
          <a:lstStyle>
            <a:lvl1pPr marL="0" indent="0" algn="l">
              <a:buNone/>
              <a:defRPr sz="2400">
                <a:solidFill>
                  <a:schemeClr val="tx1">
                    <a:lumMod val="65000"/>
                    <a:lumOff val="35000"/>
                  </a:schemeClr>
                </a:solidFill>
              </a:defRPr>
            </a:lvl1pPr>
            <a:lvl2pPr marL="609676" indent="0">
              <a:buNone/>
              <a:defRPr sz="2400">
                <a:solidFill>
                  <a:schemeClr val="tx1">
                    <a:tint val="75000"/>
                  </a:schemeClr>
                </a:solidFill>
              </a:defRPr>
            </a:lvl2pPr>
            <a:lvl3pPr marL="1219352" indent="0">
              <a:buNone/>
              <a:defRPr sz="2134">
                <a:solidFill>
                  <a:schemeClr val="tx1">
                    <a:tint val="75000"/>
                  </a:schemeClr>
                </a:solidFill>
              </a:defRPr>
            </a:lvl3pPr>
            <a:lvl4pPr marL="1829029" indent="0">
              <a:buNone/>
              <a:defRPr sz="1867">
                <a:solidFill>
                  <a:schemeClr val="tx1">
                    <a:tint val="75000"/>
                  </a:schemeClr>
                </a:solidFill>
              </a:defRPr>
            </a:lvl4pPr>
            <a:lvl5pPr marL="2438705" indent="0">
              <a:buNone/>
              <a:defRPr sz="1867">
                <a:solidFill>
                  <a:schemeClr val="tx1">
                    <a:tint val="75000"/>
                  </a:schemeClr>
                </a:solidFill>
              </a:defRPr>
            </a:lvl5pPr>
            <a:lvl6pPr marL="3048381" indent="0">
              <a:buNone/>
              <a:defRPr sz="1867">
                <a:solidFill>
                  <a:schemeClr val="tx1">
                    <a:tint val="75000"/>
                  </a:schemeClr>
                </a:solidFill>
              </a:defRPr>
            </a:lvl6pPr>
            <a:lvl7pPr marL="3658057" indent="0">
              <a:buNone/>
              <a:defRPr sz="1867">
                <a:solidFill>
                  <a:schemeClr val="tx1">
                    <a:tint val="75000"/>
                  </a:schemeClr>
                </a:solidFill>
              </a:defRPr>
            </a:lvl7pPr>
            <a:lvl8pPr marL="4267733" indent="0">
              <a:buNone/>
              <a:defRPr sz="1867">
                <a:solidFill>
                  <a:schemeClr val="tx1">
                    <a:tint val="75000"/>
                  </a:schemeClr>
                </a:solidFill>
              </a:defRPr>
            </a:lvl8pPr>
            <a:lvl9pPr marL="4877410" indent="0">
              <a:buNone/>
              <a:defRPr sz="1867">
                <a:solidFill>
                  <a:schemeClr val="tx1">
                    <a:tint val="75000"/>
                  </a:schemeClr>
                </a:solidFill>
              </a:defRPr>
            </a:lvl9pPr>
          </a:lstStyle>
          <a:p>
            <a:pPr lvl="0"/>
            <a:r>
              <a:rPr lang="pt-BR"/>
              <a:t>Editar estilos de texto Mestre</a:t>
            </a:r>
          </a:p>
        </p:txBody>
      </p:sp>
      <p:sp>
        <p:nvSpPr>
          <p:cNvPr id="4" name="Date Placeholder 3"/>
          <p:cNvSpPr>
            <a:spLocks noGrp="1"/>
          </p:cNvSpPr>
          <p:nvPr>
            <p:ph type="dt" sz="half" idx="10"/>
          </p:nvPr>
        </p:nvSpPr>
        <p:spPr/>
        <p:txBody>
          <a:bodyPr/>
          <a:lstStyle/>
          <a:p>
            <a:fld id="{48A87A34-81AB-432B-8DAE-1953F412C126}" type="datetimeFigureOut">
              <a:rPr lang="en-US" smtClean="0"/>
              <a:pPr/>
              <a:t>1/31/2018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5585" y="4707673"/>
            <a:ext cx="2118243" cy="751434"/>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709153" y="4805382"/>
            <a:ext cx="1039791" cy="540841"/>
          </a:xfrm>
        </p:spPr>
        <p:txBody>
          <a:bodyPr/>
          <a:lstStyle/>
          <a:p>
            <a:fld id="{6D22F896-40B5-4ADD-8801-0D06FADFA095}" type="slidenum">
              <a:rPr lang="en-US" smtClean="0"/>
              <a:pPr/>
              <a:t>‹nº›</a:t>
            </a:fld>
            <a:endParaRPr lang="en-US" dirty="0"/>
          </a:p>
        </p:txBody>
      </p:sp>
      <p:sp>
        <p:nvSpPr>
          <p:cNvPr id="14" name="TextBox 13"/>
          <p:cNvSpPr txBox="1"/>
          <p:nvPr/>
        </p:nvSpPr>
        <p:spPr>
          <a:xfrm>
            <a:off x="3290524" y="959858"/>
            <a:ext cx="812879" cy="866199"/>
          </a:xfrm>
          <a:prstGeom prst="rect">
            <a:avLst/>
          </a:prstGeom>
        </p:spPr>
        <p:txBody>
          <a:bodyPr vert="horz" lIns="121932" tIns="60966" rIns="121932" bIns="60966" rtlCol="0" anchor="ctr">
            <a:noAutofit/>
          </a:bodyPr>
          <a:lstStyle/>
          <a:p>
            <a:pPr lvl="0"/>
            <a:r>
              <a:rPr lang="en-US" sz="10668" baseline="0" dirty="0">
                <a:ln w="3175" cmpd="sng">
                  <a:noFill/>
                </a:ln>
                <a:solidFill>
                  <a:schemeClr val="accent1"/>
                </a:solidFill>
                <a:effectLst/>
                <a:latin typeface="Arial"/>
              </a:rPr>
              <a:t>“</a:t>
            </a:r>
          </a:p>
        </p:txBody>
      </p:sp>
      <p:sp>
        <p:nvSpPr>
          <p:cNvPr id="15" name="TextBox 14"/>
          <p:cNvSpPr txBox="1"/>
          <p:nvPr/>
        </p:nvSpPr>
        <p:spPr>
          <a:xfrm>
            <a:off x="14821251" y="4303485"/>
            <a:ext cx="812879" cy="866199"/>
          </a:xfrm>
          <a:prstGeom prst="rect">
            <a:avLst/>
          </a:prstGeom>
        </p:spPr>
        <p:txBody>
          <a:bodyPr vert="horz" lIns="121932" tIns="60966" rIns="121932" bIns="60966" rtlCol="0" anchor="ctr">
            <a:noAutofit/>
          </a:bodyPr>
          <a:lstStyle/>
          <a:p>
            <a:pPr lvl="0"/>
            <a:r>
              <a:rPr lang="en-US" sz="10668"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42923388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artão de Nome">
    <p:spTree>
      <p:nvGrpSpPr>
        <p:cNvPr id="1" name=""/>
        <p:cNvGrpSpPr/>
        <p:nvPr/>
      </p:nvGrpSpPr>
      <p:grpSpPr>
        <a:xfrm>
          <a:off x="0" y="0"/>
          <a:ext cx="0" cy="0"/>
          <a:chOff x="0" y="0"/>
          <a:chExt cx="0" cy="0"/>
        </a:xfrm>
      </p:grpSpPr>
      <p:sp>
        <p:nvSpPr>
          <p:cNvPr id="2" name="Title 1"/>
          <p:cNvSpPr>
            <a:spLocks noGrp="1"/>
          </p:cNvSpPr>
          <p:nvPr>
            <p:ph type="title"/>
          </p:nvPr>
        </p:nvSpPr>
        <p:spPr>
          <a:xfrm>
            <a:off x="3452621" y="3611881"/>
            <a:ext cx="11888361" cy="4036177"/>
          </a:xfrm>
        </p:spPr>
        <p:txBody>
          <a:bodyPr anchor="b">
            <a:normAutofit/>
          </a:bodyPr>
          <a:lstStyle>
            <a:lvl1pPr algn="l">
              <a:defRPr sz="6401" b="0"/>
            </a:lvl1pPr>
          </a:lstStyle>
          <a:p>
            <a:r>
              <a:rPr lang="pt-BR"/>
              <a:t>Clique para editar o título mestre</a:t>
            </a:r>
            <a:endParaRPr lang="en-US" dirty="0"/>
          </a:p>
        </p:txBody>
      </p:sp>
      <p:sp>
        <p:nvSpPr>
          <p:cNvPr id="4" name="Text Placeholder 3"/>
          <p:cNvSpPr>
            <a:spLocks noGrp="1"/>
          </p:cNvSpPr>
          <p:nvPr>
            <p:ph type="body" sz="half" idx="2"/>
          </p:nvPr>
        </p:nvSpPr>
        <p:spPr>
          <a:xfrm>
            <a:off x="3452621" y="7675245"/>
            <a:ext cx="11888361" cy="1080753"/>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pt-BR"/>
              <a:t>Editar estilos de texto Mestre</a:t>
            </a:r>
          </a:p>
        </p:txBody>
      </p:sp>
      <p:sp>
        <p:nvSpPr>
          <p:cNvPr id="5" name="Date Placeholder 4"/>
          <p:cNvSpPr>
            <a:spLocks noGrp="1"/>
          </p:cNvSpPr>
          <p:nvPr>
            <p:ph type="dt" sz="half" idx="10"/>
          </p:nvPr>
        </p:nvSpPr>
        <p:spPr/>
        <p:txBody>
          <a:bodyPr/>
          <a:lstStyle/>
          <a:p>
            <a:fld id="{48A87A34-81AB-432B-8DAE-1953F412C126}" type="datetimeFigureOut">
              <a:rPr lang="en-US" smtClean="0"/>
              <a:pPr/>
              <a:t>1/31/2018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5585" y="7275494"/>
            <a:ext cx="2118243" cy="751434"/>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709153" y="7381199"/>
            <a:ext cx="1039791" cy="540841"/>
          </a:xfrm>
        </p:spPr>
        <p:txBody>
          <a:bodyPr/>
          <a:lstStyle/>
          <a:p>
            <a:fld id="{6D22F896-40B5-4ADD-8801-0D06FADFA095}" type="slidenum">
              <a:rPr lang="en-US" smtClean="0"/>
              <a:pPr/>
              <a:t>‹nº›</a:t>
            </a:fld>
            <a:endParaRPr lang="en-US" dirty="0"/>
          </a:p>
        </p:txBody>
      </p:sp>
    </p:spTree>
    <p:extLst>
      <p:ext uri="{BB962C8B-B14F-4D97-AF65-F5344CB8AC3E}">
        <p14:creationId xmlns:p14="http://schemas.microsoft.com/office/powerpoint/2010/main" val="10631625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itar o Cartão de Nome">
    <p:spTree>
      <p:nvGrpSpPr>
        <p:cNvPr id="1" name=""/>
        <p:cNvGrpSpPr/>
        <p:nvPr/>
      </p:nvGrpSpPr>
      <p:grpSpPr>
        <a:xfrm>
          <a:off x="0" y="0"/>
          <a:ext cx="0" cy="0"/>
          <a:chOff x="0" y="0"/>
          <a:chExt cx="0" cy="0"/>
        </a:xfrm>
      </p:grpSpPr>
      <p:sp>
        <p:nvSpPr>
          <p:cNvPr id="12" name="Title 1"/>
          <p:cNvSpPr>
            <a:spLocks noGrp="1"/>
          </p:cNvSpPr>
          <p:nvPr>
            <p:ph type="title"/>
          </p:nvPr>
        </p:nvSpPr>
        <p:spPr>
          <a:xfrm>
            <a:off x="3800303" y="902970"/>
            <a:ext cx="11192995" cy="4289108"/>
          </a:xfrm>
        </p:spPr>
        <p:txBody>
          <a:bodyPr anchor="ctr">
            <a:normAutofit/>
          </a:bodyPr>
          <a:lstStyle>
            <a:lvl1pPr algn="l">
              <a:defRPr sz="6401" b="0" cap="none"/>
            </a:lvl1pPr>
          </a:lstStyle>
          <a:p>
            <a:r>
              <a:rPr lang="pt-BR"/>
              <a:t>Clique para editar o título mestre</a:t>
            </a:r>
            <a:endParaRPr lang="en-US" dirty="0"/>
          </a:p>
        </p:txBody>
      </p:sp>
      <p:sp>
        <p:nvSpPr>
          <p:cNvPr id="21" name="Text Placeholder 9"/>
          <p:cNvSpPr>
            <a:spLocks noGrp="1"/>
          </p:cNvSpPr>
          <p:nvPr>
            <p:ph type="body" sz="quarter" idx="13"/>
          </p:nvPr>
        </p:nvSpPr>
        <p:spPr>
          <a:xfrm>
            <a:off x="3452620" y="6433661"/>
            <a:ext cx="11888361" cy="1241584"/>
          </a:xfrm>
        </p:spPr>
        <p:txBody>
          <a:bodyPr anchor="b">
            <a:noAutofit/>
          </a:bodyPr>
          <a:lstStyle>
            <a:lvl1pPr marL="0" indent="0">
              <a:buFontTx/>
              <a:buNone/>
              <a:defRPr sz="3200">
                <a:solidFill>
                  <a:schemeClr val="accent1"/>
                </a:solidFill>
              </a:defRPr>
            </a:lvl1pPr>
            <a:lvl2pPr marL="609676" indent="0">
              <a:buFontTx/>
              <a:buNone/>
              <a:defRPr/>
            </a:lvl2pPr>
            <a:lvl3pPr marL="1219352" indent="0">
              <a:buFontTx/>
              <a:buNone/>
              <a:defRPr/>
            </a:lvl3pPr>
            <a:lvl4pPr marL="1829029" indent="0">
              <a:buFontTx/>
              <a:buNone/>
              <a:defRPr/>
            </a:lvl4pPr>
            <a:lvl5pPr marL="2438705" indent="0">
              <a:buFontTx/>
              <a:buNone/>
              <a:defRPr/>
            </a:lvl5pPr>
          </a:lstStyle>
          <a:p>
            <a:pPr lvl="0"/>
            <a:r>
              <a:rPr lang="pt-BR"/>
              <a:t>Editar estilos de texto Mestre</a:t>
            </a:r>
          </a:p>
        </p:txBody>
      </p:sp>
      <p:sp>
        <p:nvSpPr>
          <p:cNvPr id="4" name="Text Placeholder 3"/>
          <p:cNvSpPr>
            <a:spLocks noGrp="1"/>
          </p:cNvSpPr>
          <p:nvPr>
            <p:ph type="body" sz="half" idx="2"/>
          </p:nvPr>
        </p:nvSpPr>
        <p:spPr>
          <a:xfrm>
            <a:off x="3452621" y="7675245"/>
            <a:ext cx="11888361" cy="1080753"/>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pt-BR"/>
              <a:t>Editar estilos de texto Mestre</a:t>
            </a:r>
          </a:p>
        </p:txBody>
      </p:sp>
      <p:sp>
        <p:nvSpPr>
          <p:cNvPr id="5" name="Date Placeholder 4"/>
          <p:cNvSpPr>
            <a:spLocks noGrp="1"/>
          </p:cNvSpPr>
          <p:nvPr>
            <p:ph type="dt" sz="half" idx="10"/>
          </p:nvPr>
        </p:nvSpPr>
        <p:spPr/>
        <p:txBody>
          <a:bodyPr/>
          <a:lstStyle/>
          <a:p>
            <a:fld id="{48A87A34-81AB-432B-8DAE-1953F412C126}" type="datetimeFigureOut">
              <a:rPr lang="en-US" smtClean="0"/>
              <a:pPr/>
              <a:t>1/31/2018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5585" y="7275494"/>
            <a:ext cx="2118243" cy="751434"/>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709153" y="7381199"/>
            <a:ext cx="1039791" cy="540841"/>
          </a:xfrm>
        </p:spPr>
        <p:txBody>
          <a:bodyPr/>
          <a:lstStyle/>
          <a:p>
            <a:fld id="{6D22F896-40B5-4ADD-8801-0D06FADFA095}" type="slidenum">
              <a:rPr lang="en-US" smtClean="0"/>
              <a:pPr/>
              <a:t>‹nº›</a:t>
            </a:fld>
            <a:endParaRPr lang="en-US" dirty="0"/>
          </a:p>
        </p:txBody>
      </p:sp>
      <p:sp>
        <p:nvSpPr>
          <p:cNvPr id="17" name="TextBox 16"/>
          <p:cNvSpPr txBox="1"/>
          <p:nvPr/>
        </p:nvSpPr>
        <p:spPr>
          <a:xfrm>
            <a:off x="3290524" y="959858"/>
            <a:ext cx="812879" cy="866199"/>
          </a:xfrm>
          <a:prstGeom prst="rect">
            <a:avLst/>
          </a:prstGeom>
        </p:spPr>
        <p:txBody>
          <a:bodyPr vert="horz" lIns="121932" tIns="60966" rIns="121932" bIns="60966" rtlCol="0" anchor="ctr">
            <a:noAutofit/>
          </a:bodyPr>
          <a:lstStyle/>
          <a:p>
            <a:pPr lvl="0"/>
            <a:r>
              <a:rPr lang="en-US" sz="10668" baseline="0" dirty="0">
                <a:ln w="3175" cmpd="sng">
                  <a:noFill/>
                </a:ln>
                <a:solidFill>
                  <a:schemeClr val="accent1"/>
                </a:solidFill>
                <a:effectLst/>
                <a:latin typeface="Arial"/>
              </a:rPr>
              <a:t>“</a:t>
            </a:r>
          </a:p>
        </p:txBody>
      </p:sp>
      <p:sp>
        <p:nvSpPr>
          <p:cNvPr id="18" name="TextBox 17"/>
          <p:cNvSpPr txBox="1"/>
          <p:nvPr/>
        </p:nvSpPr>
        <p:spPr>
          <a:xfrm>
            <a:off x="14821251" y="4303485"/>
            <a:ext cx="812879" cy="866199"/>
          </a:xfrm>
          <a:prstGeom prst="rect">
            <a:avLst/>
          </a:prstGeom>
        </p:spPr>
        <p:txBody>
          <a:bodyPr vert="horz" lIns="121932" tIns="60966" rIns="121932" bIns="60966" rtlCol="0" anchor="ctr">
            <a:noAutofit/>
          </a:bodyPr>
          <a:lstStyle/>
          <a:p>
            <a:pPr lvl="0"/>
            <a:r>
              <a:rPr lang="en-US" sz="10668"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6233094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erdadeiro ou Falso">
    <p:spTree>
      <p:nvGrpSpPr>
        <p:cNvPr id="1" name=""/>
        <p:cNvGrpSpPr/>
        <p:nvPr/>
      </p:nvGrpSpPr>
      <p:grpSpPr>
        <a:xfrm>
          <a:off x="0" y="0"/>
          <a:ext cx="0" cy="0"/>
          <a:chOff x="0" y="0"/>
          <a:chExt cx="0" cy="0"/>
        </a:xfrm>
      </p:grpSpPr>
      <p:sp>
        <p:nvSpPr>
          <p:cNvPr id="2" name="Title 1"/>
          <p:cNvSpPr>
            <a:spLocks noGrp="1"/>
          </p:cNvSpPr>
          <p:nvPr>
            <p:ph type="title"/>
          </p:nvPr>
        </p:nvSpPr>
        <p:spPr>
          <a:xfrm>
            <a:off x="3452621" y="929347"/>
            <a:ext cx="11888360" cy="4266030"/>
          </a:xfrm>
        </p:spPr>
        <p:txBody>
          <a:bodyPr anchor="ctr">
            <a:normAutofit/>
          </a:bodyPr>
          <a:lstStyle>
            <a:lvl1pPr algn="l">
              <a:defRPr sz="6401" b="0"/>
            </a:lvl1pPr>
          </a:lstStyle>
          <a:p>
            <a:r>
              <a:rPr lang="pt-BR"/>
              <a:t>Clique para editar o título mestre</a:t>
            </a:r>
            <a:endParaRPr lang="en-US" dirty="0"/>
          </a:p>
        </p:txBody>
      </p:sp>
      <p:sp>
        <p:nvSpPr>
          <p:cNvPr id="21" name="Text Placeholder 9"/>
          <p:cNvSpPr>
            <a:spLocks noGrp="1"/>
          </p:cNvSpPr>
          <p:nvPr>
            <p:ph type="body" sz="quarter" idx="13"/>
          </p:nvPr>
        </p:nvSpPr>
        <p:spPr>
          <a:xfrm>
            <a:off x="3452620" y="6433661"/>
            <a:ext cx="11888361" cy="1241584"/>
          </a:xfrm>
        </p:spPr>
        <p:txBody>
          <a:bodyPr anchor="b">
            <a:noAutofit/>
          </a:bodyPr>
          <a:lstStyle>
            <a:lvl1pPr marL="0" indent="0">
              <a:buFontTx/>
              <a:buNone/>
              <a:defRPr sz="3200">
                <a:solidFill>
                  <a:schemeClr val="accent1"/>
                </a:solidFill>
              </a:defRPr>
            </a:lvl1pPr>
            <a:lvl2pPr marL="609676" indent="0">
              <a:buFontTx/>
              <a:buNone/>
              <a:defRPr/>
            </a:lvl2pPr>
            <a:lvl3pPr marL="1219352" indent="0">
              <a:buFontTx/>
              <a:buNone/>
              <a:defRPr/>
            </a:lvl3pPr>
            <a:lvl4pPr marL="1829029" indent="0">
              <a:buFontTx/>
              <a:buNone/>
              <a:defRPr/>
            </a:lvl4pPr>
            <a:lvl5pPr marL="2438705" indent="0">
              <a:buFontTx/>
              <a:buNone/>
              <a:defRPr/>
            </a:lvl5pPr>
          </a:lstStyle>
          <a:p>
            <a:pPr lvl="0"/>
            <a:r>
              <a:rPr lang="pt-BR"/>
              <a:t>Editar estilos de texto Mestre</a:t>
            </a:r>
          </a:p>
        </p:txBody>
      </p:sp>
      <p:sp>
        <p:nvSpPr>
          <p:cNvPr id="4" name="Text Placeholder 3"/>
          <p:cNvSpPr>
            <a:spLocks noGrp="1"/>
          </p:cNvSpPr>
          <p:nvPr>
            <p:ph type="body" sz="half" idx="2"/>
          </p:nvPr>
        </p:nvSpPr>
        <p:spPr>
          <a:xfrm>
            <a:off x="3452621" y="7675245"/>
            <a:ext cx="11888361" cy="1080753"/>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pt-BR"/>
              <a:t>Editar estilos de texto Mestre</a:t>
            </a:r>
          </a:p>
        </p:txBody>
      </p:sp>
      <p:sp>
        <p:nvSpPr>
          <p:cNvPr id="5" name="Date Placeholder 4"/>
          <p:cNvSpPr>
            <a:spLocks noGrp="1"/>
          </p:cNvSpPr>
          <p:nvPr>
            <p:ph type="dt" sz="half" idx="10"/>
          </p:nvPr>
        </p:nvSpPr>
        <p:spPr/>
        <p:txBody>
          <a:bodyPr/>
          <a:lstStyle/>
          <a:p>
            <a:fld id="{48A87A34-81AB-432B-8DAE-1953F412C126}" type="datetimeFigureOut">
              <a:rPr lang="en-US" smtClean="0"/>
              <a:pPr/>
              <a:t>1/31/2018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5585" y="7275494"/>
            <a:ext cx="2118243" cy="751434"/>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709153" y="7381199"/>
            <a:ext cx="1039791" cy="540841"/>
          </a:xfrm>
        </p:spPr>
        <p:txBody>
          <a:bodyPr/>
          <a:lstStyle/>
          <a:p>
            <a:fld id="{6D22F896-40B5-4ADD-8801-0D06FADFA095}" type="slidenum">
              <a:rPr lang="en-US" smtClean="0"/>
              <a:pPr/>
              <a:t>‹nº›</a:t>
            </a:fld>
            <a:endParaRPr lang="en-US" dirty="0"/>
          </a:p>
        </p:txBody>
      </p:sp>
    </p:spTree>
    <p:extLst>
      <p:ext uri="{BB962C8B-B14F-4D97-AF65-F5344CB8AC3E}">
        <p14:creationId xmlns:p14="http://schemas.microsoft.com/office/powerpoint/2010/main" val="42255309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Vertical Text Placeholder 2"/>
          <p:cNvSpPr>
            <a:spLocks noGrp="1"/>
          </p:cNvSpPr>
          <p:nvPr>
            <p:ph type="body" orient="vert" idx="1"/>
          </p:nvPr>
        </p:nvSpPr>
        <p:spPr/>
        <p:txBody>
          <a:bodyPr vert="eaVert" anchor="t"/>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1/31/2018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5585" y="1058169"/>
            <a:ext cx="2118243" cy="751434"/>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D22F896-40B5-4ADD-8801-0D06FADFA095}" type="slidenum">
              <a:rPr lang="en-US" smtClean="0"/>
              <a:t>‹nº›</a:t>
            </a:fld>
            <a:endParaRPr lang="en-US" dirty="0"/>
          </a:p>
        </p:txBody>
      </p:sp>
    </p:spTree>
    <p:extLst>
      <p:ext uri="{BB962C8B-B14F-4D97-AF65-F5344CB8AC3E}">
        <p14:creationId xmlns:p14="http://schemas.microsoft.com/office/powerpoint/2010/main" val="24555418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2394294" y="929345"/>
            <a:ext cx="2943756" cy="7826654"/>
          </a:xfrm>
        </p:spPr>
        <p:txBody>
          <a:bodyPr vert="eaVert" anchor="ctr"/>
          <a:lstStyle/>
          <a:p>
            <a:r>
              <a:rPr lang="pt-BR"/>
              <a:t>Clique para editar o título mestre</a:t>
            </a:r>
            <a:endParaRPr lang="en-US" dirty="0"/>
          </a:p>
        </p:txBody>
      </p:sp>
      <p:sp>
        <p:nvSpPr>
          <p:cNvPr id="3" name="Vertical Text Placeholder 2"/>
          <p:cNvSpPr>
            <a:spLocks noGrp="1"/>
          </p:cNvSpPr>
          <p:nvPr>
            <p:ph type="body" orient="vert" idx="1"/>
          </p:nvPr>
        </p:nvSpPr>
        <p:spPr>
          <a:xfrm>
            <a:off x="3452620" y="929345"/>
            <a:ext cx="8636844" cy="7826654"/>
          </a:xfrm>
        </p:spPr>
        <p:txBody>
          <a:bodyPr vert="eaVert"/>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1/31/2018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5585" y="1058169"/>
            <a:ext cx="2118243" cy="751434"/>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D22F896-40B5-4ADD-8801-0D06FADFA095}" type="slidenum">
              <a:rPr lang="en-US" smtClean="0"/>
              <a:t>‹nº›</a:t>
            </a:fld>
            <a:endParaRPr lang="en-US" dirty="0"/>
          </a:p>
        </p:txBody>
      </p:sp>
    </p:spTree>
    <p:extLst>
      <p:ext uri="{BB962C8B-B14F-4D97-AF65-F5344CB8AC3E}">
        <p14:creationId xmlns:p14="http://schemas.microsoft.com/office/powerpoint/2010/main" val="5054179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itle 1"/>
          <p:cNvSpPr>
            <a:spLocks noGrp="1"/>
          </p:cNvSpPr>
          <p:nvPr>
            <p:ph type="title"/>
          </p:nvPr>
        </p:nvSpPr>
        <p:spPr>
          <a:xfrm>
            <a:off x="3457572" y="924463"/>
            <a:ext cx="11883410" cy="1897318"/>
          </a:xfrm>
        </p:spPr>
        <p:txBody>
          <a:bodyPr/>
          <a:lstStyle/>
          <a:p>
            <a:r>
              <a:rPr lang="pt-BR"/>
              <a:t>Clique para editar o título mestre</a:t>
            </a:r>
            <a:endParaRPr lang="en-US" dirty="0"/>
          </a:p>
        </p:txBody>
      </p:sp>
      <p:sp>
        <p:nvSpPr>
          <p:cNvPr id="3" name="Content Placeholder 2"/>
          <p:cNvSpPr>
            <a:spLocks noGrp="1"/>
          </p:cNvSpPr>
          <p:nvPr>
            <p:ph idx="1"/>
          </p:nvPr>
        </p:nvSpPr>
        <p:spPr>
          <a:xfrm>
            <a:off x="3452620" y="3160395"/>
            <a:ext cx="11888361" cy="5595603"/>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1/31/2018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5585" y="1058169"/>
            <a:ext cx="2118243" cy="751434"/>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D22F896-40B5-4ADD-8801-0D06FADFA095}" type="slidenum">
              <a:rPr lang="en-US" smtClean="0"/>
              <a:t>‹nº›</a:t>
            </a:fld>
            <a:endParaRPr lang="en-US" dirty="0"/>
          </a:p>
        </p:txBody>
      </p:sp>
    </p:spTree>
    <p:extLst>
      <p:ext uri="{BB962C8B-B14F-4D97-AF65-F5344CB8AC3E}">
        <p14:creationId xmlns:p14="http://schemas.microsoft.com/office/powerpoint/2010/main" val="22423377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itle 1"/>
          <p:cNvSpPr>
            <a:spLocks noGrp="1"/>
          </p:cNvSpPr>
          <p:nvPr>
            <p:ph type="title"/>
          </p:nvPr>
        </p:nvSpPr>
        <p:spPr>
          <a:xfrm>
            <a:off x="3452621" y="3049524"/>
            <a:ext cx="11888360" cy="2175660"/>
          </a:xfrm>
        </p:spPr>
        <p:txBody>
          <a:bodyPr anchor="b"/>
          <a:lstStyle>
            <a:lvl1pPr algn="l">
              <a:defRPr sz="5334" b="0" cap="none"/>
            </a:lvl1pPr>
          </a:lstStyle>
          <a:p>
            <a:r>
              <a:rPr lang="pt-BR"/>
              <a:t>Clique para editar o título mestre</a:t>
            </a:r>
            <a:endParaRPr lang="en-US" dirty="0"/>
          </a:p>
        </p:txBody>
      </p:sp>
      <p:sp>
        <p:nvSpPr>
          <p:cNvPr id="3" name="Text Placeholder 2"/>
          <p:cNvSpPr>
            <a:spLocks noGrp="1"/>
          </p:cNvSpPr>
          <p:nvPr>
            <p:ph type="body" idx="1"/>
          </p:nvPr>
        </p:nvSpPr>
        <p:spPr>
          <a:xfrm>
            <a:off x="3452621" y="5229004"/>
            <a:ext cx="11888360" cy="1274468"/>
          </a:xfrm>
        </p:spPr>
        <p:txBody>
          <a:bodyPr anchor="t"/>
          <a:lstStyle>
            <a:lvl1pPr marL="0" indent="0" algn="l">
              <a:buNone/>
              <a:defRPr sz="2667">
                <a:solidFill>
                  <a:schemeClr val="tx1">
                    <a:lumMod val="65000"/>
                    <a:lumOff val="35000"/>
                  </a:schemeClr>
                </a:solidFill>
              </a:defRPr>
            </a:lvl1pPr>
            <a:lvl2pPr marL="609676" indent="0">
              <a:buNone/>
              <a:defRPr sz="2400">
                <a:solidFill>
                  <a:schemeClr val="tx1">
                    <a:tint val="75000"/>
                  </a:schemeClr>
                </a:solidFill>
              </a:defRPr>
            </a:lvl2pPr>
            <a:lvl3pPr marL="1219352" indent="0">
              <a:buNone/>
              <a:defRPr sz="2134">
                <a:solidFill>
                  <a:schemeClr val="tx1">
                    <a:tint val="75000"/>
                  </a:schemeClr>
                </a:solidFill>
              </a:defRPr>
            </a:lvl3pPr>
            <a:lvl4pPr marL="1829029" indent="0">
              <a:buNone/>
              <a:defRPr sz="1867">
                <a:solidFill>
                  <a:schemeClr val="tx1">
                    <a:tint val="75000"/>
                  </a:schemeClr>
                </a:solidFill>
              </a:defRPr>
            </a:lvl4pPr>
            <a:lvl5pPr marL="2438705" indent="0">
              <a:buNone/>
              <a:defRPr sz="1867">
                <a:solidFill>
                  <a:schemeClr val="tx1">
                    <a:tint val="75000"/>
                  </a:schemeClr>
                </a:solidFill>
              </a:defRPr>
            </a:lvl5pPr>
            <a:lvl6pPr marL="3048381" indent="0">
              <a:buNone/>
              <a:defRPr sz="1867">
                <a:solidFill>
                  <a:schemeClr val="tx1">
                    <a:tint val="75000"/>
                  </a:schemeClr>
                </a:solidFill>
              </a:defRPr>
            </a:lvl6pPr>
            <a:lvl7pPr marL="3658057" indent="0">
              <a:buNone/>
              <a:defRPr sz="1867">
                <a:solidFill>
                  <a:schemeClr val="tx1">
                    <a:tint val="75000"/>
                  </a:schemeClr>
                </a:solidFill>
              </a:defRPr>
            </a:lvl7pPr>
            <a:lvl8pPr marL="4267733" indent="0">
              <a:buNone/>
              <a:defRPr sz="1867">
                <a:solidFill>
                  <a:schemeClr val="tx1">
                    <a:tint val="75000"/>
                  </a:schemeClr>
                </a:solidFill>
              </a:defRPr>
            </a:lvl8pPr>
            <a:lvl9pPr marL="4877410" indent="0">
              <a:buNone/>
              <a:defRPr sz="1867">
                <a:solidFill>
                  <a:schemeClr val="tx1">
                    <a:tint val="75000"/>
                  </a:schemeClr>
                </a:solidFill>
              </a:defRPr>
            </a:lvl9pPr>
          </a:lstStyle>
          <a:p>
            <a:pPr lvl="0"/>
            <a:r>
              <a:rPr lang="pt-BR"/>
              <a:t>Editar estilos de texto Mestre</a:t>
            </a:r>
          </a:p>
        </p:txBody>
      </p:sp>
      <p:sp>
        <p:nvSpPr>
          <p:cNvPr id="4" name="Date Placeholder 3"/>
          <p:cNvSpPr>
            <a:spLocks noGrp="1"/>
          </p:cNvSpPr>
          <p:nvPr>
            <p:ph type="dt" sz="half" idx="10"/>
          </p:nvPr>
        </p:nvSpPr>
        <p:spPr/>
        <p:txBody>
          <a:bodyPr/>
          <a:lstStyle/>
          <a:p>
            <a:fld id="{48A87A34-81AB-432B-8DAE-1953F412C126}" type="datetimeFigureOut">
              <a:rPr lang="en-US" smtClean="0"/>
              <a:t>1/31/2018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5585" y="4707673"/>
            <a:ext cx="2118243" cy="751434"/>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709153" y="4805382"/>
            <a:ext cx="1039791" cy="540841"/>
          </a:xfrm>
        </p:spPr>
        <p:txBody>
          <a:bodyPr/>
          <a:lstStyle/>
          <a:p>
            <a:fld id="{6D22F896-40B5-4ADD-8801-0D06FADFA095}" type="slidenum">
              <a:rPr lang="en-US" smtClean="0"/>
              <a:t>‹nº›</a:t>
            </a:fld>
            <a:endParaRPr lang="en-US" dirty="0"/>
          </a:p>
        </p:txBody>
      </p:sp>
    </p:spTree>
    <p:extLst>
      <p:ext uri="{BB962C8B-B14F-4D97-AF65-F5344CB8AC3E}">
        <p14:creationId xmlns:p14="http://schemas.microsoft.com/office/powerpoint/2010/main" val="158512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pt-BR"/>
              <a:t>Clique para editar o título mestre</a:t>
            </a:r>
            <a:endParaRPr lang="en-US" dirty="0"/>
          </a:p>
        </p:txBody>
      </p:sp>
      <p:sp>
        <p:nvSpPr>
          <p:cNvPr id="3" name="Content Placeholder 2"/>
          <p:cNvSpPr>
            <a:spLocks noGrp="1"/>
          </p:cNvSpPr>
          <p:nvPr>
            <p:ph sz="half" idx="1"/>
          </p:nvPr>
        </p:nvSpPr>
        <p:spPr>
          <a:xfrm>
            <a:off x="3452620" y="3160395"/>
            <a:ext cx="5752381" cy="5595603"/>
          </a:xfrm>
        </p:spPr>
        <p:txBody>
          <a:bodyPr>
            <a:normAutofit/>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Content Placeholder 3"/>
          <p:cNvSpPr>
            <a:spLocks noGrp="1"/>
          </p:cNvSpPr>
          <p:nvPr>
            <p:ph sz="half" idx="2"/>
          </p:nvPr>
        </p:nvSpPr>
        <p:spPr>
          <a:xfrm>
            <a:off x="9588599" y="3149466"/>
            <a:ext cx="5752381" cy="5595603"/>
          </a:xfrm>
        </p:spPr>
        <p:txBody>
          <a:bodyPr>
            <a:normAutofit/>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t>1/31/2018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5585" y="1058169"/>
            <a:ext cx="2118243" cy="751434"/>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709153" y="1166903"/>
            <a:ext cx="1039791" cy="540841"/>
          </a:xfrm>
        </p:spPr>
        <p:txBody>
          <a:bodyPr/>
          <a:lstStyle/>
          <a:p>
            <a:fld id="{6D22F896-40B5-4ADD-8801-0D06FADFA095}" type="slidenum">
              <a:rPr lang="en-US" smtClean="0"/>
              <a:t>‹nº›</a:t>
            </a:fld>
            <a:endParaRPr lang="en-US" dirty="0"/>
          </a:p>
        </p:txBody>
      </p:sp>
    </p:spTree>
    <p:extLst>
      <p:ext uri="{BB962C8B-B14F-4D97-AF65-F5344CB8AC3E}">
        <p14:creationId xmlns:p14="http://schemas.microsoft.com/office/powerpoint/2010/main" val="23223681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pt-BR"/>
              <a:t>Clique para editar o título mestre</a:t>
            </a:r>
            <a:endParaRPr lang="en-US" dirty="0"/>
          </a:p>
        </p:txBody>
      </p:sp>
      <p:sp>
        <p:nvSpPr>
          <p:cNvPr id="3" name="Text Placeholder 2"/>
          <p:cNvSpPr>
            <a:spLocks noGrp="1"/>
          </p:cNvSpPr>
          <p:nvPr>
            <p:ph type="body" idx="1"/>
          </p:nvPr>
        </p:nvSpPr>
        <p:spPr>
          <a:xfrm>
            <a:off x="3919547" y="2922067"/>
            <a:ext cx="5324163" cy="853588"/>
          </a:xfrm>
        </p:spPr>
        <p:txBody>
          <a:bodyPr anchor="b">
            <a:noAutofit/>
          </a:bodyPr>
          <a:lstStyle>
            <a:lvl1pPr marL="0" indent="0">
              <a:buNone/>
              <a:defRPr sz="3200" b="0"/>
            </a:lvl1pPr>
            <a:lvl2pPr marL="609676" indent="0">
              <a:buNone/>
              <a:defRPr sz="2667" b="1"/>
            </a:lvl2pPr>
            <a:lvl3pPr marL="1219352" indent="0">
              <a:buNone/>
              <a:defRPr sz="2400" b="1"/>
            </a:lvl3pPr>
            <a:lvl4pPr marL="1829029" indent="0">
              <a:buNone/>
              <a:defRPr sz="2134" b="1"/>
            </a:lvl4pPr>
            <a:lvl5pPr marL="2438705" indent="0">
              <a:buNone/>
              <a:defRPr sz="2134" b="1"/>
            </a:lvl5pPr>
            <a:lvl6pPr marL="3048381" indent="0">
              <a:buNone/>
              <a:defRPr sz="2134" b="1"/>
            </a:lvl6pPr>
            <a:lvl7pPr marL="3658057" indent="0">
              <a:buNone/>
              <a:defRPr sz="2134" b="1"/>
            </a:lvl7pPr>
            <a:lvl8pPr marL="4267733" indent="0">
              <a:buNone/>
              <a:defRPr sz="2134" b="1"/>
            </a:lvl8pPr>
            <a:lvl9pPr marL="4877410" indent="0">
              <a:buNone/>
              <a:defRPr sz="2134" b="1"/>
            </a:lvl9pPr>
          </a:lstStyle>
          <a:p>
            <a:pPr lvl="0"/>
            <a:r>
              <a:rPr lang="pt-BR"/>
              <a:t>Editar estilos de texto Mestre</a:t>
            </a:r>
          </a:p>
        </p:txBody>
      </p:sp>
      <p:sp>
        <p:nvSpPr>
          <p:cNvPr id="4" name="Content Placeholder 3"/>
          <p:cNvSpPr>
            <a:spLocks noGrp="1"/>
          </p:cNvSpPr>
          <p:nvPr>
            <p:ph sz="half" idx="2"/>
          </p:nvPr>
        </p:nvSpPr>
        <p:spPr>
          <a:xfrm>
            <a:off x="3452620" y="3775656"/>
            <a:ext cx="5791090" cy="4968202"/>
          </a:xfrm>
        </p:spPr>
        <p:txBody>
          <a:bodyPr>
            <a:normAutofit/>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Text Placeholder 4"/>
          <p:cNvSpPr>
            <a:spLocks noGrp="1"/>
          </p:cNvSpPr>
          <p:nvPr>
            <p:ph type="body" sz="quarter" idx="3"/>
          </p:nvPr>
        </p:nvSpPr>
        <p:spPr>
          <a:xfrm>
            <a:off x="10009817" y="2917285"/>
            <a:ext cx="5332522" cy="853588"/>
          </a:xfrm>
        </p:spPr>
        <p:txBody>
          <a:bodyPr anchor="b">
            <a:noAutofit/>
          </a:bodyPr>
          <a:lstStyle>
            <a:lvl1pPr marL="0" indent="0">
              <a:buNone/>
              <a:defRPr sz="3200" b="0"/>
            </a:lvl1pPr>
            <a:lvl2pPr marL="609676" indent="0">
              <a:buNone/>
              <a:defRPr sz="2667" b="1"/>
            </a:lvl2pPr>
            <a:lvl3pPr marL="1219352" indent="0">
              <a:buNone/>
              <a:defRPr sz="2400" b="1"/>
            </a:lvl3pPr>
            <a:lvl4pPr marL="1829029" indent="0">
              <a:buNone/>
              <a:defRPr sz="2134" b="1"/>
            </a:lvl4pPr>
            <a:lvl5pPr marL="2438705" indent="0">
              <a:buNone/>
              <a:defRPr sz="2134" b="1"/>
            </a:lvl5pPr>
            <a:lvl6pPr marL="3048381" indent="0">
              <a:buNone/>
              <a:defRPr sz="2134" b="1"/>
            </a:lvl6pPr>
            <a:lvl7pPr marL="3658057" indent="0">
              <a:buNone/>
              <a:defRPr sz="2134" b="1"/>
            </a:lvl7pPr>
            <a:lvl8pPr marL="4267733" indent="0">
              <a:buNone/>
              <a:defRPr sz="2134" b="1"/>
            </a:lvl8pPr>
            <a:lvl9pPr marL="4877410" indent="0">
              <a:buNone/>
              <a:defRPr sz="2134" b="1"/>
            </a:lvl9pPr>
          </a:lstStyle>
          <a:p>
            <a:pPr lvl="0"/>
            <a:r>
              <a:rPr lang="pt-BR"/>
              <a:t>Editar estilos de texto Mestre</a:t>
            </a:r>
          </a:p>
        </p:txBody>
      </p:sp>
      <p:sp>
        <p:nvSpPr>
          <p:cNvPr id="6" name="Content Placeholder 5"/>
          <p:cNvSpPr>
            <a:spLocks noGrp="1"/>
          </p:cNvSpPr>
          <p:nvPr>
            <p:ph sz="quarter" idx="4"/>
          </p:nvPr>
        </p:nvSpPr>
        <p:spPr>
          <a:xfrm>
            <a:off x="9556876" y="3770874"/>
            <a:ext cx="5785464" cy="4968202"/>
          </a:xfrm>
        </p:spPr>
        <p:txBody>
          <a:bodyPr>
            <a:normAutofit/>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t>1/31/2018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5585" y="1058169"/>
            <a:ext cx="2118243" cy="751434"/>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709153" y="1166903"/>
            <a:ext cx="1039791" cy="540841"/>
          </a:xfrm>
        </p:spPr>
        <p:txBody>
          <a:bodyPr/>
          <a:lstStyle/>
          <a:p>
            <a:fld id="{6D22F896-40B5-4ADD-8801-0D06FADFA095}" type="slidenum">
              <a:rPr lang="en-US" smtClean="0"/>
              <a:t>‹nº›</a:t>
            </a:fld>
            <a:endParaRPr lang="en-US" dirty="0"/>
          </a:p>
        </p:txBody>
      </p:sp>
    </p:spTree>
    <p:extLst>
      <p:ext uri="{BB962C8B-B14F-4D97-AF65-F5344CB8AC3E}">
        <p14:creationId xmlns:p14="http://schemas.microsoft.com/office/powerpoint/2010/main" val="37312684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1/31/2018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5585" y="1058169"/>
            <a:ext cx="2118243" cy="751434"/>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6D22F896-40B5-4ADD-8801-0D06FADFA095}" type="slidenum">
              <a:rPr lang="en-US" smtClean="0"/>
              <a:t>‹nº›</a:t>
            </a:fld>
            <a:endParaRPr lang="en-US" dirty="0"/>
          </a:p>
        </p:txBody>
      </p:sp>
    </p:spTree>
    <p:extLst>
      <p:ext uri="{BB962C8B-B14F-4D97-AF65-F5344CB8AC3E}">
        <p14:creationId xmlns:p14="http://schemas.microsoft.com/office/powerpoint/2010/main" val="335261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smtClean="0"/>
              <a:t>1/31/2018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5585" y="1058169"/>
            <a:ext cx="2118243" cy="751434"/>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6D22F896-40B5-4ADD-8801-0D06FADFA095}" type="slidenum">
              <a:rPr lang="en-US" smtClean="0"/>
              <a:t>‹nº›</a:t>
            </a:fld>
            <a:endParaRPr lang="en-US" dirty="0"/>
          </a:p>
        </p:txBody>
      </p:sp>
    </p:spTree>
    <p:extLst>
      <p:ext uri="{BB962C8B-B14F-4D97-AF65-F5344CB8AC3E}">
        <p14:creationId xmlns:p14="http://schemas.microsoft.com/office/powerpoint/2010/main" val="40368863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3452621" y="660768"/>
            <a:ext cx="4674055" cy="1446162"/>
          </a:xfrm>
        </p:spPr>
        <p:txBody>
          <a:bodyPr anchor="b"/>
          <a:lstStyle>
            <a:lvl1pPr algn="l">
              <a:defRPr sz="2667" b="0"/>
            </a:lvl1pPr>
          </a:lstStyle>
          <a:p>
            <a:r>
              <a:rPr lang="pt-BR"/>
              <a:t>Clique para editar o título mestre</a:t>
            </a:r>
            <a:endParaRPr lang="en-US" dirty="0"/>
          </a:p>
        </p:txBody>
      </p:sp>
      <p:sp>
        <p:nvSpPr>
          <p:cNvPr id="3" name="Content Placeholder 2"/>
          <p:cNvSpPr>
            <a:spLocks noGrp="1"/>
          </p:cNvSpPr>
          <p:nvPr>
            <p:ph idx="1"/>
          </p:nvPr>
        </p:nvSpPr>
        <p:spPr>
          <a:xfrm>
            <a:off x="8431506" y="660769"/>
            <a:ext cx="6909475" cy="8020914"/>
          </a:xfrm>
        </p:spPr>
        <p:txBody>
          <a:bodyPr anchor="ctr">
            <a:normAutofit/>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Text Placeholder 3"/>
          <p:cNvSpPr>
            <a:spLocks noGrp="1"/>
          </p:cNvSpPr>
          <p:nvPr>
            <p:ph type="body" sz="half" idx="2"/>
          </p:nvPr>
        </p:nvSpPr>
        <p:spPr>
          <a:xfrm>
            <a:off x="3452621" y="2367945"/>
            <a:ext cx="4674055" cy="6313734"/>
          </a:xfrm>
        </p:spPr>
        <p:txBody>
          <a:bodyPr/>
          <a:lstStyle>
            <a:lvl1pPr marL="0" indent="0">
              <a:buNone/>
              <a:defRPr sz="1867"/>
            </a:lvl1pPr>
            <a:lvl2pPr marL="609676" indent="0">
              <a:buNone/>
              <a:defRPr sz="1600"/>
            </a:lvl2pPr>
            <a:lvl3pPr marL="1219352" indent="0">
              <a:buNone/>
              <a:defRPr sz="1334"/>
            </a:lvl3pPr>
            <a:lvl4pPr marL="1829029" indent="0">
              <a:buNone/>
              <a:defRPr sz="1200"/>
            </a:lvl4pPr>
            <a:lvl5pPr marL="2438705" indent="0">
              <a:buNone/>
              <a:defRPr sz="1200"/>
            </a:lvl5pPr>
            <a:lvl6pPr marL="3048381" indent="0">
              <a:buNone/>
              <a:defRPr sz="1200"/>
            </a:lvl6pPr>
            <a:lvl7pPr marL="3658057" indent="0">
              <a:buNone/>
              <a:defRPr sz="1200"/>
            </a:lvl7pPr>
            <a:lvl8pPr marL="4267733" indent="0">
              <a:buNone/>
              <a:defRPr sz="1200"/>
            </a:lvl8pPr>
            <a:lvl9pPr marL="4877410" indent="0">
              <a:buNone/>
              <a:defRPr sz="1200"/>
            </a:lvl9pPr>
          </a:lstStyle>
          <a:p>
            <a:pPr lvl="0"/>
            <a:r>
              <a:rPr lang="pt-BR"/>
              <a:t>Editar estilos de texto Mestre</a:t>
            </a:r>
          </a:p>
        </p:txBody>
      </p:sp>
      <p:sp>
        <p:nvSpPr>
          <p:cNvPr id="5" name="Date Placeholder 4"/>
          <p:cNvSpPr>
            <a:spLocks noGrp="1"/>
          </p:cNvSpPr>
          <p:nvPr>
            <p:ph type="dt" sz="half" idx="10"/>
          </p:nvPr>
        </p:nvSpPr>
        <p:spPr/>
        <p:txBody>
          <a:bodyPr/>
          <a:lstStyle/>
          <a:p>
            <a:fld id="{48A87A34-81AB-432B-8DAE-1953F412C126}" type="datetimeFigureOut">
              <a:rPr lang="en-US" smtClean="0"/>
              <a:t>1/31/2018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5585" y="1058169"/>
            <a:ext cx="2118243" cy="751434"/>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6D22F896-40B5-4ADD-8801-0D06FADFA095}" type="slidenum">
              <a:rPr lang="en-US" smtClean="0"/>
              <a:t>‹nº›</a:t>
            </a:fld>
            <a:endParaRPr lang="en-US" dirty="0"/>
          </a:p>
        </p:txBody>
      </p:sp>
    </p:spTree>
    <p:extLst>
      <p:ext uri="{BB962C8B-B14F-4D97-AF65-F5344CB8AC3E}">
        <p14:creationId xmlns:p14="http://schemas.microsoft.com/office/powerpoint/2010/main" val="31561602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3452621" y="7110889"/>
            <a:ext cx="11888361" cy="839481"/>
          </a:xfrm>
        </p:spPr>
        <p:txBody>
          <a:bodyPr anchor="b">
            <a:normAutofit/>
          </a:bodyPr>
          <a:lstStyle>
            <a:lvl1pPr algn="l">
              <a:defRPr sz="3200" b="0"/>
            </a:lvl1pPr>
          </a:lstStyle>
          <a:p>
            <a:r>
              <a:rPr lang="pt-BR"/>
              <a:t>Clique para editar o título mestre</a:t>
            </a:r>
            <a:endParaRPr lang="en-US" dirty="0"/>
          </a:p>
        </p:txBody>
      </p:sp>
      <p:sp>
        <p:nvSpPr>
          <p:cNvPr id="3" name="Picture Placeholder 2"/>
          <p:cNvSpPr>
            <a:spLocks noGrp="1" noChangeAspect="1"/>
          </p:cNvSpPr>
          <p:nvPr>
            <p:ph type="pic" idx="1"/>
          </p:nvPr>
        </p:nvSpPr>
        <p:spPr>
          <a:xfrm>
            <a:off x="3452620" y="940542"/>
            <a:ext cx="11888361" cy="5710175"/>
          </a:xfrm>
        </p:spPr>
        <p:txBody>
          <a:bodyPr anchor="t">
            <a:normAutofit/>
          </a:bodyPr>
          <a:lstStyle>
            <a:lvl1pPr marL="0" indent="0" algn="ctr">
              <a:buNone/>
              <a:defRPr sz="2134"/>
            </a:lvl1pPr>
            <a:lvl2pPr marL="609676" indent="0">
              <a:buNone/>
              <a:defRPr sz="2134"/>
            </a:lvl2pPr>
            <a:lvl3pPr marL="1219352" indent="0">
              <a:buNone/>
              <a:defRPr sz="2134"/>
            </a:lvl3pPr>
            <a:lvl4pPr marL="1829029" indent="0">
              <a:buNone/>
              <a:defRPr sz="2134"/>
            </a:lvl4pPr>
            <a:lvl5pPr marL="2438705" indent="0">
              <a:buNone/>
              <a:defRPr sz="2134"/>
            </a:lvl5pPr>
            <a:lvl6pPr marL="3048381" indent="0">
              <a:buNone/>
              <a:defRPr sz="2134"/>
            </a:lvl6pPr>
            <a:lvl7pPr marL="3658057" indent="0">
              <a:buNone/>
              <a:defRPr sz="2134"/>
            </a:lvl7pPr>
            <a:lvl8pPr marL="4267733" indent="0">
              <a:buNone/>
              <a:defRPr sz="2134"/>
            </a:lvl8pPr>
            <a:lvl9pPr marL="4877410" indent="0">
              <a:buNone/>
              <a:defRPr sz="2134"/>
            </a:lvl9pPr>
          </a:lstStyle>
          <a:p>
            <a:r>
              <a:rPr lang="pt-BR"/>
              <a:t>Clique no ícone para adicionar uma imagem</a:t>
            </a:r>
            <a:endParaRPr lang="en-US" dirty="0"/>
          </a:p>
        </p:txBody>
      </p:sp>
      <p:sp>
        <p:nvSpPr>
          <p:cNvPr id="4" name="Text Placeholder 3"/>
          <p:cNvSpPr>
            <a:spLocks noGrp="1"/>
          </p:cNvSpPr>
          <p:nvPr>
            <p:ph type="body" sz="half" idx="2"/>
          </p:nvPr>
        </p:nvSpPr>
        <p:spPr>
          <a:xfrm>
            <a:off x="3452621" y="7950370"/>
            <a:ext cx="11888361" cy="731311"/>
          </a:xfrm>
        </p:spPr>
        <p:txBody>
          <a:bodyPr>
            <a:normAutofit/>
          </a:bodyPr>
          <a:lstStyle>
            <a:lvl1pPr marL="0" indent="0">
              <a:buNone/>
              <a:defRPr sz="1600"/>
            </a:lvl1pPr>
            <a:lvl2pPr marL="609676" indent="0">
              <a:buNone/>
              <a:defRPr sz="1600"/>
            </a:lvl2pPr>
            <a:lvl3pPr marL="1219352" indent="0">
              <a:buNone/>
              <a:defRPr sz="1334"/>
            </a:lvl3pPr>
            <a:lvl4pPr marL="1829029" indent="0">
              <a:buNone/>
              <a:defRPr sz="1200"/>
            </a:lvl4pPr>
            <a:lvl5pPr marL="2438705" indent="0">
              <a:buNone/>
              <a:defRPr sz="1200"/>
            </a:lvl5pPr>
            <a:lvl6pPr marL="3048381" indent="0">
              <a:buNone/>
              <a:defRPr sz="1200"/>
            </a:lvl6pPr>
            <a:lvl7pPr marL="3658057" indent="0">
              <a:buNone/>
              <a:defRPr sz="1200"/>
            </a:lvl7pPr>
            <a:lvl8pPr marL="4267733" indent="0">
              <a:buNone/>
              <a:defRPr sz="1200"/>
            </a:lvl8pPr>
            <a:lvl9pPr marL="4877410" indent="0">
              <a:buNone/>
              <a:defRPr sz="1200"/>
            </a:lvl9pPr>
          </a:lstStyle>
          <a:p>
            <a:pPr lvl="0"/>
            <a:r>
              <a:rPr lang="pt-BR"/>
              <a:t>Editar estilos de texto Mestre</a:t>
            </a:r>
          </a:p>
        </p:txBody>
      </p:sp>
      <p:sp>
        <p:nvSpPr>
          <p:cNvPr id="5" name="Date Placeholder 4"/>
          <p:cNvSpPr>
            <a:spLocks noGrp="1"/>
          </p:cNvSpPr>
          <p:nvPr>
            <p:ph type="dt" sz="half" idx="10"/>
          </p:nvPr>
        </p:nvSpPr>
        <p:spPr/>
        <p:txBody>
          <a:bodyPr/>
          <a:lstStyle/>
          <a:p>
            <a:fld id="{48A87A34-81AB-432B-8DAE-1953F412C126}" type="datetimeFigureOut">
              <a:rPr lang="en-US" smtClean="0"/>
              <a:pPr/>
              <a:t>1/31/2018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5585" y="7275494"/>
            <a:ext cx="2118243" cy="751434"/>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709153" y="7381199"/>
            <a:ext cx="1039791" cy="540841"/>
          </a:xfrm>
        </p:spPr>
        <p:txBody>
          <a:bodyPr/>
          <a:lstStyle/>
          <a:p>
            <a:fld id="{6D22F896-40B5-4ADD-8801-0D06FADFA095}" type="slidenum">
              <a:rPr lang="en-US" smtClean="0"/>
              <a:t>‹nº›</a:t>
            </a:fld>
            <a:endParaRPr lang="en-US" dirty="0"/>
          </a:p>
        </p:txBody>
      </p:sp>
    </p:spTree>
    <p:extLst>
      <p:ext uri="{BB962C8B-B14F-4D97-AF65-F5344CB8AC3E}">
        <p14:creationId xmlns:p14="http://schemas.microsoft.com/office/powerpoint/2010/main" val="31397424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338614"/>
            <a:ext cx="3802393" cy="983346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36298" y="-1164"/>
            <a:ext cx="3142539" cy="10152546"/>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243864" cy="101584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3457570" y="924463"/>
            <a:ext cx="11883410" cy="1897318"/>
          </a:xfrm>
          <a:prstGeom prst="rect">
            <a:avLst/>
          </a:prstGeom>
        </p:spPr>
        <p:txBody>
          <a:bodyPr vert="horz" lIns="91440" tIns="45720" rIns="91440" bIns="45720" rtlCol="0" anchor="t">
            <a:normAutofit/>
          </a:bodyPr>
          <a:lstStyle/>
          <a:p>
            <a:r>
              <a:rPr lang="pt-BR"/>
              <a:t>Clique para editar o título mestre</a:t>
            </a:r>
            <a:endParaRPr lang="en-US" dirty="0"/>
          </a:p>
        </p:txBody>
      </p:sp>
      <p:sp>
        <p:nvSpPr>
          <p:cNvPr id="3" name="Text Placeholder 2"/>
          <p:cNvSpPr>
            <a:spLocks noGrp="1"/>
          </p:cNvSpPr>
          <p:nvPr>
            <p:ph type="body" idx="1"/>
          </p:nvPr>
        </p:nvSpPr>
        <p:spPr>
          <a:xfrm>
            <a:off x="3452620" y="3160395"/>
            <a:ext cx="11888361" cy="5756434"/>
          </a:xfrm>
          <a:prstGeom prst="rect">
            <a:avLst/>
          </a:prstGeom>
        </p:spPr>
        <p:txBody>
          <a:bodyPr vert="horz" lIns="91440" tIns="45720" rIns="91440" bIns="45720" rtlCol="0">
            <a:normAutofit/>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2"/>
          </p:nvPr>
        </p:nvSpPr>
        <p:spPr>
          <a:xfrm>
            <a:off x="13816833" y="9080710"/>
            <a:ext cx="1528527" cy="548649"/>
          </a:xfrm>
          <a:prstGeom prst="rect">
            <a:avLst/>
          </a:prstGeom>
        </p:spPr>
        <p:txBody>
          <a:bodyPr vert="horz" lIns="91440" tIns="45720" rIns="91440" bIns="45720" rtlCol="0" anchor="ctr"/>
          <a:lstStyle>
            <a:lvl1pPr algn="r">
              <a:defRPr sz="1200">
                <a:solidFill>
                  <a:schemeClr val="tx1">
                    <a:tint val="75000"/>
                  </a:schemeClr>
                </a:solidFill>
              </a:defRPr>
            </a:lvl1pPr>
          </a:lstStyle>
          <a:p>
            <a:fld id="{48A87A34-81AB-432B-8DAE-1953F412C126}" type="datetimeFigureOut">
              <a:rPr lang="en-US" smtClean="0"/>
              <a:pPr/>
              <a:t>1/31/2018</a:t>
            </a:fld>
            <a:endParaRPr lang="en-US" dirty="0"/>
          </a:p>
        </p:txBody>
      </p:sp>
      <p:sp>
        <p:nvSpPr>
          <p:cNvPr id="5" name="Footer Placeholder 4"/>
          <p:cNvSpPr>
            <a:spLocks noGrp="1"/>
          </p:cNvSpPr>
          <p:nvPr>
            <p:ph type="ftr" sz="quarter" idx="3"/>
          </p:nvPr>
        </p:nvSpPr>
        <p:spPr>
          <a:xfrm>
            <a:off x="3452621" y="9088667"/>
            <a:ext cx="10160991" cy="540841"/>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709153" y="1166903"/>
            <a:ext cx="1039791" cy="540841"/>
          </a:xfrm>
          <a:prstGeom prst="rect">
            <a:avLst/>
          </a:prstGeom>
        </p:spPr>
        <p:txBody>
          <a:bodyPr vert="horz" lIns="91440" tIns="45720" rIns="91440" bIns="45720" rtlCol="0" anchor="ctr"/>
          <a:lstStyle>
            <a:lvl1pPr algn="r">
              <a:defRPr sz="2667">
                <a:solidFill>
                  <a:srgbClr val="FEFFFF"/>
                </a:solidFill>
              </a:defRPr>
            </a:lvl1pPr>
          </a:lstStyle>
          <a:p>
            <a:fld id="{6D22F896-40B5-4ADD-8801-0D06FADFA095}" type="slidenum">
              <a:rPr lang="en-US" smtClean="0"/>
              <a:pPr/>
              <a:t>‹nº›</a:t>
            </a:fld>
            <a:endParaRPr lang="en-US" dirty="0"/>
          </a:p>
        </p:txBody>
      </p:sp>
    </p:spTree>
    <p:extLst>
      <p:ext uri="{BB962C8B-B14F-4D97-AF65-F5344CB8AC3E}">
        <p14:creationId xmlns:p14="http://schemas.microsoft.com/office/powerpoint/2010/main" val="2972717543"/>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Lst>
  <p:txStyles>
    <p:titleStyle>
      <a:lvl1pPr algn="l" defTabSz="609676" rtl="0" eaLnBrk="1" latinLnBrk="0" hangingPunct="1">
        <a:spcBef>
          <a:spcPct val="0"/>
        </a:spcBef>
        <a:buNone/>
        <a:defRPr sz="4801"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457257" indent="-457257" algn="l" defTabSz="609676" rtl="0" eaLnBrk="1" latinLnBrk="0" hangingPunct="1">
        <a:spcBef>
          <a:spcPts val="1334"/>
        </a:spcBef>
        <a:spcAft>
          <a:spcPts val="0"/>
        </a:spcAft>
        <a:buClr>
          <a:schemeClr val="accent1"/>
        </a:buClr>
        <a:buFont typeface="Wingdings 3" charset="2"/>
        <a:buChar char=""/>
        <a:defRPr sz="2400" kern="1200">
          <a:solidFill>
            <a:schemeClr val="tx1">
              <a:lumMod val="75000"/>
              <a:lumOff val="25000"/>
            </a:schemeClr>
          </a:solidFill>
          <a:latin typeface="+mn-lt"/>
          <a:ea typeface="+mn-ea"/>
          <a:cs typeface="+mn-cs"/>
        </a:defRPr>
      </a:lvl1pPr>
      <a:lvl2pPr marL="990724" indent="-381048" algn="l" defTabSz="609676" rtl="0" eaLnBrk="1" latinLnBrk="0" hangingPunct="1">
        <a:spcBef>
          <a:spcPts val="1334"/>
        </a:spcBef>
        <a:spcAft>
          <a:spcPts val="0"/>
        </a:spcAft>
        <a:buClr>
          <a:schemeClr val="accent1"/>
        </a:buClr>
        <a:buFont typeface="Wingdings 3" charset="2"/>
        <a:buChar char=""/>
        <a:defRPr sz="2134" kern="1200">
          <a:solidFill>
            <a:schemeClr val="tx1">
              <a:lumMod val="75000"/>
              <a:lumOff val="25000"/>
            </a:schemeClr>
          </a:solidFill>
          <a:latin typeface="+mn-lt"/>
          <a:ea typeface="+mn-ea"/>
          <a:cs typeface="+mn-cs"/>
        </a:defRPr>
      </a:lvl2pPr>
      <a:lvl3pPr marL="1524191" indent="-304838" algn="l" defTabSz="609676" rtl="0" eaLnBrk="1" latinLnBrk="0" hangingPunct="1">
        <a:spcBef>
          <a:spcPts val="1334"/>
        </a:spcBef>
        <a:spcAft>
          <a:spcPts val="0"/>
        </a:spcAft>
        <a:buClr>
          <a:schemeClr val="accent1"/>
        </a:buClr>
        <a:buFont typeface="Wingdings 3" charset="2"/>
        <a:buChar char=""/>
        <a:defRPr sz="1867" kern="1200">
          <a:solidFill>
            <a:schemeClr val="tx1">
              <a:lumMod val="75000"/>
              <a:lumOff val="25000"/>
            </a:schemeClr>
          </a:solidFill>
          <a:latin typeface="+mn-lt"/>
          <a:ea typeface="+mn-ea"/>
          <a:cs typeface="+mn-cs"/>
        </a:defRPr>
      </a:lvl3pPr>
      <a:lvl4pPr marL="2133867" indent="-304838" algn="l" defTabSz="609676" rtl="0" eaLnBrk="1" latinLnBrk="0" hangingPunct="1">
        <a:spcBef>
          <a:spcPts val="1334"/>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4pPr>
      <a:lvl5pPr marL="2743543" indent="-304838" algn="l" defTabSz="609676" rtl="0" eaLnBrk="1" latinLnBrk="0" hangingPunct="1">
        <a:spcBef>
          <a:spcPts val="1334"/>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5pPr>
      <a:lvl6pPr marL="3353219" indent="-304838" algn="l" defTabSz="609676" rtl="0" eaLnBrk="1" latinLnBrk="0" hangingPunct="1">
        <a:spcBef>
          <a:spcPts val="1334"/>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6pPr>
      <a:lvl7pPr marL="3962895" indent="-304838" algn="l" defTabSz="609676" rtl="0" eaLnBrk="1" latinLnBrk="0" hangingPunct="1">
        <a:spcBef>
          <a:spcPts val="1334"/>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7pPr>
      <a:lvl8pPr marL="4572572" indent="-304838" algn="l" defTabSz="609676" rtl="0" eaLnBrk="1" latinLnBrk="0" hangingPunct="1">
        <a:spcBef>
          <a:spcPts val="1334"/>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8pPr>
      <a:lvl9pPr marL="5182248" indent="-304838" algn="l" defTabSz="609676" rtl="0" eaLnBrk="1" latinLnBrk="0" hangingPunct="1">
        <a:spcBef>
          <a:spcPts val="1334"/>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9pPr>
    </p:bodyStyle>
    <p:otherStyle>
      <a:defPPr>
        <a:defRPr lang="en-US"/>
      </a:defPPr>
      <a:lvl1pPr marL="0" algn="l" defTabSz="609676" rtl="0" eaLnBrk="1" latinLnBrk="0" hangingPunct="1">
        <a:defRPr sz="2400" kern="1200">
          <a:solidFill>
            <a:schemeClr val="tx1"/>
          </a:solidFill>
          <a:latin typeface="+mn-lt"/>
          <a:ea typeface="+mn-ea"/>
          <a:cs typeface="+mn-cs"/>
        </a:defRPr>
      </a:lvl1pPr>
      <a:lvl2pPr marL="609676" algn="l" defTabSz="609676" rtl="0" eaLnBrk="1" latinLnBrk="0" hangingPunct="1">
        <a:defRPr sz="2400" kern="1200">
          <a:solidFill>
            <a:schemeClr val="tx1"/>
          </a:solidFill>
          <a:latin typeface="+mn-lt"/>
          <a:ea typeface="+mn-ea"/>
          <a:cs typeface="+mn-cs"/>
        </a:defRPr>
      </a:lvl2pPr>
      <a:lvl3pPr marL="1219352" algn="l" defTabSz="609676" rtl="0" eaLnBrk="1" latinLnBrk="0" hangingPunct="1">
        <a:defRPr sz="2400" kern="1200">
          <a:solidFill>
            <a:schemeClr val="tx1"/>
          </a:solidFill>
          <a:latin typeface="+mn-lt"/>
          <a:ea typeface="+mn-ea"/>
          <a:cs typeface="+mn-cs"/>
        </a:defRPr>
      </a:lvl3pPr>
      <a:lvl4pPr marL="1829029" algn="l" defTabSz="609676" rtl="0" eaLnBrk="1" latinLnBrk="0" hangingPunct="1">
        <a:defRPr sz="2400" kern="1200">
          <a:solidFill>
            <a:schemeClr val="tx1"/>
          </a:solidFill>
          <a:latin typeface="+mn-lt"/>
          <a:ea typeface="+mn-ea"/>
          <a:cs typeface="+mn-cs"/>
        </a:defRPr>
      </a:lvl4pPr>
      <a:lvl5pPr marL="2438705" algn="l" defTabSz="609676" rtl="0" eaLnBrk="1" latinLnBrk="0" hangingPunct="1">
        <a:defRPr sz="2400" kern="1200">
          <a:solidFill>
            <a:schemeClr val="tx1"/>
          </a:solidFill>
          <a:latin typeface="+mn-lt"/>
          <a:ea typeface="+mn-ea"/>
          <a:cs typeface="+mn-cs"/>
        </a:defRPr>
      </a:lvl5pPr>
      <a:lvl6pPr marL="3048381" algn="l" defTabSz="609676" rtl="0" eaLnBrk="1" latinLnBrk="0" hangingPunct="1">
        <a:defRPr sz="2400" kern="1200">
          <a:solidFill>
            <a:schemeClr val="tx1"/>
          </a:solidFill>
          <a:latin typeface="+mn-lt"/>
          <a:ea typeface="+mn-ea"/>
          <a:cs typeface="+mn-cs"/>
        </a:defRPr>
      </a:lvl6pPr>
      <a:lvl7pPr marL="3658057" algn="l" defTabSz="609676" rtl="0" eaLnBrk="1" latinLnBrk="0" hangingPunct="1">
        <a:defRPr sz="2400" kern="1200">
          <a:solidFill>
            <a:schemeClr val="tx1"/>
          </a:solidFill>
          <a:latin typeface="+mn-lt"/>
          <a:ea typeface="+mn-ea"/>
          <a:cs typeface="+mn-cs"/>
        </a:defRPr>
      </a:lvl7pPr>
      <a:lvl8pPr marL="4267733" algn="l" defTabSz="609676" rtl="0" eaLnBrk="1" latinLnBrk="0" hangingPunct="1">
        <a:defRPr sz="2400" kern="1200">
          <a:solidFill>
            <a:schemeClr val="tx1"/>
          </a:solidFill>
          <a:latin typeface="+mn-lt"/>
          <a:ea typeface="+mn-ea"/>
          <a:cs typeface="+mn-cs"/>
        </a:defRPr>
      </a:lvl8pPr>
      <a:lvl9pPr marL="4877410" algn="l" defTabSz="609676"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54715" y="5795609"/>
            <a:ext cx="13171650" cy="1938992"/>
          </a:xfrm>
          <a:prstGeom prst="rect">
            <a:avLst/>
          </a:prstGeom>
          <a:noFill/>
        </p:spPr>
        <p:txBody>
          <a:bodyPr wrap="square" rtlCol="0">
            <a:spAutoFit/>
          </a:bodyPr>
          <a:lstStyle/>
          <a:p>
            <a:pPr algn="ctr"/>
            <a:r>
              <a:rPr lang="pt-BR" sz="6000" dirty="0">
                <a:latin typeface="Futura Std Medium"/>
                <a:cs typeface="Futura Std Medium"/>
              </a:rPr>
              <a:t>Portaria Normativa nº 23, de 21 de dezembro de 2017 </a:t>
            </a:r>
            <a:endParaRPr lang="en-US" sz="6000" dirty="0">
              <a:latin typeface="Futura Std Medium"/>
              <a:cs typeface="Futura Std Medium"/>
            </a:endParaRPr>
          </a:p>
        </p:txBody>
      </p:sp>
      <p:pic>
        <p:nvPicPr>
          <p:cNvPr id="7" name="Imagem 6">
            <a:extLst>
              <a:ext uri="{FF2B5EF4-FFF2-40B4-BE49-F238E27FC236}">
                <a16:creationId xmlns:a16="http://schemas.microsoft.com/office/drawing/2014/main" id="{CC9FA7F6-1BF7-4703-98FF-A5D082F565FB}"/>
              </a:ext>
            </a:extLst>
          </p:cNvPr>
          <p:cNvPicPr>
            <a:picLocks noChangeAspect="1"/>
          </p:cNvPicPr>
          <p:nvPr/>
        </p:nvPicPr>
        <p:blipFill>
          <a:blip r:embed="rId2"/>
          <a:stretch>
            <a:fillRect/>
          </a:stretch>
        </p:blipFill>
        <p:spPr>
          <a:xfrm>
            <a:off x="12589894" y="289236"/>
            <a:ext cx="3009900" cy="971550"/>
          </a:xfrm>
          <a:prstGeom prst="rect">
            <a:avLst/>
          </a:prstGeom>
        </p:spPr>
      </p:pic>
    </p:spTree>
    <p:extLst>
      <p:ext uri="{BB962C8B-B14F-4D97-AF65-F5344CB8AC3E}">
        <p14:creationId xmlns:p14="http://schemas.microsoft.com/office/powerpoint/2010/main" val="32310001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a:extLst>
              <a:ext uri="{FF2B5EF4-FFF2-40B4-BE49-F238E27FC236}">
                <a16:creationId xmlns:a16="http://schemas.microsoft.com/office/drawing/2014/main" id="{3D0E16B2-9490-4BF9-BA35-7BBABA981EA3}"/>
              </a:ext>
            </a:extLst>
          </p:cNvPr>
          <p:cNvPicPr>
            <a:picLocks noChangeAspect="1"/>
          </p:cNvPicPr>
          <p:nvPr/>
        </p:nvPicPr>
        <p:blipFill>
          <a:blip r:embed="rId3"/>
          <a:stretch>
            <a:fillRect/>
          </a:stretch>
        </p:blipFill>
        <p:spPr>
          <a:xfrm>
            <a:off x="12853556" y="8897627"/>
            <a:ext cx="3009900" cy="971550"/>
          </a:xfrm>
          <a:prstGeom prst="rect">
            <a:avLst/>
          </a:prstGeom>
        </p:spPr>
      </p:pic>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2097352" y="1107192"/>
            <a:ext cx="13766104" cy="8402300"/>
          </a:xfrm>
          <a:prstGeom prst="rect">
            <a:avLst/>
          </a:prstGeom>
        </p:spPr>
        <p:txBody>
          <a:bodyPr wrap="square">
            <a:spAutoFit/>
          </a:bodyPr>
          <a:lstStyle/>
          <a:p>
            <a:pPr algn="just"/>
            <a:r>
              <a:rPr lang="pt-BR" sz="3600" b="1" dirty="0">
                <a:solidFill>
                  <a:srgbClr val="C00000"/>
                </a:solidFill>
                <a:latin typeface="Futura Std Medium" panose="020B0702020204020203"/>
              </a:rPr>
              <a:t>Portaria Normativa nº 23, de 21 de dezembro de 2017 </a:t>
            </a:r>
          </a:p>
          <a:p>
            <a:pPr algn="ctr"/>
            <a:endParaRPr lang="pt-BR" sz="2800" dirty="0">
              <a:latin typeface="Futura Std Medium" panose="020B0702020204020203"/>
            </a:endParaRPr>
          </a:p>
          <a:p>
            <a:pPr algn="ctr"/>
            <a:r>
              <a:rPr lang="pt-BR" sz="2800" dirty="0">
                <a:latin typeface="Futura Std Medium" panose="020B0702020204020203"/>
              </a:rPr>
              <a:t>DOS PROCESSOS DE CREDENCIAMENTO DE INSTITUIÇÃO DE EDUCAÇÃO SUPERIOR E DE AUTORIZAÇÃO VINCULADA DE CURSO </a:t>
            </a:r>
          </a:p>
          <a:p>
            <a:pPr algn="ctr"/>
            <a:endParaRPr lang="pt-BR" sz="2800" dirty="0">
              <a:latin typeface="Futura Std Medium" panose="020B0702020204020203"/>
            </a:endParaRPr>
          </a:p>
          <a:p>
            <a:pPr marL="914400" lvl="1" indent="-457200" algn="just">
              <a:buFont typeface="Arial" panose="020B0604020202020204" pitchFamily="34" charset="0"/>
              <a:buChar char="•"/>
            </a:pPr>
            <a:r>
              <a:rPr lang="pt-BR" sz="2800" dirty="0">
                <a:latin typeface="Futura Std Medium" panose="020B0702020204020203"/>
              </a:rPr>
              <a:t>Do Credenciamento Prévio de Instituições </a:t>
            </a:r>
          </a:p>
          <a:p>
            <a:pPr marL="792000" lvl="1" indent="-457200" algn="just">
              <a:buFont typeface="Arial" panose="020B0604020202020204" pitchFamily="34" charset="0"/>
              <a:buChar char="•"/>
            </a:pPr>
            <a:endParaRPr lang="pt-BR" sz="1050" dirty="0">
              <a:latin typeface="Futura Std Medium" panose="020B0702020204020203"/>
            </a:endParaRPr>
          </a:p>
          <a:p>
            <a:pPr marL="1371600" lvl="2" indent="-457200" algn="just">
              <a:buFont typeface="Arial" panose="020B0604020202020204" pitchFamily="34" charset="0"/>
              <a:buChar char="•"/>
            </a:pPr>
            <a:r>
              <a:rPr lang="pt-BR" sz="2400" b="1" dirty="0">
                <a:solidFill>
                  <a:srgbClr val="FF0000"/>
                </a:solidFill>
                <a:latin typeface="Futura Std Medium" panose="020B0702020204020203"/>
              </a:rPr>
              <a:t>Credenciamento prévio. ( art. 18)</a:t>
            </a:r>
            <a:r>
              <a:rPr lang="pt-BR" sz="2400" dirty="0">
                <a:solidFill>
                  <a:srgbClr val="FF0000"/>
                </a:solidFill>
                <a:latin typeface="Futura Std Medium" panose="020B0702020204020203"/>
              </a:rPr>
              <a:t>  </a:t>
            </a:r>
            <a:r>
              <a:rPr lang="pt-BR" sz="2400" dirty="0">
                <a:latin typeface="Futura Std Medium" panose="020B0702020204020203"/>
              </a:rPr>
              <a:t>No âmbito do processo de credenciamento de nova IES e de autorizações de cursos vinculadas, o MEC poderá expedir ato autorizativo em caráter provisório, nos termos do art. 24 do Decreto Nº 9.235, de 2017, desde que a mantenedora atenda cumulativamente aos seguintes requisitos: </a:t>
            </a:r>
          </a:p>
          <a:p>
            <a:pPr marL="1885950" lvl="3" indent="-514350" algn="just">
              <a:buFont typeface="+mj-lt"/>
              <a:buAutoNum type="romanUcPeriod"/>
            </a:pPr>
            <a:r>
              <a:rPr lang="pt-BR" sz="2400" dirty="0">
                <a:latin typeface="Futura Std Medium" panose="020B0702020204020203"/>
              </a:rPr>
              <a:t>possua todas as suas mantidas já </a:t>
            </a:r>
            <a:r>
              <a:rPr lang="pt-BR" sz="2400" dirty="0" err="1">
                <a:latin typeface="Futura Std Medium" panose="020B0702020204020203"/>
              </a:rPr>
              <a:t>recredenciadas</a:t>
            </a:r>
            <a:r>
              <a:rPr lang="pt-BR" sz="2400" dirty="0">
                <a:latin typeface="Futura Std Medium" panose="020B0702020204020203"/>
              </a:rPr>
              <a:t> com Conceito Institucional CI maior ou igual a 4 (quatro), obtido nos últimos 5 (cinco) anos;</a:t>
            </a:r>
          </a:p>
          <a:p>
            <a:pPr marL="1885950" lvl="3" indent="-514350" algn="just">
              <a:buFont typeface="+mj-lt"/>
              <a:buAutoNum type="romanUcPeriod"/>
            </a:pPr>
            <a:r>
              <a:rPr lang="pt-BR" sz="2400" dirty="0">
                <a:latin typeface="Futura Std Medium" panose="020B0702020204020203"/>
              </a:rPr>
              <a:t>não tenha sido penalizada com qualquer de suas mantidas, em decorrência de processo administrativo de supervisão nos últimos 2 (dois) anos, a contar da publicação do ato que penalizou a IES ou a mantenedora; </a:t>
            </a:r>
          </a:p>
          <a:p>
            <a:pPr marL="1885950" lvl="3" indent="-514350" algn="just">
              <a:buFont typeface="+mj-lt"/>
              <a:buAutoNum type="romanUcPeriod"/>
            </a:pPr>
            <a:r>
              <a:rPr lang="pt-BR" sz="2400" dirty="0">
                <a:latin typeface="Futura Std Medium" panose="020B0702020204020203"/>
              </a:rPr>
              <a:t>não possua restrições junto aos programas federais vinculados ao MEC; </a:t>
            </a:r>
          </a:p>
          <a:p>
            <a:pPr marL="1885950" lvl="3" indent="-514350" algn="just">
              <a:buFont typeface="+mj-lt"/>
              <a:buAutoNum type="romanUcPeriod"/>
            </a:pPr>
            <a:r>
              <a:rPr lang="pt-BR" sz="2400" dirty="0">
                <a:latin typeface="Futura Std Medium" panose="020B0702020204020203"/>
              </a:rPr>
              <a:t>já mantenha a oferta dos cursos pleiteados em pelo menos uma de suas mantidas, e que os mesmos sejam reconhecidos com Conceito de Curso CC maior ou igual a 4 (quatro), obtido nos últimos 5 (cinco) anos.</a:t>
            </a:r>
          </a:p>
        </p:txBody>
      </p:sp>
    </p:spTree>
    <p:extLst>
      <p:ext uri="{BB962C8B-B14F-4D97-AF65-F5344CB8AC3E}">
        <p14:creationId xmlns:p14="http://schemas.microsoft.com/office/powerpoint/2010/main" val="29666437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a:extLst>
              <a:ext uri="{FF2B5EF4-FFF2-40B4-BE49-F238E27FC236}">
                <a16:creationId xmlns:a16="http://schemas.microsoft.com/office/drawing/2014/main" id="{3D0E16B2-9490-4BF9-BA35-7BBABA981EA3}"/>
              </a:ext>
            </a:extLst>
          </p:cNvPr>
          <p:cNvPicPr>
            <a:picLocks noChangeAspect="1"/>
          </p:cNvPicPr>
          <p:nvPr/>
        </p:nvPicPr>
        <p:blipFill>
          <a:blip r:embed="rId3"/>
          <a:stretch>
            <a:fillRect/>
          </a:stretch>
        </p:blipFill>
        <p:spPr>
          <a:xfrm>
            <a:off x="12853556" y="8897627"/>
            <a:ext cx="3009900" cy="971550"/>
          </a:xfrm>
          <a:prstGeom prst="rect">
            <a:avLst/>
          </a:prstGeom>
        </p:spPr>
      </p:pic>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2097352" y="1107192"/>
            <a:ext cx="13766104" cy="8502328"/>
          </a:xfrm>
          <a:prstGeom prst="rect">
            <a:avLst/>
          </a:prstGeom>
        </p:spPr>
        <p:txBody>
          <a:bodyPr wrap="square">
            <a:spAutoFit/>
          </a:bodyPr>
          <a:lstStyle/>
          <a:p>
            <a:pPr algn="just"/>
            <a:r>
              <a:rPr lang="pt-BR" sz="3600" b="1" dirty="0">
                <a:solidFill>
                  <a:srgbClr val="C00000"/>
                </a:solidFill>
                <a:latin typeface="Futura Std Medium" panose="020B0702020204020203"/>
              </a:rPr>
              <a:t>Portaria Normativa nº 23, de 21 de dezembro de 2017 </a:t>
            </a:r>
          </a:p>
          <a:p>
            <a:pPr algn="ctr"/>
            <a:endParaRPr lang="pt-BR" sz="2800" dirty="0">
              <a:latin typeface="Futura Std Medium" panose="020B0702020204020203"/>
            </a:endParaRPr>
          </a:p>
          <a:p>
            <a:pPr algn="ctr"/>
            <a:r>
              <a:rPr lang="pt-BR" sz="2800" dirty="0">
                <a:latin typeface="Futura Std Medium" panose="020B0702020204020203"/>
              </a:rPr>
              <a:t>DOS PROCESSOS DE CREDENCIAMENTO DE INSTITUIÇÃO DE EDUCAÇÃO SUPERIOR E DE AUTORIZAÇÃO VINCULADA DE CURSO </a:t>
            </a:r>
          </a:p>
          <a:p>
            <a:pPr algn="ctr"/>
            <a:endParaRPr lang="pt-BR" sz="2800" dirty="0">
              <a:latin typeface="Futura Std Medium" panose="020B0702020204020203"/>
            </a:endParaRPr>
          </a:p>
          <a:p>
            <a:pPr marL="914400" lvl="1" indent="-457200">
              <a:buFont typeface="Arial" panose="020B0604020202020204" pitchFamily="34" charset="0"/>
              <a:buChar char="•"/>
            </a:pPr>
            <a:r>
              <a:rPr lang="pt-BR" sz="2800" dirty="0">
                <a:latin typeface="Futura Std Medium" panose="020B0702020204020203"/>
              </a:rPr>
              <a:t>Do Credenciamento Prévio de Instituições </a:t>
            </a:r>
          </a:p>
          <a:p>
            <a:pPr marL="792000" lvl="1" indent="-457200" algn="just">
              <a:buFont typeface="Arial" panose="020B0604020202020204" pitchFamily="34" charset="0"/>
              <a:buChar char="•"/>
            </a:pPr>
            <a:endParaRPr lang="pt-BR" sz="1050" dirty="0">
              <a:latin typeface="Futura Std Medium" panose="020B0702020204020203"/>
            </a:endParaRPr>
          </a:p>
          <a:p>
            <a:pPr marL="1371600" lvl="2" indent="-457200" algn="just">
              <a:buFont typeface="Arial" panose="020B0604020202020204" pitchFamily="34" charset="0"/>
              <a:buChar char="•"/>
            </a:pPr>
            <a:r>
              <a:rPr lang="pt-BR" sz="2400" b="1" dirty="0">
                <a:solidFill>
                  <a:srgbClr val="FF0000"/>
                </a:solidFill>
                <a:latin typeface="Futura Std Medium" panose="020B0702020204020203"/>
              </a:rPr>
              <a:t>Credenciamento prévio para IES que só tem  EAD.</a:t>
            </a:r>
            <a:r>
              <a:rPr lang="pt-BR" sz="2400" b="1" dirty="0">
                <a:latin typeface="Futura Std Medium" panose="020B0702020204020203"/>
              </a:rPr>
              <a:t> </a:t>
            </a:r>
            <a:r>
              <a:rPr lang="pt-BR" sz="2400" dirty="0">
                <a:latin typeface="Futura Std Medium" panose="020B0702020204020203"/>
              </a:rPr>
              <a:t>Para credenciamento da educação a distância </a:t>
            </a:r>
            <a:r>
              <a:rPr lang="pt-BR" sz="2400" dirty="0" err="1">
                <a:latin typeface="Futura Std Medium" panose="020B0702020204020203"/>
              </a:rPr>
              <a:t>EaD</a:t>
            </a:r>
            <a:r>
              <a:rPr lang="pt-BR" sz="2400" dirty="0">
                <a:latin typeface="Futura Std Medium" panose="020B0702020204020203"/>
              </a:rPr>
              <a:t>, além dos critérios elencados, a mantenedora deverá possuir pelo menos uma IES </a:t>
            </a:r>
            <a:r>
              <a:rPr lang="pt-BR" sz="2400" dirty="0" err="1">
                <a:latin typeface="Futura Std Medium" panose="020B0702020204020203"/>
              </a:rPr>
              <a:t>recredenciada</a:t>
            </a:r>
            <a:r>
              <a:rPr lang="pt-BR" sz="2400" dirty="0">
                <a:latin typeface="Futura Std Medium" panose="020B0702020204020203"/>
              </a:rPr>
              <a:t> nesta modalidade. </a:t>
            </a:r>
          </a:p>
          <a:p>
            <a:pPr marL="1371600" lvl="2" indent="-457200" algn="just">
              <a:buFont typeface="Arial" panose="020B0604020202020204" pitchFamily="34" charset="0"/>
              <a:buChar char="•"/>
            </a:pPr>
            <a:r>
              <a:rPr lang="pt-BR" sz="2400" b="1" dirty="0">
                <a:solidFill>
                  <a:srgbClr val="FF0000"/>
                </a:solidFill>
                <a:latin typeface="Futura Std Medium" panose="020B0702020204020203"/>
              </a:rPr>
              <a:t>Cursos que  não tem autorização provisória</a:t>
            </a:r>
            <a:r>
              <a:rPr lang="pt-BR" sz="2400" dirty="0">
                <a:solidFill>
                  <a:srgbClr val="FF0000"/>
                </a:solidFill>
                <a:latin typeface="Futura Std Medium" panose="020B0702020204020203"/>
              </a:rPr>
              <a:t>;</a:t>
            </a:r>
            <a:r>
              <a:rPr lang="pt-BR" sz="2400" dirty="0">
                <a:latin typeface="Futura Std Medium" panose="020B0702020204020203"/>
              </a:rPr>
              <a:t> Direito, Medicina, Odontologia, Psicologia e Enfermagem</a:t>
            </a:r>
          </a:p>
          <a:p>
            <a:pPr marL="1371600" lvl="2" indent="-457200" algn="just">
              <a:buFont typeface="Arial" panose="020B0604020202020204" pitchFamily="34" charset="0"/>
              <a:buChar char="•"/>
            </a:pPr>
            <a:r>
              <a:rPr lang="pt-BR" sz="2400" b="1" dirty="0">
                <a:solidFill>
                  <a:srgbClr val="FF0000"/>
                </a:solidFill>
                <a:latin typeface="Futura Std Medium" panose="020B0702020204020203"/>
              </a:rPr>
              <a:t>Avaliação in loco</a:t>
            </a:r>
            <a:r>
              <a:rPr lang="pt-BR" sz="2400" dirty="0">
                <a:solidFill>
                  <a:srgbClr val="FF0000"/>
                </a:solidFill>
                <a:latin typeface="Futura Std Medium" panose="020B0702020204020203"/>
              </a:rPr>
              <a:t>. </a:t>
            </a:r>
            <a:r>
              <a:rPr lang="pt-BR" sz="2400" dirty="0">
                <a:latin typeface="Futura Std Medium" panose="020B0702020204020203"/>
              </a:rPr>
              <a:t>Após expedição do ato provisório, os processos em trâmite seguirão obrigatoriamente para avaliação in loco e não poderão ser arquivados pela IES. </a:t>
            </a:r>
          </a:p>
          <a:p>
            <a:pPr marL="1371600" lvl="2" indent="-457200" algn="just">
              <a:buFont typeface="Arial" panose="020B0604020202020204" pitchFamily="34" charset="0"/>
              <a:buChar char="•"/>
            </a:pPr>
            <a:r>
              <a:rPr lang="pt-BR" sz="2400" b="1" dirty="0">
                <a:solidFill>
                  <a:srgbClr val="FF0000"/>
                </a:solidFill>
                <a:latin typeface="Futura Std Medium" panose="020B0702020204020203"/>
              </a:rPr>
              <a:t>Penalidade em caso de indeferimento</a:t>
            </a:r>
            <a:r>
              <a:rPr lang="pt-BR" sz="2400" dirty="0">
                <a:latin typeface="Futura Std Medium" panose="020B0702020204020203"/>
              </a:rPr>
              <a:t>.  Caso as condições verificadas após a avaliação externa in loco não sejam suficientes para o credenciamento e as autorizações em caráter definitivo, os pedidos serão indeferidos e a mantenedora e suas mantidas ficarão impedidas de protocolar novos processos de credenciamento pelo prazo de 2 (dois) anos, a contar da publicação da decisão da SERES, devendo ser instaurado procedimento sancionador, nos termos do art. 71 do Decreto Nº 9.235, de 2017. </a:t>
            </a:r>
          </a:p>
        </p:txBody>
      </p:sp>
    </p:spTree>
    <p:extLst>
      <p:ext uri="{BB962C8B-B14F-4D97-AF65-F5344CB8AC3E}">
        <p14:creationId xmlns:p14="http://schemas.microsoft.com/office/powerpoint/2010/main" val="23618417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a:extLst>
              <a:ext uri="{FF2B5EF4-FFF2-40B4-BE49-F238E27FC236}">
                <a16:creationId xmlns:a16="http://schemas.microsoft.com/office/drawing/2014/main" id="{3D0E16B2-9490-4BF9-BA35-7BBABA981EA3}"/>
              </a:ext>
            </a:extLst>
          </p:cNvPr>
          <p:cNvPicPr>
            <a:picLocks noChangeAspect="1"/>
          </p:cNvPicPr>
          <p:nvPr/>
        </p:nvPicPr>
        <p:blipFill>
          <a:blip r:embed="rId3"/>
          <a:stretch>
            <a:fillRect/>
          </a:stretch>
        </p:blipFill>
        <p:spPr>
          <a:xfrm>
            <a:off x="12853556" y="8897627"/>
            <a:ext cx="3009900" cy="971550"/>
          </a:xfrm>
          <a:prstGeom prst="rect">
            <a:avLst/>
          </a:prstGeom>
        </p:spPr>
      </p:pic>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2097352" y="1107192"/>
            <a:ext cx="13766104" cy="6347892"/>
          </a:xfrm>
          <a:prstGeom prst="rect">
            <a:avLst/>
          </a:prstGeom>
        </p:spPr>
        <p:txBody>
          <a:bodyPr wrap="square">
            <a:spAutoFit/>
          </a:bodyPr>
          <a:lstStyle/>
          <a:p>
            <a:pPr algn="just"/>
            <a:r>
              <a:rPr lang="pt-BR" sz="3600" b="1" dirty="0">
                <a:solidFill>
                  <a:srgbClr val="C00000"/>
                </a:solidFill>
                <a:latin typeface="Futura Std Medium" panose="020B0702020204020203"/>
              </a:rPr>
              <a:t>Portaria Normativa nº 23, de 21 de dezembro de 2017 </a:t>
            </a:r>
          </a:p>
          <a:p>
            <a:pPr algn="ctr"/>
            <a:endParaRPr lang="pt-BR" sz="2800" dirty="0">
              <a:latin typeface="Futura Std Medium" panose="020B0702020204020203"/>
            </a:endParaRPr>
          </a:p>
          <a:p>
            <a:pPr algn="ctr"/>
            <a:r>
              <a:rPr lang="pt-BR" sz="2800" dirty="0">
                <a:latin typeface="Futura Std Medium" panose="020B0702020204020203"/>
              </a:rPr>
              <a:t>DOS PROCESSOS DE CREDENCIAMENTO DE INSTITUIÇÃO DE EDUCAÇÃO SUPERIOR E DE AUTORIZAÇÃO VINCULADA DE CURSO </a:t>
            </a:r>
          </a:p>
          <a:p>
            <a:pPr algn="ctr"/>
            <a:endParaRPr lang="pt-BR" sz="2800" dirty="0">
              <a:latin typeface="Futura Std Medium" panose="020B0702020204020203"/>
            </a:endParaRPr>
          </a:p>
          <a:p>
            <a:pPr marL="792000" lvl="1" indent="-457200" algn="just">
              <a:buFont typeface="Arial" panose="020B0604020202020204" pitchFamily="34" charset="0"/>
              <a:buChar char="•"/>
            </a:pPr>
            <a:r>
              <a:rPr lang="pt-BR" sz="2800" dirty="0">
                <a:latin typeface="Futura Std Medium" panose="020B0702020204020203"/>
              </a:rPr>
              <a:t>Do Credenciamento Prévio de Instituições </a:t>
            </a:r>
          </a:p>
          <a:p>
            <a:pPr marL="792000" lvl="1" indent="-457200" algn="just">
              <a:buFont typeface="Arial" panose="020B0604020202020204" pitchFamily="34" charset="0"/>
              <a:buChar char="•"/>
            </a:pPr>
            <a:endParaRPr lang="pt-BR" sz="2800" dirty="0">
              <a:latin typeface="Futura Std Medium" panose="020B0702020204020203"/>
            </a:endParaRPr>
          </a:p>
          <a:p>
            <a:pPr marL="792000" lvl="1" indent="-457200" algn="just">
              <a:buFont typeface="Arial" panose="020B0604020202020204" pitchFamily="34" charset="0"/>
              <a:buChar char="•"/>
            </a:pPr>
            <a:endParaRPr lang="pt-BR" sz="1050" dirty="0">
              <a:latin typeface="Futura Std Medium" panose="020B0702020204020203"/>
            </a:endParaRPr>
          </a:p>
          <a:p>
            <a:pPr marL="1371600" lvl="2" indent="-457200" algn="just">
              <a:buFont typeface="Arial" panose="020B0604020202020204" pitchFamily="34" charset="0"/>
              <a:buChar char="•"/>
            </a:pPr>
            <a:r>
              <a:rPr lang="pt-BR" sz="2400" b="1" dirty="0">
                <a:solidFill>
                  <a:srgbClr val="FF0000"/>
                </a:solidFill>
                <a:latin typeface="Futura Std Medium" panose="020B0702020204020203"/>
              </a:rPr>
              <a:t>Vedação de novos pedidos</a:t>
            </a:r>
            <a:r>
              <a:rPr lang="pt-BR" sz="2400" b="1" dirty="0">
                <a:latin typeface="Futura Std Medium" panose="020B0702020204020203"/>
              </a:rPr>
              <a:t>.  </a:t>
            </a:r>
            <a:r>
              <a:rPr lang="pt-BR" sz="2400" dirty="0">
                <a:latin typeface="Futura Std Medium" panose="020B0702020204020203"/>
              </a:rPr>
              <a:t>6º As instituições que tiverem sido credenciadas com ato provisório não poderão protocolar novos pedidos de autorização, criar polos de </a:t>
            </a:r>
            <a:r>
              <a:rPr lang="pt-BR" sz="2400" dirty="0" err="1">
                <a:latin typeface="Futura Std Medium" panose="020B0702020204020203"/>
              </a:rPr>
              <a:t>EaD</a:t>
            </a:r>
            <a:r>
              <a:rPr lang="pt-BR" sz="2400" dirty="0">
                <a:latin typeface="Futura Std Medium" panose="020B0702020204020203"/>
              </a:rPr>
              <a:t> ou participar de programas federais vinculados ao MEC até que o ato de credenciamento definitivo seja publicado no DOU. </a:t>
            </a:r>
          </a:p>
          <a:p>
            <a:pPr marL="1371600" lvl="2" indent="-457200" algn="just">
              <a:buFont typeface="Arial" panose="020B0604020202020204" pitchFamily="34" charset="0"/>
              <a:buChar char="•"/>
            </a:pPr>
            <a:endParaRPr lang="pt-BR" sz="2400" b="1" dirty="0">
              <a:solidFill>
                <a:srgbClr val="FF0000"/>
              </a:solidFill>
              <a:latin typeface="Futura Std Medium" panose="020B0702020204020203"/>
            </a:endParaRPr>
          </a:p>
          <a:p>
            <a:pPr marL="1371600" lvl="2" indent="-457200" algn="just">
              <a:buFont typeface="Arial" panose="020B0604020202020204" pitchFamily="34" charset="0"/>
              <a:buChar char="•"/>
            </a:pPr>
            <a:r>
              <a:rPr lang="pt-BR" sz="2400" b="1" dirty="0">
                <a:solidFill>
                  <a:srgbClr val="FF0000"/>
                </a:solidFill>
                <a:latin typeface="Futura Std Medium" panose="020B0702020204020203"/>
              </a:rPr>
              <a:t>As regras para credenciamento prévio valem também para campus fora de sede.  Aplica-se o disposto no caput aos pedidos de credenciamento de campus fora </a:t>
            </a:r>
            <a:r>
              <a:rPr lang="pt-BR" sz="2400" dirty="0">
                <a:solidFill>
                  <a:srgbClr val="FF0000"/>
                </a:solidFill>
                <a:latin typeface="Futura Std Medium" panose="020B0702020204020203"/>
              </a:rPr>
              <a:t>de sede por universidades e centros universitários.</a:t>
            </a:r>
          </a:p>
        </p:txBody>
      </p:sp>
    </p:spTree>
    <p:extLst>
      <p:ext uri="{BB962C8B-B14F-4D97-AF65-F5344CB8AC3E}">
        <p14:creationId xmlns:p14="http://schemas.microsoft.com/office/powerpoint/2010/main" val="24094223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a:extLst>
              <a:ext uri="{FF2B5EF4-FFF2-40B4-BE49-F238E27FC236}">
                <a16:creationId xmlns:a16="http://schemas.microsoft.com/office/drawing/2014/main" id="{3D0E16B2-9490-4BF9-BA35-7BBABA981EA3}"/>
              </a:ext>
            </a:extLst>
          </p:cNvPr>
          <p:cNvPicPr>
            <a:picLocks noChangeAspect="1"/>
          </p:cNvPicPr>
          <p:nvPr/>
        </p:nvPicPr>
        <p:blipFill>
          <a:blip r:embed="rId3"/>
          <a:stretch>
            <a:fillRect/>
          </a:stretch>
        </p:blipFill>
        <p:spPr>
          <a:xfrm>
            <a:off x="12853556" y="8897627"/>
            <a:ext cx="3009900" cy="971550"/>
          </a:xfrm>
          <a:prstGeom prst="rect">
            <a:avLst/>
          </a:prstGeom>
        </p:spPr>
      </p:pic>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2097352" y="1107192"/>
            <a:ext cx="13766104" cy="6186309"/>
          </a:xfrm>
          <a:prstGeom prst="rect">
            <a:avLst/>
          </a:prstGeom>
        </p:spPr>
        <p:txBody>
          <a:bodyPr wrap="square">
            <a:spAutoFit/>
          </a:bodyPr>
          <a:lstStyle/>
          <a:p>
            <a:pPr algn="just"/>
            <a:r>
              <a:rPr lang="pt-BR" sz="3600" b="1" dirty="0">
                <a:solidFill>
                  <a:srgbClr val="C00000"/>
                </a:solidFill>
                <a:latin typeface="Futura Std Medium" panose="020B0702020204020203"/>
              </a:rPr>
              <a:t>Portaria Normativa nº 23, de 21 de dezembro de 2017 </a:t>
            </a:r>
          </a:p>
          <a:p>
            <a:pPr algn="ctr"/>
            <a:endParaRPr lang="pt-BR" sz="2800" dirty="0">
              <a:latin typeface="Futura Std Medium" panose="020B0702020204020203"/>
            </a:endParaRPr>
          </a:p>
          <a:p>
            <a:pPr algn="ctr"/>
            <a:r>
              <a:rPr lang="pt-BR" sz="2800" dirty="0">
                <a:latin typeface="Futura Std Medium" panose="020B0702020204020203"/>
              </a:rPr>
              <a:t>DOS PROCESSOS DE RECREDENCIAMENTO DE INSTITUIÇÃO DE EDUCAÇÃO SUPERIOR </a:t>
            </a:r>
          </a:p>
          <a:p>
            <a:pPr marL="914400" lvl="1" indent="-457200">
              <a:buFont typeface="Arial" panose="020B0604020202020204" pitchFamily="34" charset="0"/>
              <a:buChar char="•"/>
            </a:pPr>
            <a:endParaRPr lang="pt-BR" sz="2800" dirty="0">
              <a:latin typeface="Futura Std Medium" panose="020B0702020204020203"/>
            </a:endParaRPr>
          </a:p>
          <a:p>
            <a:pPr marL="914400" lvl="1" indent="-457200">
              <a:buFont typeface="Arial" panose="020B0604020202020204" pitchFamily="34" charset="0"/>
              <a:buChar char="•"/>
            </a:pPr>
            <a:r>
              <a:rPr lang="pt-BR" sz="2800" dirty="0">
                <a:latin typeface="Futura Std Medium" panose="020B0702020204020203"/>
              </a:rPr>
              <a:t>Seção I</a:t>
            </a:r>
          </a:p>
          <a:p>
            <a:pPr algn="ctr"/>
            <a:r>
              <a:rPr lang="pt-BR" sz="2800" dirty="0">
                <a:latin typeface="Futura Std Medium" panose="020B0702020204020203"/>
              </a:rPr>
              <a:t> </a:t>
            </a:r>
          </a:p>
          <a:p>
            <a:pPr marL="1371600" lvl="2" indent="-457200" algn="just">
              <a:buFont typeface="Arial" panose="020B0604020202020204" pitchFamily="34" charset="0"/>
              <a:buChar char="•"/>
            </a:pPr>
            <a:r>
              <a:rPr lang="pt-BR" sz="2400" b="1" dirty="0">
                <a:latin typeface="Futura Std Medium" panose="020B0702020204020203"/>
              </a:rPr>
              <a:t>Art. 19. </a:t>
            </a:r>
            <a:r>
              <a:rPr lang="pt-BR" sz="2400" dirty="0">
                <a:solidFill>
                  <a:srgbClr val="FF0000"/>
                </a:solidFill>
                <a:latin typeface="Futura Std Medium" panose="020B0702020204020203"/>
              </a:rPr>
              <a:t>A instituição deverá protocolar pedido de recredenciamento junto à Secretaria competente, observando calendário definido pelo MEC </a:t>
            </a:r>
            <a:r>
              <a:rPr lang="pt-BR" sz="2400" dirty="0">
                <a:latin typeface="Futura Std Medium" panose="020B0702020204020203"/>
              </a:rPr>
              <a:t>e dentro do prazo fixado no ato autorizativo institucional vigente. § 1º O pedido de credenciamento em nova modalidade, o descredenciamento voluntário em uma das modalidades e a alteração de organização acadêmica por instituição de educação superior já credenciada serão realizados em processo de recredenciamento, protocolado durante a vigência do ato autorizativo institucional.</a:t>
            </a:r>
          </a:p>
        </p:txBody>
      </p:sp>
    </p:spTree>
    <p:extLst>
      <p:ext uri="{BB962C8B-B14F-4D97-AF65-F5344CB8AC3E}">
        <p14:creationId xmlns:p14="http://schemas.microsoft.com/office/powerpoint/2010/main" val="5525529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a:extLst>
              <a:ext uri="{FF2B5EF4-FFF2-40B4-BE49-F238E27FC236}">
                <a16:creationId xmlns:a16="http://schemas.microsoft.com/office/drawing/2014/main" id="{3D0E16B2-9490-4BF9-BA35-7BBABA981EA3}"/>
              </a:ext>
            </a:extLst>
          </p:cNvPr>
          <p:cNvPicPr>
            <a:picLocks noChangeAspect="1"/>
          </p:cNvPicPr>
          <p:nvPr/>
        </p:nvPicPr>
        <p:blipFill>
          <a:blip r:embed="rId3"/>
          <a:stretch>
            <a:fillRect/>
          </a:stretch>
        </p:blipFill>
        <p:spPr>
          <a:xfrm>
            <a:off x="12853556" y="8897627"/>
            <a:ext cx="3009900" cy="971550"/>
          </a:xfrm>
          <a:prstGeom prst="rect">
            <a:avLst/>
          </a:prstGeom>
        </p:spPr>
      </p:pic>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2097352" y="1107192"/>
            <a:ext cx="13766104" cy="6924973"/>
          </a:xfrm>
          <a:prstGeom prst="rect">
            <a:avLst/>
          </a:prstGeom>
        </p:spPr>
        <p:txBody>
          <a:bodyPr wrap="square">
            <a:spAutoFit/>
          </a:bodyPr>
          <a:lstStyle/>
          <a:p>
            <a:pPr algn="just"/>
            <a:r>
              <a:rPr lang="pt-BR" sz="3600" b="1" dirty="0">
                <a:solidFill>
                  <a:srgbClr val="C00000"/>
                </a:solidFill>
                <a:latin typeface="Futura Std Medium" panose="020B0702020204020203"/>
              </a:rPr>
              <a:t>Portaria Normativa nº 23, de 21 de dezembro de 2017 </a:t>
            </a:r>
          </a:p>
          <a:p>
            <a:pPr algn="ctr"/>
            <a:endParaRPr lang="pt-BR" sz="2800" dirty="0">
              <a:latin typeface="Futura Std Medium" panose="020B0702020204020203"/>
            </a:endParaRPr>
          </a:p>
          <a:p>
            <a:pPr algn="ctr"/>
            <a:r>
              <a:rPr lang="pt-BR" sz="2800" dirty="0">
                <a:latin typeface="Futura Std Medium" panose="020B0702020204020203"/>
              </a:rPr>
              <a:t>DOS PROCESSOS DE RECREDENCIAMENTO DE INSTITUIÇÃO DE EDUCAÇÃO SUPERIOR </a:t>
            </a:r>
          </a:p>
          <a:p>
            <a:pPr algn="ctr"/>
            <a:endParaRPr lang="pt-BR" sz="2800" dirty="0">
              <a:latin typeface="Futura Std Medium" panose="020B0702020204020203"/>
            </a:endParaRPr>
          </a:p>
          <a:p>
            <a:pPr marL="457200" indent="-457200">
              <a:buFont typeface="Arial" panose="020B0604020202020204" pitchFamily="34" charset="0"/>
              <a:buChar char="•"/>
            </a:pPr>
            <a:r>
              <a:rPr lang="pt-BR" sz="2800" dirty="0">
                <a:latin typeface="Futura Std Medium" panose="020B0702020204020203"/>
              </a:rPr>
              <a:t>Seção I</a:t>
            </a:r>
          </a:p>
          <a:p>
            <a:pPr algn="ctr"/>
            <a:r>
              <a:rPr lang="pt-BR" sz="2800" dirty="0">
                <a:latin typeface="Futura Std Medium" panose="020B0702020204020203"/>
              </a:rPr>
              <a:t> </a:t>
            </a:r>
          </a:p>
          <a:p>
            <a:pPr marL="1371600" lvl="2" indent="-457200" algn="just">
              <a:buFont typeface="Arial" panose="020B0604020202020204" pitchFamily="34" charset="0"/>
              <a:buChar char="•"/>
            </a:pPr>
            <a:r>
              <a:rPr lang="pt-BR" sz="2400" dirty="0">
                <a:solidFill>
                  <a:srgbClr val="FF0000"/>
                </a:solidFill>
                <a:latin typeface="Futura Std Medium" panose="020B0702020204020203"/>
              </a:rPr>
              <a:t>Limitação de números de cursos </a:t>
            </a:r>
            <a:r>
              <a:rPr lang="pt-BR" sz="2400" dirty="0">
                <a:latin typeface="Futura Std Medium" panose="020B0702020204020203"/>
              </a:rPr>
              <a:t>Nos processos de recredenciamento com pedido de credenciamento em nova modalidade, aplicam-se os limites previstos no art. 2º para os pedidos de autorização vinculada de cursos. </a:t>
            </a:r>
          </a:p>
          <a:p>
            <a:pPr marL="1371600" lvl="2" indent="-457200" algn="just">
              <a:buFont typeface="Arial" panose="020B0604020202020204" pitchFamily="34" charset="0"/>
              <a:buChar char="•"/>
            </a:pPr>
            <a:endParaRPr lang="pt-BR" sz="2400" dirty="0">
              <a:latin typeface="Futura Std Medium" panose="020B0702020204020203"/>
            </a:endParaRPr>
          </a:p>
          <a:p>
            <a:pPr marL="1371600" lvl="2" indent="-457200" algn="just">
              <a:buFont typeface="Arial" panose="020B0604020202020204" pitchFamily="34" charset="0"/>
              <a:buChar char="•"/>
            </a:pPr>
            <a:r>
              <a:rPr lang="pt-BR" sz="2400" dirty="0">
                <a:solidFill>
                  <a:srgbClr val="FF0000"/>
                </a:solidFill>
                <a:latin typeface="Futura Std Medium" panose="020B0702020204020203"/>
              </a:rPr>
              <a:t>Conceito mínimo</a:t>
            </a:r>
            <a:r>
              <a:rPr lang="pt-BR" sz="2400" dirty="0">
                <a:latin typeface="Futura Std Medium" panose="020B0702020204020203"/>
              </a:rPr>
              <a:t>.  Nos pedidos de recredenciamento institucional, a obtenção de conceitos insatisfatórios no conjunto ou em uma das dimensões do relatório de avaliação in loco, considerando também os procedimentos e instrumentos diversificados de avaliação do Sistema Nacional de Avaliação da Educação Superior SINAES, ensejará a celebração de Protocolo de compromisso, nos termos dos </a:t>
            </a:r>
            <a:r>
              <a:rPr lang="pt-BR" sz="2400" dirty="0" err="1">
                <a:latin typeface="Futura Std Medium" panose="020B0702020204020203"/>
              </a:rPr>
              <a:t>arts</a:t>
            </a:r>
            <a:r>
              <a:rPr lang="pt-BR" sz="2400" dirty="0">
                <a:latin typeface="Futura Std Medium" panose="020B0702020204020203"/>
              </a:rPr>
              <a:t>. 53 a 56 do Decreto nº 9.235, de 2017.</a:t>
            </a:r>
          </a:p>
        </p:txBody>
      </p:sp>
    </p:spTree>
    <p:extLst>
      <p:ext uri="{BB962C8B-B14F-4D97-AF65-F5344CB8AC3E}">
        <p14:creationId xmlns:p14="http://schemas.microsoft.com/office/powerpoint/2010/main" val="29218703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a:extLst>
              <a:ext uri="{FF2B5EF4-FFF2-40B4-BE49-F238E27FC236}">
                <a16:creationId xmlns:a16="http://schemas.microsoft.com/office/drawing/2014/main" id="{3D0E16B2-9490-4BF9-BA35-7BBABA981EA3}"/>
              </a:ext>
            </a:extLst>
          </p:cNvPr>
          <p:cNvPicPr>
            <a:picLocks noChangeAspect="1"/>
          </p:cNvPicPr>
          <p:nvPr/>
        </p:nvPicPr>
        <p:blipFill>
          <a:blip r:embed="rId3"/>
          <a:stretch>
            <a:fillRect/>
          </a:stretch>
        </p:blipFill>
        <p:spPr>
          <a:xfrm>
            <a:off x="12853556" y="8897627"/>
            <a:ext cx="3009900" cy="971550"/>
          </a:xfrm>
          <a:prstGeom prst="rect">
            <a:avLst/>
          </a:prstGeom>
        </p:spPr>
      </p:pic>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2097352" y="1107192"/>
            <a:ext cx="13766104" cy="7663636"/>
          </a:xfrm>
          <a:prstGeom prst="rect">
            <a:avLst/>
          </a:prstGeom>
        </p:spPr>
        <p:txBody>
          <a:bodyPr wrap="square">
            <a:spAutoFit/>
          </a:bodyPr>
          <a:lstStyle/>
          <a:p>
            <a:pPr algn="just"/>
            <a:r>
              <a:rPr lang="pt-BR" sz="3600" b="1" dirty="0">
                <a:solidFill>
                  <a:srgbClr val="C00000"/>
                </a:solidFill>
                <a:latin typeface="Futura Std Medium" panose="020B0702020204020203"/>
              </a:rPr>
              <a:t>Portaria Normativa nº 23, de 21 de dezembro de 2017 </a:t>
            </a:r>
          </a:p>
          <a:p>
            <a:pPr algn="ctr"/>
            <a:endParaRPr lang="pt-BR" sz="2800" dirty="0">
              <a:latin typeface="Futura Std Medium" panose="020B0702020204020203"/>
            </a:endParaRPr>
          </a:p>
          <a:p>
            <a:pPr algn="ctr"/>
            <a:r>
              <a:rPr lang="pt-BR" sz="2800" dirty="0">
                <a:latin typeface="Futura Std Medium" panose="020B0702020204020203"/>
              </a:rPr>
              <a:t>DOS PROCESSOS DE RECREDENCIAMENTO DE INSTITUIÇÃO DE EDUCAÇÃO SUPERIOR </a:t>
            </a:r>
          </a:p>
          <a:p>
            <a:pPr algn="ctr"/>
            <a:endParaRPr lang="pt-BR" sz="2800" dirty="0">
              <a:latin typeface="Futura Std Medium" panose="020B0702020204020203"/>
            </a:endParaRPr>
          </a:p>
          <a:p>
            <a:pPr marL="457200" indent="-457200">
              <a:buFont typeface="Arial" panose="020B0604020202020204" pitchFamily="34" charset="0"/>
              <a:buChar char="•"/>
            </a:pPr>
            <a:r>
              <a:rPr lang="pt-BR" sz="2800" dirty="0">
                <a:latin typeface="Futura Std Medium" panose="020B0702020204020203"/>
              </a:rPr>
              <a:t>Seção I</a:t>
            </a:r>
          </a:p>
          <a:p>
            <a:pPr algn="ctr"/>
            <a:r>
              <a:rPr lang="pt-BR" sz="2800" dirty="0">
                <a:latin typeface="Futura Std Medium" panose="020B0702020204020203"/>
              </a:rPr>
              <a:t> </a:t>
            </a:r>
          </a:p>
          <a:p>
            <a:pPr marL="1371600" lvl="2" indent="-457200" algn="just">
              <a:buFont typeface="Arial" panose="020B0604020202020204" pitchFamily="34" charset="0"/>
              <a:buChar char="•"/>
            </a:pPr>
            <a:r>
              <a:rPr lang="pt-BR" sz="2400" dirty="0">
                <a:solidFill>
                  <a:srgbClr val="FF0000"/>
                </a:solidFill>
                <a:latin typeface="Futura Std Medium" panose="020B0702020204020203"/>
              </a:rPr>
              <a:t>Celebração de protocolo de compromisso.  </a:t>
            </a:r>
            <a:r>
              <a:rPr lang="pt-BR" sz="2400" dirty="0">
                <a:latin typeface="Futura Std Medium" panose="020B0702020204020203"/>
              </a:rPr>
              <a:t>Uma vez determinada, por parte da SERES, a celebração de Protocolo de compromisso, a ser apresentado pela IES, será aberta, no Sistema </a:t>
            </a:r>
            <a:r>
              <a:rPr lang="pt-BR" sz="2400" dirty="0" err="1">
                <a:latin typeface="Futura Std Medium" panose="020B0702020204020203"/>
              </a:rPr>
              <a:t>eMEC</a:t>
            </a:r>
            <a:r>
              <a:rPr lang="pt-BR" sz="2400" dirty="0">
                <a:latin typeface="Futura Std Medium" panose="020B0702020204020203"/>
              </a:rPr>
              <a:t>, pelo prazo de 60 (sessenta) dias, a fase de Proposta de Protocolo de compromisso, contendo: I o diagnóstico, realizado pela SERES, das fragilidades identificadas na instituição ou no curso, a partir do relatório de avaliação ou dos indicadores de qualidade calculados pelo INEP; II as obrigações que a IES deverá assumir com o objetivo de sanear as fragilidades identificadas; III a indicação da comissão de acompanhamento do Protocolo de compromisso, identificando os professores responsáveis pela supervisão do cumprimento das obrigações assumidas; e IV o prazo para implementação das obrigações assumidas no Protocolo de compromisso, de até 12 (doze) meses, a escolha da IES. </a:t>
            </a:r>
          </a:p>
        </p:txBody>
      </p:sp>
    </p:spTree>
    <p:extLst>
      <p:ext uri="{BB962C8B-B14F-4D97-AF65-F5344CB8AC3E}">
        <p14:creationId xmlns:p14="http://schemas.microsoft.com/office/powerpoint/2010/main" val="38875906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a:extLst>
              <a:ext uri="{FF2B5EF4-FFF2-40B4-BE49-F238E27FC236}">
                <a16:creationId xmlns:a16="http://schemas.microsoft.com/office/drawing/2014/main" id="{3D0E16B2-9490-4BF9-BA35-7BBABA981EA3}"/>
              </a:ext>
            </a:extLst>
          </p:cNvPr>
          <p:cNvPicPr>
            <a:picLocks noChangeAspect="1"/>
          </p:cNvPicPr>
          <p:nvPr/>
        </p:nvPicPr>
        <p:blipFill>
          <a:blip r:embed="rId3"/>
          <a:stretch>
            <a:fillRect/>
          </a:stretch>
        </p:blipFill>
        <p:spPr>
          <a:xfrm>
            <a:off x="12853556" y="8897627"/>
            <a:ext cx="3009900" cy="971550"/>
          </a:xfrm>
          <a:prstGeom prst="rect">
            <a:avLst/>
          </a:prstGeom>
        </p:spPr>
      </p:pic>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2097352" y="1107192"/>
            <a:ext cx="13766104" cy="7663636"/>
          </a:xfrm>
          <a:prstGeom prst="rect">
            <a:avLst/>
          </a:prstGeom>
        </p:spPr>
        <p:txBody>
          <a:bodyPr wrap="square">
            <a:spAutoFit/>
          </a:bodyPr>
          <a:lstStyle/>
          <a:p>
            <a:pPr algn="just"/>
            <a:r>
              <a:rPr lang="pt-BR" sz="3600" b="1" dirty="0">
                <a:solidFill>
                  <a:srgbClr val="C00000"/>
                </a:solidFill>
                <a:latin typeface="Futura Std Medium" panose="020B0702020204020203"/>
              </a:rPr>
              <a:t>Portaria Normativa nº 23, de 21 de dezembro de 2017 </a:t>
            </a:r>
          </a:p>
          <a:p>
            <a:pPr algn="ctr"/>
            <a:endParaRPr lang="pt-BR" sz="2800" dirty="0">
              <a:latin typeface="Futura Std Medium" panose="020B0702020204020203"/>
            </a:endParaRPr>
          </a:p>
          <a:p>
            <a:pPr algn="ctr"/>
            <a:r>
              <a:rPr lang="pt-BR" sz="2800" dirty="0">
                <a:latin typeface="Futura Std Medium" panose="020B0702020204020203"/>
              </a:rPr>
              <a:t>DOS PROCESSOS DE RECREDENCIAMENTO DE INSTITUIÇÃO DE EDUCAÇÃO SUPERIOR </a:t>
            </a:r>
          </a:p>
          <a:p>
            <a:pPr algn="ctr"/>
            <a:endParaRPr lang="pt-BR" sz="2800" dirty="0">
              <a:latin typeface="Futura Std Medium" panose="020B0702020204020203"/>
            </a:endParaRPr>
          </a:p>
          <a:p>
            <a:pPr marL="457200" indent="-457200">
              <a:buFont typeface="Arial" panose="020B0604020202020204" pitchFamily="34" charset="0"/>
              <a:buChar char="•"/>
            </a:pPr>
            <a:r>
              <a:rPr lang="pt-BR" sz="2800" dirty="0">
                <a:latin typeface="Futura Std Medium" panose="020B0702020204020203"/>
              </a:rPr>
              <a:t>Seção I</a:t>
            </a:r>
          </a:p>
          <a:p>
            <a:pPr algn="ctr"/>
            <a:r>
              <a:rPr lang="pt-BR" sz="2800" dirty="0">
                <a:latin typeface="Futura Std Medium" panose="020B0702020204020203"/>
              </a:rPr>
              <a:t> </a:t>
            </a:r>
          </a:p>
          <a:p>
            <a:pPr marL="1371600" lvl="2" indent="-457200" algn="just">
              <a:buFont typeface="Arial" panose="020B0604020202020204" pitchFamily="34" charset="0"/>
              <a:buChar char="•"/>
            </a:pPr>
            <a:r>
              <a:rPr lang="pt-BR" sz="2400" b="1" dirty="0">
                <a:solidFill>
                  <a:srgbClr val="FF0000"/>
                </a:solidFill>
                <a:latin typeface="Futura Std Medium" panose="020B0702020204020203"/>
              </a:rPr>
              <a:t>Aplicação de Medida Cautelar na vigência do Protocolo de compromisso.</a:t>
            </a:r>
            <a:r>
              <a:rPr lang="pt-BR" sz="2400" dirty="0">
                <a:solidFill>
                  <a:srgbClr val="FF0000"/>
                </a:solidFill>
                <a:latin typeface="Futura Std Medium" panose="020B0702020204020203"/>
              </a:rPr>
              <a:t>   </a:t>
            </a:r>
            <a:r>
              <a:rPr lang="pt-BR" sz="2400" dirty="0">
                <a:latin typeface="Futura Std Medium" panose="020B0702020204020203"/>
              </a:rPr>
              <a:t>Na vigência de Protocolo de compromisso, poderá ser aplicada medida cautelar, nos termos do art. 63 do Decreto Nº 9.235, de 2017, desde que se revele necessário para evitar prejuízo aos alunos.</a:t>
            </a:r>
          </a:p>
          <a:p>
            <a:pPr marL="1371600" lvl="2" indent="-457200" algn="just">
              <a:buFont typeface="Arial" panose="020B0604020202020204" pitchFamily="34" charset="0"/>
              <a:buChar char="•"/>
            </a:pPr>
            <a:endParaRPr lang="pt-BR" sz="2400" dirty="0">
              <a:latin typeface="Futura Std Medium" panose="020B0702020204020203"/>
            </a:endParaRPr>
          </a:p>
          <a:p>
            <a:pPr marL="1371600" lvl="2" indent="-457200" algn="just">
              <a:buFont typeface="Arial" panose="020B0604020202020204" pitchFamily="34" charset="0"/>
              <a:buChar char="•"/>
            </a:pPr>
            <a:r>
              <a:rPr lang="pt-BR" sz="2400" b="1" dirty="0">
                <a:solidFill>
                  <a:srgbClr val="FF0000"/>
                </a:solidFill>
                <a:latin typeface="Futura Std Medium" panose="020B0702020204020203"/>
              </a:rPr>
              <a:t>Termo de cumprimento.  </a:t>
            </a:r>
            <a:r>
              <a:rPr lang="pt-BR" sz="2400" dirty="0">
                <a:latin typeface="Futura Std Medium" panose="020B0702020204020203"/>
              </a:rPr>
              <a:t>Concluído o preenchimento do protocolo de compromisso inicia-se automaticamente, no Sistema </a:t>
            </a:r>
            <a:r>
              <a:rPr lang="pt-BR" sz="2400" dirty="0" err="1">
                <a:latin typeface="Futura Std Medium" panose="020B0702020204020203"/>
              </a:rPr>
              <a:t>e-MEC</a:t>
            </a:r>
            <a:r>
              <a:rPr lang="pt-BR" sz="2400" dirty="0">
                <a:latin typeface="Futura Std Medium" panose="020B0702020204020203"/>
              </a:rPr>
              <a:t>, a fase de Termo de Cumprimento do Protocolo de compromisso e considera-se celebrado o Protocolo de compromisso entre a IES e o MEC, devendo a IES inserir relatórios parciais de cumprimento das metas pactuadas no Protocolo de compromisso, caso tal necessidade tenha sido expressa pela SERES no campo relativo às obrigações da proposta do mesmo. </a:t>
            </a:r>
          </a:p>
        </p:txBody>
      </p:sp>
    </p:spTree>
    <p:extLst>
      <p:ext uri="{BB962C8B-B14F-4D97-AF65-F5344CB8AC3E}">
        <p14:creationId xmlns:p14="http://schemas.microsoft.com/office/powerpoint/2010/main" val="18488556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a:extLst>
              <a:ext uri="{FF2B5EF4-FFF2-40B4-BE49-F238E27FC236}">
                <a16:creationId xmlns:a16="http://schemas.microsoft.com/office/drawing/2014/main" id="{3D0E16B2-9490-4BF9-BA35-7BBABA981EA3}"/>
              </a:ext>
            </a:extLst>
          </p:cNvPr>
          <p:cNvPicPr>
            <a:picLocks noChangeAspect="1"/>
          </p:cNvPicPr>
          <p:nvPr/>
        </p:nvPicPr>
        <p:blipFill>
          <a:blip r:embed="rId3"/>
          <a:stretch>
            <a:fillRect/>
          </a:stretch>
        </p:blipFill>
        <p:spPr>
          <a:xfrm>
            <a:off x="12853556" y="8897627"/>
            <a:ext cx="3009900" cy="971550"/>
          </a:xfrm>
          <a:prstGeom prst="rect">
            <a:avLst/>
          </a:prstGeom>
        </p:spPr>
      </p:pic>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2097352" y="1107192"/>
            <a:ext cx="13766104" cy="7663636"/>
          </a:xfrm>
          <a:prstGeom prst="rect">
            <a:avLst/>
          </a:prstGeom>
        </p:spPr>
        <p:txBody>
          <a:bodyPr wrap="square">
            <a:spAutoFit/>
          </a:bodyPr>
          <a:lstStyle/>
          <a:p>
            <a:pPr algn="just"/>
            <a:r>
              <a:rPr lang="pt-BR" sz="3600" b="1" dirty="0">
                <a:solidFill>
                  <a:srgbClr val="C00000"/>
                </a:solidFill>
                <a:latin typeface="Futura Std Medium" panose="020B0702020204020203"/>
              </a:rPr>
              <a:t>Portaria Normativa nº 23, de 21 de dezembro de 2017 </a:t>
            </a:r>
          </a:p>
          <a:p>
            <a:pPr algn="ctr"/>
            <a:endParaRPr lang="pt-BR" sz="2800" dirty="0">
              <a:latin typeface="Futura Std Medium" panose="020B0702020204020203"/>
            </a:endParaRPr>
          </a:p>
          <a:p>
            <a:pPr algn="ctr"/>
            <a:r>
              <a:rPr lang="pt-BR" sz="2800" dirty="0">
                <a:latin typeface="Futura Std Medium" panose="020B0702020204020203"/>
              </a:rPr>
              <a:t>DOS PROCESSOS DE RECREDENCIAMENTO DE INSTITUIÇÃO DE EDUCAÇÃO SUPERIOR </a:t>
            </a:r>
          </a:p>
          <a:p>
            <a:pPr algn="ctr"/>
            <a:endParaRPr lang="pt-BR" sz="2800" dirty="0">
              <a:latin typeface="Futura Std Medium" panose="020B0702020204020203"/>
            </a:endParaRPr>
          </a:p>
          <a:p>
            <a:pPr marL="457200" indent="-457200">
              <a:buFont typeface="Arial" panose="020B0604020202020204" pitchFamily="34" charset="0"/>
              <a:buChar char="•"/>
            </a:pPr>
            <a:r>
              <a:rPr lang="pt-BR" sz="2800" dirty="0">
                <a:latin typeface="Futura Std Medium" panose="020B0702020204020203"/>
              </a:rPr>
              <a:t>Seção I</a:t>
            </a:r>
          </a:p>
          <a:p>
            <a:pPr algn="ctr"/>
            <a:r>
              <a:rPr lang="pt-BR" sz="2800" dirty="0">
                <a:latin typeface="Futura Std Medium" panose="020B0702020204020203"/>
              </a:rPr>
              <a:t> </a:t>
            </a:r>
          </a:p>
          <a:p>
            <a:pPr marL="1371600" lvl="2" indent="-457200" algn="just">
              <a:buFont typeface="Arial" panose="020B0604020202020204" pitchFamily="34" charset="0"/>
              <a:buChar char="•"/>
            </a:pPr>
            <a:r>
              <a:rPr lang="pt-BR" sz="2400" b="1" dirty="0">
                <a:solidFill>
                  <a:srgbClr val="FF0000"/>
                </a:solidFill>
                <a:latin typeface="Futura Std Medium" panose="020B0702020204020203"/>
              </a:rPr>
              <a:t>Avaliação in loco com encerramento do prazo de Protocolo de compromisso.</a:t>
            </a:r>
            <a:r>
              <a:rPr lang="pt-BR" sz="2400" dirty="0">
                <a:solidFill>
                  <a:srgbClr val="FF0000"/>
                </a:solidFill>
                <a:latin typeface="Futura Std Medium" panose="020B0702020204020203"/>
              </a:rPr>
              <a:t>  </a:t>
            </a:r>
            <a:r>
              <a:rPr lang="pt-BR" sz="2400" dirty="0">
                <a:latin typeface="Futura Std Medium" panose="020B0702020204020203"/>
              </a:rPr>
              <a:t>Ao final do prazo do Protocolo de compromisso, inserido o termo de cumprimento, o processo será encaminhado de ofício ao INEP para avaliação in loco com o fim de verificação do cumprimento das obrigações assumidas.</a:t>
            </a:r>
          </a:p>
          <a:p>
            <a:pPr marL="1371600" lvl="2" indent="-457200" algn="just">
              <a:buFont typeface="Arial" panose="020B0604020202020204" pitchFamily="34" charset="0"/>
              <a:buChar char="•"/>
            </a:pPr>
            <a:endParaRPr lang="pt-BR" sz="2400" dirty="0">
              <a:latin typeface="Futura Std Medium" panose="020B0702020204020203"/>
            </a:endParaRPr>
          </a:p>
          <a:p>
            <a:pPr marL="1371600" lvl="2" indent="-457200" algn="just">
              <a:buFont typeface="Arial" panose="020B0604020202020204" pitchFamily="34" charset="0"/>
              <a:buChar char="•"/>
            </a:pPr>
            <a:r>
              <a:rPr lang="pt-BR" sz="2400" b="1" dirty="0">
                <a:solidFill>
                  <a:srgbClr val="FF0000"/>
                </a:solidFill>
                <a:latin typeface="Futura Std Medium" panose="020B0702020204020203"/>
              </a:rPr>
              <a:t>Não cumprimento do protocolo de compromisso</a:t>
            </a:r>
            <a:r>
              <a:rPr lang="pt-BR" sz="2400" dirty="0">
                <a:solidFill>
                  <a:srgbClr val="FF0000"/>
                </a:solidFill>
                <a:latin typeface="Futura Std Medium" panose="020B0702020204020203"/>
              </a:rPr>
              <a:t>.  </a:t>
            </a:r>
            <a:r>
              <a:rPr lang="pt-BR" sz="2400" dirty="0">
                <a:latin typeface="Futura Std Medium" panose="020B0702020204020203"/>
              </a:rPr>
              <a:t>Art. 24. O não cumprimento do Protocolo de compromisso, com a obtenção de conceitos insatisfatórios na nova avaliação in loco, bem como a não apresentação de Protocolo de compromisso pela IES no prazo estipulado pela SERES ou a não inserção do termo de cumprimento no Sistema </a:t>
            </a:r>
            <a:r>
              <a:rPr lang="pt-BR" sz="2400" dirty="0" err="1">
                <a:latin typeface="Futura Std Medium" panose="020B0702020204020203"/>
              </a:rPr>
              <a:t>e-MEC</a:t>
            </a:r>
            <a:r>
              <a:rPr lang="pt-BR" sz="2400" dirty="0">
                <a:latin typeface="Futura Std Medium" panose="020B0702020204020203"/>
              </a:rPr>
              <a:t>, dentro do prazo definido na proposta, ensejará a instauração de procedimento sancionador, nos termos do Decreto Nº 9.235, de 2017.</a:t>
            </a:r>
          </a:p>
        </p:txBody>
      </p:sp>
    </p:spTree>
    <p:extLst>
      <p:ext uri="{BB962C8B-B14F-4D97-AF65-F5344CB8AC3E}">
        <p14:creationId xmlns:p14="http://schemas.microsoft.com/office/powerpoint/2010/main" val="42465072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a:extLst>
              <a:ext uri="{FF2B5EF4-FFF2-40B4-BE49-F238E27FC236}">
                <a16:creationId xmlns:a16="http://schemas.microsoft.com/office/drawing/2014/main" id="{3D0E16B2-9490-4BF9-BA35-7BBABA981EA3}"/>
              </a:ext>
            </a:extLst>
          </p:cNvPr>
          <p:cNvPicPr>
            <a:picLocks noChangeAspect="1"/>
          </p:cNvPicPr>
          <p:nvPr/>
        </p:nvPicPr>
        <p:blipFill>
          <a:blip r:embed="rId3"/>
          <a:stretch>
            <a:fillRect/>
          </a:stretch>
        </p:blipFill>
        <p:spPr>
          <a:xfrm>
            <a:off x="12853556" y="8897627"/>
            <a:ext cx="3009900" cy="971550"/>
          </a:xfrm>
          <a:prstGeom prst="rect">
            <a:avLst/>
          </a:prstGeom>
        </p:spPr>
      </p:pic>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2097352" y="1107192"/>
            <a:ext cx="13766104" cy="8032968"/>
          </a:xfrm>
          <a:prstGeom prst="rect">
            <a:avLst/>
          </a:prstGeom>
        </p:spPr>
        <p:txBody>
          <a:bodyPr wrap="square">
            <a:spAutoFit/>
          </a:bodyPr>
          <a:lstStyle/>
          <a:p>
            <a:pPr algn="just"/>
            <a:r>
              <a:rPr lang="pt-BR" sz="3600" b="1" dirty="0">
                <a:solidFill>
                  <a:srgbClr val="C00000"/>
                </a:solidFill>
                <a:latin typeface="Futura Std Medium" panose="020B0702020204020203"/>
              </a:rPr>
              <a:t>Portaria Normativa nº 23, de 21 de dezembro de 2017 </a:t>
            </a:r>
          </a:p>
          <a:p>
            <a:pPr algn="ctr"/>
            <a:endParaRPr lang="pt-BR" sz="2800" dirty="0">
              <a:latin typeface="Futura Std Medium" panose="020B0702020204020203"/>
            </a:endParaRPr>
          </a:p>
          <a:p>
            <a:pPr algn="ctr"/>
            <a:r>
              <a:rPr lang="pt-BR" sz="2800" dirty="0">
                <a:latin typeface="Futura Std Medium" panose="020B0702020204020203"/>
              </a:rPr>
              <a:t>DOS PROCESSOS DE RECREDENCIAMENTO DE INSTITUIÇÃO DE EDUCAÇÃO SUPERIOR </a:t>
            </a:r>
          </a:p>
          <a:p>
            <a:pPr algn="ctr"/>
            <a:endParaRPr lang="pt-BR" sz="2800" dirty="0">
              <a:latin typeface="Futura Std Medium" panose="020B0702020204020203"/>
            </a:endParaRPr>
          </a:p>
          <a:p>
            <a:pPr marL="457200" indent="-457200">
              <a:buFont typeface="Arial" panose="020B0604020202020204" pitchFamily="34" charset="0"/>
              <a:buChar char="•"/>
            </a:pPr>
            <a:r>
              <a:rPr lang="pt-BR" sz="2800" dirty="0">
                <a:latin typeface="Futura Std Medium" panose="020B0702020204020203"/>
              </a:rPr>
              <a:t>Do procedimento </a:t>
            </a:r>
            <a:r>
              <a:rPr lang="pt-BR" sz="2800" dirty="0" err="1">
                <a:latin typeface="Futura Std Medium" panose="020B0702020204020203"/>
              </a:rPr>
              <a:t>Sacionador</a:t>
            </a:r>
            <a:endParaRPr lang="pt-BR" sz="2800" dirty="0">
              <a:latin typeface="Futura Std Medium" panose="020B0702020204020203"/>
            </a:endParaRPr>
          </a:p>
          <a:p>
            <a:pPr algn="ctr"/>
            <a:r>
              <a:rPr lang="pt-BR" sz="2800" dirty="0">
                <a:latin typeface="Futura Std Medium" panose="020B0702020204020203"/>
              </a:rPr>
              <a:t> </a:t>
            </a:r>
          </a:p>
          <a:p>
            <a:pPr marL="1371600" lvl="2" indent="-457200" algn="just">
              <a:buFont typeface="Arial" panose="020B0604020202020204" pitchFamily="34" charset="0"/>
              <a:buChar char="•"/>
            </a:pPr>
            <a:r>
              <a:rPr lang="pt-BR" sz="2400" b="1" dirty="0">
                <a:solidFill>
                  <a:srgbClr val="FF0000"/>
                </a:solidFill>
                <a:latin typeface="Futura Std Medium" panose="020B0702020204020203"/>
              </a:rPr>
              <a:t>Procedimento sancionador.  </a:t>
            </a:r>
            <a:r>
              <a:rPr lang="pt-BR" sz="2400" dirty="0">
                <a:latin typeface="Futura Std Medium" panose="020B0702020204020203"/>
              </a:rPr>
              <a:t>A manutenção das condições que deram causa à instauração do Protocolo de compromisso ou o não atendimento ao padrão decisório estabelecido enseja a instauração de procedimento sancionador, nos termos do Decreto nº 9.235, de 2017, e regulamentação própria, para aplicação das penalidades previstas no art. 10, § 2º, da Lei Nº 10.861, de 2004. </a:t>
            </a:r>
          </a:p>
          <a:p>
            <a:pPr marL="1371600" lvl="2" indent="-457200" algn="just">
              <a:buFont typeface="Arial" panose="020B0604020202020204" pitchFamily="34" charset="0"/>
              <a:buChar char="•"/>
            </a:pPr>
            <a:endParaRPr lang="pt-BR" sz="2400" dirty="0">
              <a:latin typeface="Futura Std Medium" panose="020B0702020204020203"/>
            </a:endParaRPr>
          </a:p>
          <a:p>
            <a:pPr marL="1371600" lvl="2" indent="-457200" algn="just">
              <a:buFont typeface="Arial" panose="020B0604020202020204" pitchFamily="34" charset="0"/>
              <a:buChar char="•"/>
            </a:pPr>
            <a:r>
              <a:rPr lang="pt-BR" sz="2400" b="1" dirty="0">
                <a:solidFill>
                  <a:srgbClr val="FF0000"/>
                </a:solidFill>
                <a:latin typeface="Futura Std Medium" panose="020B0702020204020203"/>
              </a:rPr>
              <a:t>Não cumprimento do protocolo de compromisso</a:t>
            </a:r>
            <a:r>
              <a:rPr lang="pt-BR" sz="2400" dirty="0">
                <a:latin typeface="Futura Std Medium" panose="020B0702020204020203"/>
              </a:rPr>
              <a:t>.  Art. 24. O não cumprimento do Protocolo de compromisso, com a obtenção de conceitos insatisfatórios na nova avaliação in loco, bem como a não apresentação de Protocolo de compromisso pela IES no prazo estipulado pela SERES ou a não inserção do termo de cumprimento no Sistema </a:t>
            </a:r>
            <a:r>
              <a:rPr lang="pt-BR" sz="2400" dirty="0" err="1">
                <a:latin typeface="Futura Std Medium" panose="020B0702020204020203"/>
              </a:rPr>
              <a:t>e-MEC</a:t>
            </a:r>
            <a:r>
              <a:rPr lang="pt-BR" sz="2400" dirty="0">
                <a:latin typeface="Futura Std Medium" panose="020B0702020204020203"/>
              </a:rPr>
              <a:t>, dentro do prazo definido na proposta, ensejará a instauração de procedimento sancionador, nos termos do Decreto Nº 9.235, de 2017.</a:t>
            </a:r>
          </a:p>
        </p:txBody>
      </p:sp>
    </p:spTree>
    <p:extLst>
      <p:ext uri="{BB962C8B-B14F-4D97-AF65-F5344CB8AC3E}">
        <p14:creationId xmlns:p14="http://schemas.microsoft.com/office/powerpoint/2010/main" val="5207149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a:extLst>
              <a:ext uri="{FF2B5EF4-FFF2-40B4-BE49-F238E27FC236}">
                <a16:creationId xmlns:a16="http://schemas.microsoft.com/office/drawing/2014/main" id="{3D0E16B2-9490-4BF9-BA35-7BBABA981EA3}"/>
              </a:ext>
            </a:extLst>
          </p:cNvPr>
          <p:cNvPicPr>
            <a:picLocks noChangeAspect="1"/>
          </p:cNvPicPr>
          <p:nvPr/>
        </p:nvPicPr>
        <p:blipFill>
          <a:blip r:embed="rId3"/>
          <a:stretch>
            <a:fillRect/>
          </a:stretch>
        </p:blipFill>
        <p:spPr>
          <a:xfrm>
            <a:off x="12853556" y="8897627"/>
            <a:ext cx="3009900" cy="971550"/>
          </a:xfrm>
          <a:prstGeom prst="rect">
            <a:avLst/>
          </a:prstGeom>
        </p:spPr>
      </p:pic>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2097352" y="1107192"/>
            <a:ext cx="13766104" cy="8402300"/>
          </a:xfrm>
          <a:prstGeom prst="rect">
            <a:avLst/>
          </a:prstGeom>
        </p:spPr>
        <p:txBody>
          <a:bodyPr wrap="square">
            <a:spAutoFit/>
          </a:bodyPr>
          <a:lstStyle/>
          <a:p>
            <a:pPr algn="just"/>
            <a:r>
              <a:rPr lang="pt-BR" sz="3600" b="1" dirty="0">
                <a:solidFill>
                  <a:srgbClr val="C00000"/>
                </a:solidFill>
                <a:latin typeface="Futura Std Medium" panose="020B0702020204020203"/>
              </a:rPr>
              <a:t>Portaria Normativa nº 23, de 21 de dezembro de 2017 </a:t>
            </a:r>
          </a:p>
          <a:p>
            <a:pPr algn="ctr"/>
            <a:endParaRPr lang="pt-BR" sz="2800" dirty="0">
              <a:latin typeface="Futura Std Medium" panose="020B0702020204020203"/>
            </a:endParaRPr>
          </a:p>
          <a:p>
            <a:pPr algn="ctr"/>
            <a:r>
              <a:rPr lang="pt-BR" sz="2800" dirty="0">
                <a:latin typeface="Futura Std Medium" panose="020B0702020204020203"/>
              </a:rPr>
              <a:t>DOS PROCESSOS DE RECREDENCIAMENTO DE INSTITUIÇÃO DE EDUCAÇÃO SUPERIOR </a:t>
            </a:r>
          </a:p>
          <a:p>
            <a:pPr algn="ctr"/>
            <a:endParaRPr lang="pt-BR" sz="1200" dirty="0">
              <a:latin typeface="Futura Std Medium" panose="020B0702020204020203"/>
            </a:endParaRPr>
          </a:p>
          <a:p>
            <a:pPr marL="457200" indent="-457200">
              <a:buFont typeface="Arial" panose="020B0604020202020204" pitchFamily="34" charset="0"/>
              <a:buChar char="•"/>
            </a:pPr>
            <a:r>
              <a:rPr lang="pt-BR" sz="2800" dirty="0">
                <a:latin typeface="Futura Std Medium" panose="020B0702020204020203"/>
              </a:rPr>
              <a:t>Do procedimento Sancionador</a:t>
            </a:r>
          </a:p>
          <a:p>
            <a:pPr algn="ctr"/>
            <a:r>
              <a:rPr lang="pt-BR" sz="2800" dirty="0">
                <a:latin typeface="Futura Std Medium" panose="020B0702020204020203"/>
              </a:rPr>
              <a:t> </a:t>
            </a:r>
          </a:p>
          <a:p>
            <a:pPr marL="1371600" lvl="2" indent="-457200" algn="just">
              <a:buFont typeface="Arial" panose="020B0604020202020204" pitchFamily="34" charset="0"/>
              <a:buChar char="•"/>
            </a:pPr>
            <a:r>
              <a:rPr lang="pt-BR" sz="2400" b="1" dirty="0">
                <a:solidFill>
                  <a:srgbClr val="FF0000"/>
                </a:solidFill>
                <a:latin typeface="Futura Std Medium" panose="020B0702020204020203"/>
              </a:rPr>
              <a:t>No procedimento sancionador, entre outras decisões a SERES poderá: </a:t>
            </a:r>
          </a:p>
          <a:p>
            <a:pPr marL="1371600" lvl="2" indent="-457200" algn="just">
              <a:buFont typeface="+mj-lt"/>
              <a:buAutoNum type="alphaLcParenR"/>
            </a:pPr>
            <a:r>
              <a:rPr lang="pt-BR" sz="2400" dirty="0">
                <a:latin typeface="Futura Std Medium" panose="020B0702020204020203"/>
              </a:rPr>
              <a:t>sugerir o recredenciamento das IES por período não superior a 3 (três) anos para faculdades e centros universitários e não superior a 5 (cinco) anos para universidades. </a:t>
            </a:r>
          </a:p>
          <a:p>
            <a:pPr marL="1371600" lvl="2" indent="-457200" algn="just">
              <a:buFont typeface="+mj-lt"/>
              <a:buAutoNum type="alphaLcParenR"/>
            </a:pPr>
            <a:r>
              <a:rPr lang="pt-BR" sz="2400" dirty="0">
                <a:latin typeface="Futura Std Medium" panose="020B0702020204020203"/>
              </a:rPr>
              <a:t>No caso de manutenção de conceitos insatisfatórios resultantes de avaliação in loco pós-Protocolo de compromisso, e com base na decisão proferida no âmbito do procedimento sancionador, a Secretaria competente poderá emitir parecer pelo descredenciamento da instituição.</a:t>
            </a:r>
          </a:p>
          <a:p>
            <a:pPr marL="1371600" lvl="2" indent="-457200" algn="just">
              <a:buFont typeface="+mj-lt"/>
              <a:buAutoNum type="alphaLcParenR"/>
            </a:pPr>
            <a:r>
              <a:rPr lang="pt-BR" sz="2400" dirty="0">
                <a:latin typeface="Futura Std Medium" panose="020B0702020204020203"/>
              </a:rPr>
              <a:t>No caso de centro universitário, a Secretaria poderá opinar pelo recredenciamento como faculdade, e no caso de universidade, como centro universitário ou faculdade, nos termos do Decreto Nº 9.235, de 2017. </a:t>
            </a:r>
          </a:p>
          <a:p>
            <a:pPr marL="1371600" lvl="2" indent="-457200" algn="just">
              <a:buFont typeface="Arial" panose="020B0604020202020204" pitchFamily="34" charset="0"/>
              <a:buChar char="•"/>
            </a:pPr>
            <a:endParaRPr lang="pt-BR" sz="2400" b="1" dirty="0">
              <a:latin typeface="Futura Std Medium" panose="020B0702020204020203"/>
            </a:endParaRPr>
          </a:p>
          <a:p>
            <a:pPr marL="1371600" lvl="2" indent="-457200" algn="just">
              <a:buFont typeface="Arial" panose="020B0604020202020204" pitchFamily="34" charset="0"/>
              <a:buChar char="•"/>
            </a:pPr>
            <a:r>
              <a:rPr lang="pt-BR" sz="2400" b="1" dirty="0">
                <a:latin typeface="Futura Std Medium" panose="020B0702020204020203"/>
              </a:rPr>
              <a:t>Recurso ao CNE.  </a:t>
            </a:r>
            <a:r>
              <a:rPr lang="pt-BR" sz="2400" dirty="0">
                <a:latin typeface="Futura Std Medium" panose="020B0702020204020203"/>
              </a:rPr>
              <a:t>Da decisão da SERES pela aplicação de penalidade caberá recurso ao CNE/CES no prazo previsto na legislação.</a:t>
            </a:r>
          </a:p>
        </p:txBody>
      </p:sp>
    </p:spTree>
    <p:extLst>
      <p:ext uri="{BB962C8B-B14F-4D97-AF65-F5344CB8AC3E}">
        <p14:creationId xmlns:p14="http://schemas.microsoft.com/office/powerpoint/2010/main" val="12483979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25185" y="321342"/>
            <a:ext cx="9287865" cy="446276"/>
          </a:xfrm>
          <a:prstGeom prst="rect">
            <a:avLst/>
          </a:prstGeom>
          <a:noFill/>
        </p:spPr>
        <p:txBody>
          <a:bodyPr wrap="square" rtlCol="0">
            <a:spAutoFit/>
          </a:bodyPr>
          <a:lstStyle/>
          <a:p>
            <a:endParaRPr lang="en-US" sz="2200" dirty="0">
              <a:solidFill>
                <a:schemeClr val="bg1"/>
              </a:solidFill>
              <a:latin typeface="Futura Std Book"/>
              <a:cs typeface="Futura Std Book"/>
            </a:endParaRPr>
          </a:p>
        </p:txBody>
      </p:sp>
      <p:sp>
        <p:nvSpPr>
          <p:cNvPr id="6" name="Espaço Reservado para Conteúdo 2"/>
          <p:cNvSpPr txBox="1">
            <a:spLocks/>
          </p:cNvSpPr>
          <p:nvPr/>
        </p:nvSpPr>
        <p:spPr>
          <a:xfrm>
            <a:off x="467544" y="1783357"/>
            <a:ext cx="15035692" cy="7339861"/>
          </a:xfrm>
          <a:prstGeom prst="rect">
            <a:avLst/>
          </a:prstGeom>
        </p:spPr>
        <p:txBody>
          <a:bodyPr vert="horz" lIns="150940" tIns="75470" rIns="150940" bIns="75470" rtlCol="0">
            <a:normAutofit/>
          </a:bodyPr>
          <a:lstStyle>
            <a:lvl1pPr marL="0" indent="0" algn="ctr" defTabSz="754700" rtl="0" eaLnBrk="1" latinLnBrk="0" hangingPunct="1">
              <a:spcBef>
                <a:spcPct val="20000"/>
              </a:spcBef>
              <a:buFont typeface="Arial"/>
              <a:buNone/>
              <a:defRPr sz="5300" kern="1200">
                <a:solidFill>
                  <a:schemeClr val="tx1">
                    <a:tint val="75000"/>
                  </a:schemeClr>
                </a:solidFill>
                <a:latin typeface="+mn-lt"/>
                <a:ea typeface="+mn-ea"/>
                <a:cs typeface="+mn-cs"/>
              </a:defRPr>
            </a:lvl1pPr>
            <a:lvl2pPr marL="754700" indent="0" algn="ctr" defTabSz="754700" rtl="0" eaLnBrk="1" latinLnBrk="0" hangingPunct="1">
              <a:spcBef>
                <a:spcPct val="20000"/>
              </a:spcBef>
              <a:buFont typeface="Arial"/>
              <a:buNone/>
              <a:defRPr sz="4600" kern="1200">
                <a:solidFill>
                  <a:schemeClr val="tx1">
                    <a:tint val="75000"/>
                  </a:schemeClr>
                </a:solidFill>
                <a:latin typeface="+mn-lt"/>
                <a:ea typeface="+mn-ea"/>
                <a:cs typeface="+mn-cs"/>
              </a:defRPr>
            </a:lvl2pPr>
            <a:lvl3pPr marL="1509400" indent="0" algn="ctr" defTabSz="754700" rtl="0" eaLnBrk="1" latinLnBrk="0" hangingPunct="1">
              <a:spcBef>
                <a:spcPct val="20000"/>
              </a:spcBef>
              <a:buFont typeface="Arial"/>
              <a:buNone/>
              <a:defRPr sz="4000" kern="1200">
                <a:solidFill>
                  <a:schemeClr val="tx1">
                    <a:tint val="75000"/>
                  </a:schemeClr>
                </a:solidFill>
                <a:latin typeface="+mn-lt"/>
                <a:ea typeface="+mn-ea"/>
                <a:cs typeface="+mn-cs"/>
              </a:defRPr>
            </a:lvl3pPr>
            <a:lvl4pPr marL="2264100" indent="0" algn="ctr" defTabSz="754700" rtl="0" eaLnBrk="1" latinLnBrk="0" hangingPunct="1">
              <a:spcBef>
                <a:spcPct val="20000"/>
              </a:spcBef>
              <a:buFont typeface="Arial"/>
              <a:buNone/>
              <a:defRPr sz="3300" kern="1200">
                <a:solidFill>
                  <a:schemeClr val="tx1">
                    <a:tint val="75000"/>
                  </a:schemeClr>
                </a:solidFill>
                <a:latin typeface="+mn-lt"/>
                <a:ea typeface="+mn-ea"/>
                <a:cs typeface="+mn-cs"/>
              </a:defRPr>
            </a:lvl4pPr>
            <a:lvl5pPr marL="3018800" indent="0" algn="ctr" defTabSz="754700" rtl="0" eaLnBrk="1" latinLnBrk="0" hangingPunct="1">
              <a:spcBef>
                <a:spcPct val="20000"/>
              </a:spcBef>
              <a:buFont typeface="Arial"/>
              <a:buNone/>
              <a:defRPr sz="3300" kern="1200">
                <a:solidFill>
                  <a:schemeClr val="tx1">
                    <a:tint val="75000"/>
                  </a:schemeClr>
                </a:solidFill>
                <a:latin typeface="+mn-lt"/>
                <a:ea typeface="+mn-ea"/>
                <a:cs typeface="+mn-cs"/>
              </a:defRPr>
            </a:lvl5pPr>
            <a:lvl6pPr marL="3773500" indent="0" algn="ctr" defTabSz="754700" rtl="0" eaLnBrk="1" latinLnBrk="0" hangingPunct="1">
              <a:spcBef>
                <a:spcPct val="20000"/>
              </a:spcBef>
              <a:buFont typeface="Arial"/>
              <a:buNone/>
              <a:defRPr sz="3300" kern="1200">
                <a:solidFill>
                  <a:schemeClr val="tx1">
                    <a:tint val="75000"/>
                  </a:schemeClr>
                </a:solidFill>
                <a:latin typeface="+mn-lt"/>
                <a:ea typeface="+mn-ea"/>
                <a:cs typeface="+mn-cs"/>
              </a:defRPr>
            </a:lvl6pPr>
            <a:lvl7pPr marL="4528200" indent="0" algn="ctr" defTabSz="754700" rtl="0" eaLnBrk="1" latinLnBrk="0" hangingPunct="1">
              <a:spcBef>
                <a:spcPct val="20000"/>
              </a:spcBef>
              <a:buFont typeface="Arial"/>
              <a:buNone/>
              <a:defRPr sz="3300" kern="1200">
                <a:solidFill>
                  <a:schemeClr val="tx1">
                    <a:tint val="75000"/>
                  </a:schemeClr>
                </a:solidFill>
                <a:latin typeface="+mn-lt"/>
                <a:ea typeface="+mn-ea"/>
                <a:cs typeface="+mn-cs"/>
              </a:defRPr>
            </a:lvl7pPr>
            <a:lvl8pPr marL="5282900" indent="0" algn="ctr" defTabSz="754700" rtl="0" eaLnBrk="1" latinLnBrk="0" hangingPunct="1">
              <a:spcBef>
                <a:spcPct val="20000"/>
              </a:spcBef>
              <a:buFont typeface="Arial"/>
              <a:buNone/>
              <a:defRPr sz="3300" kern="1200">
                <a:solidFill>
                  <a:schemeClr val="tx1">
                    <a:tint val="75000"/>
                  </a:schemeClr>
                </a:solidFill>
                <a:latin typeface="+mn-lt"/>
                <a:ea typeface="+mn-ea"/>
                <a:cs typeface="+mn-cs"/>
              </a:defRPr>
            </a:lvl8pPr>
            <a:lvl9pPr marL="6037600" indent="0" algn="ctr" defTabSz="754700" rtl="0" eaLnBrk="1" latinLnBrk="0" hangingPunct="1">
              <a:spcBef>
                <a:spcPct val="20000"/>
              </a:spcBef>
              <a:buFont typeface="Arial"/>
              <a:buNone/>
              <a:defRPr sz="3300" kern="1200">
                <a:solidFill>
                  <a:schemeClr val="tx1">
                    <a:tint val="75000"/>
                  </a:schemeClr>
                </a:solidFill>
                <a:latin typeface="+mn-lt"/>
                <a:ea typeface="+mn-ea"/>
                <a:cs typeface="+mn-cs"/>
              </a:defRPr>
            </a:lvl9pPr>
          </a:lstStyle>
          <a:p>
            <a:pPr algn="just"/>
            <a:endParaRPr lang="pt-BR" sz="2800" b="1" dirty="0">
              <a:latin typeface="Futura Std Medium"/>
            </a:endParaRPr>
          </a:p>
        </p:txBody>
      </p:sp>
      <p:sp>
        <p:nvSpPr>
          <p:cNvPr id="5" name="Retângulo 4"/>
          <p:cNvSpPr/>
          <p:nvPr/>
        </p:nvSpPr>
        <p:spPr>
          <a:xfrm>
            <a:off x="642455" y="6568673"/>
            <a:ext cx="14685870" cy="1938992"/>
          </a:xfrm>
          <a:prstGeom prst="rect">
            <a:avLst/>
          </a:prstGeom>
        </p:spPr>
        <p:txBody>
          <a:bodyPr wrap="square">
            <a:spAutoFit/>
          </a:bodyPr>
          <a:lstStyle/>
          <a:p>
            <a:pPr algn="ctr"/>
            <a:endParaRPr lang="pt-BR" sz="4000" b="1" dirty="0">
              <a:solidFill>
                <a:srgbClr val="FF0000"/>
              </a:solidFill>
              <a:latin typeface="Futura Std Medium"/>
              <a:ea typeface="Times New Roman" panose="02020603050405020304" pitchFamily="18" charset="0"/>
            </a:endParaRPr>
          </a:p>
          <a:p>
            <a:pPr algn="ctr"/>
            <a:endParaRPr lang="pt-BR" sz="4000" b="1" dirty="0">
              <a:solidFill>
                <a:srgbClr val="FF0000"/>
              </a:solidFill>
              <a:latin typeface="Futura Std Medium"/>
              <a:ea typeface="Times New Roman" panose="02020603050405020304" pitchFamily="18" charset="0"/>
            </a:endParaRPr>
          </a:p>
          <a:p>
            <a:pPr algn="ctr"/>
            <a:endParaRPr lang="pt-BR" sz="4000" b="1" dirty="0">
              <a:solidFill>
                <a:srgbClr val="FF0000"/>
              </a:solidFill>
              <a:latin typeface="Futura Std Medium"/>
              <a:ea typeface="Times New Roman" panose="02020603050405020304" pitchFamily="18" charset="0"/>
            </a:endParaRPr>
          </a:p>
        </p:txBody>
      </p:sp>
      <p:sp>
        <p:nvSpPr>
          <p:cNvPr id="7" name="Espaço Reservado para Conteúdo 2"/>
          <p:cNvSpPr txBox="1">
            <a:spLocks/>
          </p:cNvSpPr>
          <p:nvPr/>
        </p:nvSpPr>
        <p:spPr>
          <a:xfrm>
            <a:off x="2332040" y="831991"/>
            <a:ext cx="13171196" cy="1596788"/>
          </a:xfrm>
          <a:prstGeom prst="rect">
            <a:avLst/>
          </a:prstGeom>
        </p:spPr>
        <p:txBody>
          <a:bodyPr vert="horz" lIns="150940" tIns="75470" rIns="150940" bIns="75470" rtlCol="0">
            <a:normAutofit/>
          </a:bodyPr>
          <a:lstStyle>
            <a:lvl1pPr marL="0" indent="0" algn="ctr" defTabSz="754700" rtl="0" eaLnBrk="1" latinLnBrk="0" hangingPunct="1">
              <a:spcBef>
                <a:spcPct val="20000"/>
              </a:spcBef>
              <a:buFont typeface="Arial"/>
              <a:buNone/>
              <a:defRPr sz="5300" kern="1200">
                <a:solidFill>
                  <a:schemeClr val="tx1">
                    <a:tint val="75000"/>
                  </a:schemeClr>
                </a:solidFill>
                <a:latin typeface="+mn-lt"/>
                <a:ea typeface="+mn-ea"/>
                <a:cs typeface="+mn-cs"/>
              </a:defRPr>
            </a:lvl1pPr>
            <a:lvl2pPr marL="754700" indent="0" algn="ctr" defTabSz="754700" rtl="0" eaLnBrk="1" latinLnBrk="0" hangingPunct="1">
              <a:spcBef>
                <a:spcPct val="20000"/>
              </a:spcBef>
              <a:buFont typeface="Arial"/>
              <a:buNone/>
              <a:defRPr sz="4600" kern="1200">
                <a:solidFill>
                  <a:schemeClr val="tx1">
                    <a:tint val="75000"/>
                  </a:schemeClr>
                </a:solidFill>
                <a:latin typeface="+mn-lt"/>
                <a:ea typeface="+mn-ea"/>
                <a:cs typeface="+mn-cs"/>
              </a:defRPr>
            </a:lvl2pPr>
            <a:lvl3pPr marL="1509400" indent="0" algn="ctr" defTabSz="754700" rtl="0" eaLnBrk="1" latinLnBrk="0" hangingPunct="1">
              <a:spcBef>
                <a:spcPct val="20000"/>
              </a:spcBef>
              <a:buFont typeface="Arial"/>
              <a:buNone/>
              <a:defRPr sz="4000" kern="1200">
                <a:solidFill>
                  <a:schemeClr val="tx1">
                    <a:tint val="75000"/>
                  </a:schemeClr>
                </a:solidFill>
                <a:latin typeface="+mn-lt"/>
                <a:ea typeface="+mn-ea"/>
                <a:cs typeface="+mn-cs"/>
              </a:defRPr>
            </a:lvl3pPr>
            <a:lvl4pPr marL="2264100" indent="0" algn="ctr" defTabSz="754700" rtl="0" eaLnBrk="1" latinLnBrk="0" hangingPunct="1">
              <a:spcBef>
                <a:spcPct val="20000"/>
              </a:spcBef>
              <a:buFont typeface="Arial"/>
              <a:buNone/>
              <a:defRPr sz="3300" kern="1200">
                <a:solidFill>
                  <a:schemeClr val="tx1">
                    <a:tint val="75000"/>
                  </a:schemeClr>
                </a:solidFill>
                <a:latin typeface="+mn-lt"/>
                <a:ea typeface="+mn-ea"/>
                <a:cs typeface="+mn-cs"/>
              </a:defRPr>
            </a:lvl4pPr>
            <a:lvl5pPr marL="3018800" indent="0" algn="ctr" defTabSz="754700" rtl="0" eaLnBrk="1" latinLnBrk="0" hangingPunct="1">
              <a:spcBef>
                <a:spcPct val="20000"/>
              </a:spcBef>
              <a:buFont typeface="Arial"/>
              <a:buNone/>
              <a:defRPr sz="3300" kern="1200">
                <a:solidFill>
                  <a:schemeClr val="tx1">
                    <a:tint val="75000"/>
                  </a:schemeClr>
                </a:solidFill>
                <a:latin typeface="+mn-lt"/>
                <a:ea typeface="+mn-ea"/>
                <a:cs typeface="+mn-cs"/>
              </a:defRPr>
            </a:lvl5pPr>
            <a:lvl6pPr marL="3773500" indent="0" algn="ctr" defTabSz="754700" rtl="0" eaLnBrk="1" latinLnBrk="0" hangingPunct="1">
              <a:spcBef>
                <a:spcPct val="20000"/>
              </a:spcBef>
              <a:buFont typeface="Arial"/>
              <a:buNone/>
              <a:defRPr sz="3300" kern="1200">
                <a:solidFill>
                  <a:schemeClr val="tx1">
                    <a:tint val="75000"/>
                  </a:schemeClr>
                </a:solidFill>
                <a:latin typeface="+mn-lt"/>
                <a:ea typeface="+mn-ea"/>
                <a:cs typeface="+mn-cs"/>
              </a:defRPr>
            </a:lvl6pPr>
            <a:lvl7pPr marL="4528200" indent="0" algn="ctr" defTabSz="754700" rtl="0" eaLnBrk="1" latinLnBrk="0" hangingPunct="1">
              <a:spcBef>
                <a:spcPct val="20000"/>
              </a:spcBef>
              <a:buFont typeface="Arial"/>
              <a:buNone/>
              <a:defRPr sz="3300" kern="1200">
                <a:solidFill>
                  <a:schemeClr val="tx1">
                    <a:tint val="75000"/>
                  </a:schemeClr>
                </a:solidFill>
                <a:latin typeface="+mn-lt"/>
                <a:ea typeface="+mn-ea"/>
                <a:cs typeface="+mn-cs"/>
              </a:defRPr>
            </a:lvl7pPr>
            <a:lvl8pPr marL="5282900" indent="0" algn="ctr" defTabSz="754700" rtl="0" eaLnBrk="1" latinLnBrk="0" hangingPunct="1">
              <a:spcBef>
                <a:spcPct val="20000"/>
              </a:spcBef>
              <a:buFont typeface="Arial"/>
              <a:buNone/>
              <a:defRPr sz="3300" kern="1200">
                <a:solidFill>
                  <a:schemeClr val="tx1">
                    <a:tint val="75000"/>
                  </a:schemeClr>
                </a:solidFill>
                <a:latin typeface="+mn-lt"/>
                <a:ea typeface="+mn-ea"/>
                <a:cs typeface="+mn-cs"/>
              </a:defRPr>
            </a:lvl8pPr>
            <a:lvl9pPr marL="6037600" indent="0" algn="ctr" defTabSz="754700" rtl="0" eaLnBrk="1" latinLnBrk="0" hangingPunct="1">
              <a:spcBef>
                <a:spcPct val="20000"/>
              </a:spcBef>
              <a:buFont typeface="Arial"/>
              <a:buNone/>
              <a:defRPr sz="3300" kern="1200">
                <a:solidFill>
                  <a:schemeClr val="tx1">
                    <a:tint val="75000"/>
                  </a:schemeClr>
                </a:solidFill>
                <a:latin typeface="+mn-lt"/>
                <a:ea typeface="+mn-ea"/>
                <a:cs typeface="+mn-cs"/>
              </a:defRPr>
            </a:lvl9pPr>
          </a:lstStyle>
          <a:p>
            <a:pPr algn="l"/>
            <a:r>
              <a:rPr lang="pt-BR" sz="6000" b="1" dirty="0">
                <a:solidFill>
                  <a:srgbClr val="C00000"/>
                </a:solidFill>
                <a:latin typeface="Futura Std Medium"/>
              </a:rPr>
              <a:t>Objeto e objetivo</a:t>
            </a:r>
          </a:p>
        </p:txBody>
      </p:sp>
      <p:pic>
        <p:nvPicPr>
          <p:cNvPr id="10" name="Imagem 9">
            <a:extLst>
              <a:ext uri="{FF2B5EF4-FFF2-40B4-BE49-F238E27FC236}">
                <a16:creationId xmlns:a16="http://schemas.microsoft.com/office/drawing/2014/main" id="{7AEE3A9E-253D-42AF-B165-8E268F8C66F6}"/>
              </a:ext>
            </a:extLst>
          </p:cNvPr>
          <p:cNvPicPr>
            <a:picLocks noChangeAspect="1"/>
          </p:cNvPicPr>
          <p:nvPr/>
        </p:nvPicPr>
        <p:blipFill>
          <a:blip r:embed="rId2"/>
          <a:stretch>
            <a:fillRect/>
          </a:stretch>
        </p:blipFill>
        <p:spPr>
          <a:xfrm>
            <a:off x="12493336" y="8722082"/>
            <a:ext cx="3009900" cy="971550"/>
          </a:xfrm>
          <a:prstGeom prst="rect">
            <a:avLst/>
          </a:prstGeom>
        </p:spPr>
      </p:pic>
      <p:sp>
        <p:nvSpPr>
          <p:cNvPr id="9" name="Retângulo 8">
            <a:extLst>
              <a:ext uri="{FF2B5EF4-FFF2-40B4-BE49-F238E27FC236}">
                <a16:creationId xmlns:a16="http://schemas.microsoft.com/office/drawing/2014/main" id="{A4C86B89-E970-4C9A-B300-D71741DE4D8A}"/>
              </a:ext>
            </a:extLst>
          </p:cNvPr>
          <p:cNvSpPr/>
          <p:nvPr/>
        </p:nvSpPr>
        <p:spPr>
          <a:xfrm>
            <a:off x="1245742" y="2582966"/>
            <a:ext cx="13766104" cy="3816429"/>
          </a:xfrm>
          <a:prstGeom prst="rect">
            <a:avLst/>
          </a:prstGeom>
        </p:spPr>
        <p:txBody>
          <a:bodyPr wrap="square">
            <a:spAutoFit/>
          </a:bodyPr>
          <a:lstStyle/>
          <a:p>
            <a:pPr marL="457200" indent="-457200" algn="just">
              <a:buFont typeface="Arial" panose="020B0604020202020204" pitchFamily="34" charset="0"/>
              <a:buChar char="•"/>
            </a:pPr>
            <a:endParaRPr lang="pt-BR" sz="2800" dirty="0">
              <a:latin typeface="Futura Std Medium" panose="020B0702020204020203"/>
            </a:endParaRPr>
          </a:p>
          <a:p>
            <a:pPr marL="457200" indent="-457200" algn="just">
              <a:buFont typeface="Arial" panose="020B0604020202020204" pitchFamily="34" charset="0"/>
              <a:buChar char="•"/>
            </a:pPr>
            <a:r>
              <a:rPr lang="pt-BR" sz="2800" dirty="0">
                <a:latin typeface="Futura Std Medium" panose="020B0702020204020203"/>
              </a:rPr>
              <a:t>Dispõe sobre o fluxo dos processos de credenciamento e recredenciamento de instituições de educação superior e de autorização, reconhecimento e renovação de reconhecimento de cursos superiores, bem como seus aditamentos.</a:t>
            </a:r>
          </a:p>
          <a:p>
            <a:pPr algn="just"/>
            <a:endParaRPr lang="pt-BR" sz="2800" dirty="0">
              <a:latin typeface="Futura Std Medium" panose="020B0702020204020203"/>
            </a:endParaRPr>
          </a:p>
          <a:p>
            <a:pPr marL="457200" indent="-457200" algn="just">
              <a:buFont typeface="Arial" panose="020B0604020202020204" pitchFamily="34" charset="0"/>
              <a:buChar char="•"/>
            </a:pPr>
            <a:endParaRPr lang="pt-BR" sz="2800" dirty="0">
              <a:latin typeface="Futura Std Medium" panose="020B0702020204020203"/>
            </a:endParaRPr>
          </a:p>
          <a:p>
            <a:pPr marL="457200" indent="-457200" algn="just">
              <a:buFont typeface="Arial" panose="020B0604020202020204" pitchFamily="34" charset="0"/>
              <a:buChar char="•"/>
            </a:pPr>
            <a:endParaRPr lang="pt-BR" dirty="0">
              <a:solidFill>
                <a:schemeClr val="bg1">
                  <a:lumMod val="50000"/>
                </a:schemeClr>
              </a:solidFill>
              <a:latin typeface="Futura Std Medium" panose="020B0702020204020203"/>
            </a:endParaRPr>
          </a:p>
          <a:p>
            <a:pPr algn="just"/>
            <a:r>
              <a:rPr lang="pt-BR" sz="2800" dirty="0">
                <a:solidFill>
                  <a:schemeClr val="bg1">
                    <a:lumMod val="50000"/>
                  </a:schemeClr>
                </a:solidFill>
                <a:latin typeface="Futura Std Medium" panose="020B0702020204020203"/>
              </a:rPr>
              <a:t>  </a:t>
            </a:r>
          </a:p>
        </p:txBody>
      </p:sp>
    </p:spTree>
    <p:extLst>
      <p:ext uri="{BB962C8B-B14F-4D97-AF65-F5344CB8AC3E}">
        <p14:creationId xmlns:p14="http://schemas.microsoft.com/office/powerpoint/2010/main" val="15522137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a:extLst>
              <a:ext uri="{FF2B5EF4-FFF2-40B4-BE49-F238E27FC236}">
                <a16:creationId xmlns:a16="http://schemas.microsoft.com/office/drawing/2014/main" id="{3D0E16B2-9490-4BF9-BA35-7BBABA981EA3}"/>
              </a:ext>
            </a:extLst>
          </p:cNvPr>
          <p:cNvPicPr>
            <a:picLocks noChangeAspect="1"/>
          </p:cNvPicPr>
          <p:nvPr/>
        </p:nvPicPr>
        <p:blipFill>
          <a:blip r:embed="rId3"/>
          <a:stretch>
            <a:fillRect/>
          </a:stretch>
        </p:blipFill>
        <p:spPr>
          <a:xfrm>
            <a:off x="12853556" y="8897627"/>
            <a:ext cx="3009900" cy="971550"/>
          </a:xfrm>
          <a:prstGeom prst="rect">
            <a:avLst/>
          </a:prstGeom>
        </p:spPr>
      </p:pic>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2097352" y="1107192"/>
            <a:ext cx="13766104" cy="7725192"/>
          </a:xfrm>
          <a:prstGeom prst="rect">
            <a:avLst/>
          </a:prstGeom>
        </p:spPr>
        <p:txBody>
          <a:bodyPr wrap="square">
            <a:spAutoFit/>
          </a:bodyPr>
          <a:lstStyle/>
          <a:p>
            <a:pPr algn="just"/>
            <a:r>
              <a:rPr lang="pt-BR" sz="3600" b="1" dirty="0">
                <a:solidFill>
                  <a:srgbClr val="C00000"/>
                </a:solidFill>
                <a:latin typeface="Futura Std Medium" panose="020B0702020204020203"/>
              </a:rPr>
              <a:t>Portaria Normativa nº 23, de 21 de dezembro de 2017 </a:t>
            </a:r>
          </a:p>
          <a:p>
            <a:pPr algn="ctr"/>
            <a:endParaRPr lang="pt-BR" sz="2800" dirty="0">
              <a:latin typeface="Futura Std Medium" panose="020B0702020204020203"/>
            </a:endParaRPr>
          </a:p>
          <a:p>
            <a:pPr algn="ctr"/>
            <a:r>
              <a:rPr lang="pt-BR" sz="2800" dirty="0">
                <a:latin typeface="Futura Std Medium" panose="020B0702020204020203"/>
              </a:rPr>
              <a:t>DAS DISPOSIÇÕES ESPECÍFICAS AOS PROCESSOS DE AUTORIZAÇÃO OU RECONHECIMENTO DE CURSO</a:t>
            </a:r>
          </a:p>
          <a:p>
            <a:pPr algn="ctr"/>
            <a:endParaRPr lang="pt-BR" sz="2800" dirty="0">
              <a:latin typeface="Futura Std Medium" panose="020B0702020204020203"/>
            </a:endParaRPr>
          </a:p>
          <a:p>
            <a:pPr algn="ctr"/>
            <a:endParaRPr lang="pt-BR" sz="1200" dirty="0">
              <a:latin typeface="Futura Std Medium" panose="020B0702020204020203"/>
            </a:endParaRPr>
          </a:p>
          <a:p>
            <a:pPr marL="457200" indent="-457200">
              <a:buFont typeface="Arial" panose="020B0604020202020204" pitchFamily="34" charset="0"/>
              <a:buChar char="•"/>
            </a:pPr>
            <a:r>
              <a:rPr lang="pt-BR" sz="2400" b="1" dirty="0">
                <a:solidFill>
                  <a:srgbClr val="FF0000"/>
                </a:solidFill>
                <a:latin typeface="Futura Std Medium" panose="020B0702020204020203"/>
              </a:rPr>
              <a:t>Cursos regulados</a:t>
            </a:r>
            <a:r>
              <a:rPr lang="pt-BR" sz="2400" b="1" dirty="0">
                <a:latin typeface="Futura Std Medium" panose="020B0702020204020203"/>
              </a:rPr>
              <a:t>.</a:t>
            </a:r>
            <a:r>
              <a:rPr lang="pt-BR" sz="2400" dirty="0">
                <a:latin typeface="Futura Std Medium" panose="020B0702020204020203"/>
              </a:rPr>
              <a:t> Os pedidos de autorização de cursos de Direito, Medicina, Odontologia, Psicologia e Enfermagem, inclusive em universidades e centros universitários, sujeitam-se a tramitação própria, conforme disposto no art. 41 do Decreto Nº 9.235, de 2017, e nos termos desta Portaria Normativa. </a:t>
            </a:r>
          </a:p>
          <a:p>
            <a:pPr marL="457200" indent="-457200">
              <a:buFont typeface="Arial" panose="020B0604020202020204" pitchFamily="34" charset="0"/>
              <a:buChar char="•"/>
            </a:pPr>
            <a:endParaRPr lang="pt-BR" sz="2400" dirty="0">
              <a:latin typeface="Futura Std Medium" panose="020B0702020204020203"/>
            </a:endParaRPr>
          </a:p>
          <a:p>
            <a:pPr marL="457200" indent="-457200">
              <a:buFont typeface="Arial" panose="020B0604020202020204" pitchFamily="34" charset="0"/>
              <a:buChar char="•"/>
            </a:pPr>
            <a:r>
              <a:rPr lang="pt-BR" sz="2400" b="1" dirty="0">
                <a:solidFill>
                  <a:srgbClr val="FF0000"/>
                </a:solidFill>
                <a:latin typeface="Futura Std Medium" panose="020B0702020204020203"/>
              </a:rPr>
              <a:t>Reconhecimento</a:t>
            </a:r>
            <a:r>
              <a:rPr lang="pt-BR" sz="2400" b="1" dirty="0">
                <a:latin typeface="Futura Std Medium" panose="020B0702020204020203"/>
              </a:rPr>
              <a:t> </a:t>
            </a:r>
            <a:r>
              <a:rPr lang="pt-BR" sz="2400" b="1" dirty="0">
                <a:solidFill>
                  <a:srgbClr val="FF0000"/>
                </a:solidFill>
                <a:latin typeface="Futura Std Medium" panose="020B0702020204020203"/>
              </a:rPr>
              <a:t>de cursos em endereços no mesmo município.   </a:t>
            </a:r>
            <a:r>
              <a:rPr lang="pt-BR" sz="2400" dirty="0">
                <a:latin typeface="Futura Std Medium" panose="020B0702020204020203"/>
              </a:rPr>
              <a:t>O reconhecimento de curso presencial em um município se estende às unidades educacionais no mesmo município, para registro do diploma ou qualquer outro fim, nos termos do art. 45 do Decreto Nº 9.235, de 2017. </a:t>
            </a:r>
          </a:p>
          <a:p>
            <a:pPr marL="457200" indent="-457200">
              <a:buFont typeface="Arial" panose="020B0604020202020204" pitchFamily="34" charset="0"/>
              <a:buChar char="•"/>
            </a:pPr>
            <a:endParaRPr lang="pt-BR" sz="2400" dirty="0">
              <a:solidFill>
                <a:srgbClr val="FF0000"/>
              </a:solidFill>
              <a:latin typeface="Futura Std Medium" panose="020B0702020204020203"/>
            </a:endParaRPr>
          </a:p>
          <a:p>
            <a:pPr marL="457200" indent="-457200">
              <a:buFont typeface="Arial" panose="020B0604020202020204" pitchFamily="34" charset="0"/>
              <a:buChar char="•"/>
            </a:pPr>
            <a:r>
              <a:rPr lang="pt-BR" sz="2400" b="1" dirty="0">
                <a:solidFill>
                  <a:srgbClr val="FF0000"/>
                </a:solidFill>
                <a:latin typeface="Futura Std Medium" panose="020B0702020204020203"/>
              </a:rPr>
              <a:t>Prazo para pedido de reconhecimento</a:t>
            </a:r>
            <a:r>
              <a:rPr lang="pt-BR" sz="2400" b="1" dirty="0">
                <a:latin typeface="Futura Std Medium" panose="020B0702020204020203"/>
              </a:rPr>
              <a:t>.</a:t>
            </a:r>
            <a:r>
              <a:rPr lang="pt-BR" sz="2400" dirty="0">
                <a:latin typeface="Futura Std Medium" panose="020B0702020204020203"/>
              </a:rPr>
              <a:t> A instituição deverá protocolar pedido de reconhecimento de curso no período compreendido entre metade do prazo previsto para a integralização de sua carga horária e 75% (setenta e cinco por cento) desse prazo. </a:t>
            </a:r>
          </a:p>
        </p:txBody>
      </p:sp>
    </p:spTree>
    <p:extLst>
      <p:ext uri="{BB962C8B-B14F-4D97-AF65-F5344CB8AC3E}">
        <p14:creationId xmlns:p14="http://schemas.microsoft.com/office/powerpoint/2010/main" val="20759838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a:extLst>
              <a:ext uri="{FF2B5EF4-FFF2-40B4-BE49-F238E27FC236}">
                <a16:creationId xmlns:a16="http://schemas.microsoft.com/office/drawing/2014/main" id="{3D0E16B2-9490-4BF9-BA35-7BBABA981EA3}"/>
              </a:ext>
            </a:extLst>
          </p:cNvPr>
          <p:cNvPicPr>
            <a:picLocks noChangeAspect="1"/>
          </p:cNvPicPr>
          <p:nvPr/>
        </p:nvPicPr>
        <p:blipFill>
          <a:blip r:embed="rId3"/>
          <a:stretch>
            <a:fillRect/>
          </a:stretch>
        </p:blipFill>
        <p:spPr>
          <a:xfrm>
            <a:off x="12853556" y="8897627"/>
            <a:ext cx="3009900" cy="971550"/>
          </a:xfrm>
          <a:prstGeom prst="rect">
            <a:avLst/>
          </a:prstGeom>
        </p:spPr>
      </p:pic>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2097352" y="1107192"/>
            <a:ext cx="13766104" cy="6986528"/>
          </a:xfrm>
          <a:prstGeom prst="rect">
            <a:avLst/>
          </a:prstGeom>
        </p:spPr>
        <p:txBody>
          <a:bodyPr wrap="square">
            <a:spAutoFit/>
          </a:bodyPr>
          <a:lstStyle/>
          <a:p>
            <a:pPr algn="just"/>
            <a:r>
              <a:rPr lang="pt-BR" sz="3600" b="1" dirty="0">
                <a:solidFill>
                  <a:srgbClr val="C00000"/>
                </a:solidFill>
                <a:latin typeface="Futura Std Medium" panose="020B0702020204020203"/>
              </a:rPr>
              <a:t>Portaria Normativa nº 23, de 21 de dezembro de 2017 </a:t>
            </a:r>
          </a:p>
          <a:p>
            <a:pPr algn="ctr"/>
            <a:endParaRPr lang="pt-BR" sz="2800" dirty="0">
              <a:latin typeface="Futura Std Medium" panose="020B0702020204020203"/>
            </a:endParaRPr>
          </a:p>
          <a:p>
            <a:pPr algn="ctr"/>
            <a:r>
              <a:rPr lang="pt-BR" sz="2800" dirty="0">
                <a:latin typeface="Futura Std Medium" panose="020B0702020204020203"/>
              </a:rPr>
              <a:t>DAS DISPOSIÇÕES ESPECÍFICAS AOS PROCESSOS DE AUTORIZAÇÃO OU RECONHECIMENTO DE CURSO</a:t>
            </a:r>
          </a:p>
          <a:p>
            <a:pPr algn="ctr"/>
            <a:endParaRPr lang="pt-BR" sz="2800" dirty="0">
              <a:latin typeface="Futura Std Medium" panose="020B0702020204020203"/>
            </a:endParaRPr>
          </a:p>
          <a:p>
            <a:pPr algn="ctr"/>
            <a:endParaRPr lang="pt-BR" sz="1200" dirty="0">
              <a:latin typeface="Futura Std Medium" panose="020B0702020204020203"/>
            </a:endParaRPr>
          </a:p>
          <a:p>
            <a:pPr marL="457200" indent="-457200">
              <a:buFont typeface="Arial" panose="020B0604020202020204" pitchFamily="34" charset="0"/>
              <a:buChar char="•"/>
            </a:pPr>
            <a:r>
              <a:rPr lang="pt-BR" sz="2400" b="1" dirty="0">
                <a:solidFill>
                  <a:srgbClr val="FF0000"/>
                </a:solidFill>
                <a:latin typeface="Futura Std Medium" panose="020B0702020204020203"/>
              </a:rPr>
              <a:t>Comissão única de avaliação</a:t>
            </a:r>
            <a:r>
              <a:rPr lang="pt-BR" sz="2400" b="1" dirty="0">
                <a:latin typeface="Futura Std Medium" panose="020B0702020204020203"/>
              </a:rPr>
              <a:t>. </a:t>
            </a:r>
            <a:r>
              <a:rPr lang="pt-BR" sz="2400" dirty="0">
                <a:latin typeface="Futura Std Medium" panose="020B0702020204020203"/>
              </a:rPr>
              <a:t>Nos processos de autorização e reconhecimento, a avaliação in loco será realizada por comissão única de avaliadores, para grupos de cursos do mesmo eixo tecnológico ou da mesma área de conhecimento, quando couber. Em caso de múltiplos endereços, a avaliação in loco poderá ser feita por amostragem, a critério da SERES. </a:t>
            </a:r>
          </a:p>
          <a:p>
            <a:pPr marL="457200" indent="-457200">
              <a:buFont typeface="Arial" panose="020B0604020202020204" pitchFamily="34" charset="0"/>
              <a:buChar char="•"/>
            </a:pPr>
            <a:endParaRPr lang="pt-BR" sz="2400" dirty="0">
              <a:latin typeface="Futura Std Medium" panose="020B0702020204020203"/>
            </a:endParaRPr>
          </a:p>
          <a:p>
            <a:pPr marL="457200" indent="-457200">
              <a:buFont typeface="Arial" panose="020B0604020202020204" pitchFamily="34" charset="0"/>
              <a:buChar char="•"/>
            </a:pPr>
            <a:r>
              <a:rPr lang="pt-BR" sz="2400" b="1" dirty="0">
                <a:solidFill>
                  <a:srgbClr val="FF0000"/>
                </a:solidFill>
                <a:latin typeface="Futura Std Medium" panose="020B0702020204020203"/>
              </a:rPr>
              <a:t>Recurso ao CNE em caso de decisão desfavorável</a:t>
            </a:r>
            <a:r>
              <a:rPr lang="pt-BR" sz="2400" b="1" dirty="0">
                <a:latin typeface="Futura Std Medium" panose="020B0702020204020203"/>
              </a:rPr>
              <a:t>.  </a:t>
            </a:r>
            <a:r>
              <a:rPr lang="pt-BR" sz="2400" dirty="0">
                <a:latin typeface="Futura Std Medium" panose="020B0702020204020203"/>
              </a:rPr>
              <a:t>À decisão desfavorável do Secretário da SERES ao pedido de autorização se seguirá a abertura do prazo de 30 (trinta) dias para recurso ao CNE.  O recurso referido no caput será julgado, em instância única, pela Câmara de Educação Superior do CNE e sua decisão será irrecorrível, na esfera administrativa, sendo submetida à homologação do Ministro, na forma do art. 15 desta Portaria.</a:t>
            </a:r>
          </a:p>
        </p:txBody>
      </p:sp>
    </p:spTree>
    <p:extLst>
      <p:ext uri="{BB962C8B-B14F-4D97-AF65-F5344CB8AC3E}">
        <p14:creationId xmlns:p14="http://schemas.microsoft.com/office/powerpoint/2010/main" val="42932700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a:extLst>
              <a:ext uri="{FF2B5EF4-FFF2-40B4-BE49-F238E27FC236}">
                <a16:creationId xmlns:a16="http://schemas.microsoft.com/office/drawing/2014/main" id="{3D0E16B2-9490-4BF9-BA35-7BBABA981EA3}"/>
              </a:ext>
            </a:extLst>
          </p:cNvPr>
          <p:cNvPicPr>
            <a:picLocks noChangeAspect="1"/>
          </p:cNvPicPr>
          <p:nvPr/>
        </p:nvPicPr>
        <p:blipFill>
          <a:blip r:embed="rId3"/>
          <a:stretch>
            <a:fillRect/>
          </a:stretch>
        </p:blipFill>
        <p:spPr>
          <a:xfrm>
            <a:off x="12853556" y="8897627"/>
            <a:ext cx="3009900" cy="971550"/>
          </a:xfrm>
          <a:prstGeom prst="rect">
            <a:avLst/>
          </a:prstGeom>
        </p:spPr>
      </p:pic>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2097352" y="1107192"/>
            <a:ext cx="13766104" cy="7355860"/>
          </a:xfrm>
          <a:prstGeom prst="rect">
            <a:avLst/>
          </a:prstGeom>
        </p:spPr>
        <p:txBody>
          <a:bodyPr wrap="square">
            <a:spAutoFit/>
          </a:bodyPr>
          <a:lstStyle/>
          <a:p>
            <a:pPr algn="just"/>
            <a:r>
              <a:rPr lang="pt-BR" sz="3600" b="1" dirty="0">
                <a:solidFill>
                  <a:srgbClr val="C00000"/>
                </a:solidFill>
                <a:latin typeface="Futura Std Medium" panose="020B0702020204020203"/>
              </a:rPr>
              <a:t>Portaria Normativa nº 23, de 21 de dezembro de 2017 </a:t>
            </a:r>
          </a:p>
          <a:p>
            <a:pPr algn="ctr"/>
            <a:endParaRPr lang="pt-BR" sz="2800" dirty="0">
              <a:latin typeface="Futura Std Medium" panose="020B0702020204020203"/>
            </a:endParaRPr>
          </a:p>
          <a:p>
            <a:pPr algn="ctr"/>
            <a:r>
              <a:rPr lang="pt-BR" sz="2800" dirty="0">
                <a:latin typeface="Futura Std Medium" panose="020B0702020204020203"/>
              </a:rPr>
              <a:t>CAPÍTULO V DO CICLO AVALIATIVO E DAS DISPOSIÇÕES ESPECÍFICAS AOS PROCESSOS DE RENOVAÇÃO DE RECONHECIMENTO DE CURSOS </a:t>
            </a:r>
          </a:p>
          <a:p>
            <a:pPr algn="ctr"/>
            <a:endParaRPr lang="pt-BR" sz="2800" dirty="0">
              <a:latin typeface="Futura Std Medium" panose="020B0702020204020203"/>
            </a:endParaRPr>
          </a:p>
          <a:p>
            <a:pPr algn="ctr"/>
            <a:endParaRPr lang="pt-BR" sz="1200" dirty="0">
              <a:latin typeface="Futura Std Medium" panose="020B0702020204020203"/>
            </a:endParaRPr>
          </a:p>
          <a:p>
            <a:pPr marL="457200" indent="-457200">
              <a:buFont typeface="Arial" panose="020B0604020202020204" pitchFamily="34" charset="0"/>
              <a:buChar char="•"/>
            </a:pPr>
            <a:r>
              <a:rPr lang="pt-BR" sz="2400" b="1" dirty="0">
                <a:solidFill>
                  <a:srgbClr val="FF0000"/>
                </a:solidFill>
                <a:latin typeface="Futura Std Medium" panose="020B0702020204020203"/>
              </a:rPr>
              <a:t>Avaliação periódica</a:t>
            </a:r>
            <a:r>
              <a:rPr lang="pt-BR" sz="2400" b="1" dirty="0">
                <a:latin typeface="Futura Std Medium" panose="020B0702020204020203"/>
              </a:rPr>
              <a:t>. </a:t>
            </a:r>
            <a:r>
              <a:rPr lang="pt-BR" sz="2400" dirty="0">
                <a:latin typeface="Futura Std Medium" panose="020B0702020204020203"/>
              </a:rPr>
              <a:t>O ciclo avaliativo compreende a realização periódica de avaliação de instituições e cursos superiores, com referência nas avaliações trienais de desempenho de estudantes, nos termos de normativo específico expedido pelo INEP, as quais subsidiam os atos de renovação de reconhecimento. </a:t>
            </a:r>
          </a:p>
          <a:p>
            <a:pPr marL="457200" indent="-457200">
              <a:buFont typeface="Arial" panose="020B0604020202020204" pitchFamily="34" charset="0"/>
              <a:buChar char="•"/>
            </a:pPr>
            <a:endParaRPr lang="pt-BR" sz="2400" b="1" dirty="0">
              <a:latin typeface="Futura Std Medium" panose="020B0702020204020203"/>
            </a:endParaRPr>
          </a:p>
          <a:p>
            <a:pPr marL="457200" indent="-457200">
              <a:buFont typeface="Arial" panose="020B0604020202020204" pitchFamily="34" charset="0"/>
              <a:buChar char="•"/>
            </a:pPr>
            <a:r>
              <a:rPr lang="pt-BR" sz="2400" b="1" dirty="0">
                <a:solidFill>
                  <a:srgbClr val="FF0000"/>
                </a:solidFill>
                <a:latin typeface="Futura Std Medium" panose="020B0702020204020203"/>
              </a:rPr>
              <a:t>Prorrogação do reconhecimento de curso</a:t>
            </a:r>
            <a:r>
              <a:rPr lang="pt-BR" sz="2400" b="1" dirty="0">
                <a:latin typeface="Futura Std Medium" panose="020B0702020204020203"/>
              </a:rPr>
              <a:t>.  </a:t>
            </a:r>
            <a:r>
              <a:rPr lang="pt-BR" sz="2400" dirty="0">
                <a:latin typeface="Futura Std Medium" panose="020B0702020204020203"/>
              </a:rPr>
              <a:t>Em cada ciclo avaliativo, poderá ser prorrogada a validade dos atos de reconhecimento ou renovação de reconhecimento de curso em vigor, nos termos do Decreto Nº 9.235, de 2017, por meio de processo simplificado, com dispensa de avaliação externa in loco, desde que observados os seguintes requisitos, cumulativamente: I atos autorizativos válidos; II indicadores de qualidade satisfatórios; III não tenham sido penalizados em decorrência de processo administrativo de supervisão nos últimos 2 (dois) anos, a contar da publicação do ato que penalizou o curso; e IV inexistência de medida de supervisão em vigor. </a:t>
            </a:r>
          </a:p>
        </p:txBody>
      </p:sp>
    </p:spTree>
    <p:extLst>
      <p:ext uri="{BB962C8B-B14F-4D97-AF65-F5344CB8AC3E}">
        <p14:creationId xmlns:p14="http://schemas.microsoft.com/office/powerpoint/2010/main" val="20008218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a:extLst>
              <a:ext uri="{FF2B5EF4-FFF2-40B4-BE49-F238E27FC236}">
                <a16:creationId xmlns:a16="http://schemas.microsoft.com/office/drawing/2014/main" id="{3D0E16B2-9490-4BF9-BA35-7BBABA981EA3}"/>
              </a:ext>
            </a:extLst>
          </p:cNvPr>
          <p:cNvPicPr>
            <a:picLocks noChangeAspect="1"/>
          </p:cNvPicPr>
          <p:nvPr/>
        </p:nvPicPr>
        <p:blipFill>
          <a:blip r:embed="rId3"/>
          <a:stretch>
            <a:fillRect/>
          </a:stretch>
        </p:blipFill>
        <p:spPr>
          <a:xfrm>
            <a:off x="12853556" y="8897627"/>
            <a:ext cx="3009900" cy="971550"/>
          </a:xfrm>
          <a:prstGeom prst="rect">
            <a:avLst/>
          </a:prstGeom>
        </p:spPr>
      </p:pic>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2097352" y="1107192"/>
            <a:ext cx="13766104" cy="7355860"/>
          </a:xfrm>
          <a:prstGeom prst="rect">
            <a:avLst/>
          </a:prstGeom>
        </p:spPr>
        <p:txBody>
          <a:bodyPr wrap="square">
            <a:spAutoFit/>
          </a:bodyPr>
          <a:lstStyle/>
          <a:p>
            <a:pPr algn="just"/>
            <a:r>
              <a:rPr lang="pt-BR" sz="3600" b="1" dirty="0">
                <a:solidFill>
                  <a:srgbClr val="C00000"/>
                </a:solidFill>
                <a:latin typeface="Futura Std Medium" panose="020B0702020204020203"/>
              </a:rPr>
              <a:t>Portaria Normativa nº 23, de 21 de dezembro de 2017 </a:t>
            </a:r>
          </a:p>
          <a:p>
            <a:pPr algn="ctr"/>
            <a:endParaRPr lang="pt-BR" sz="2800" dirty="0">
              <a:latin typeface="Futura Std Medium" panose="020B0702020204020203"/>
            </a:endParaRPr>
          </a:p>
          <a:p>
            <a:pPr algn="ctr"/>
            <a:r>
              <a:rPr lang="pt-BR" sz="2800" dirty="0">
                <a:latin typeface="Futura Std Medium" panose="020B0702020204020203"/>
              </a:rPr>
              <a:t>CAPÍTULO V DO CICLO AVALIATIVO E DAS DISPOSIÇÕES ESPECÍFICAS AOS PROCESSOS DE RENOVAÇÃO DE RECONHECIMENTO DE CURSOS </a:t>
            </a:r>
          </a:p>
          <a:p>
            <a:pPr algn="ctr"/>
            <a:endParaRPr lang="pt-BR" sz="2800" dirty="0">
              <a:latin typeface="Futura Std Medium" panose="020B0702020204020203"/>
            </a:endParaRPr>
          </a:p>
          <a:p>
            <a:pPr algn="ctr"/>
            <a:endParaRPr lang="pt-BR" sz="1200" dirty="0">
              <a:latin typeface="Futura Std Medium" panose="020B0702020204020203"/>
            </a:endParaRPr>
          </a:p>
          <a:p>
            <a:pPr marL="457200" indent="-457200">
              <a:buFont typeface="Arial" panose="020B0604020202020204" pitchFamily="34" charset="0"/>
              <a:buChar char="•"/>
            </a:pPr>
            <a:r>
              <a:rPr lang="pt-BR" sz="2400" b="1" dirty="0">
                <a:solidFill>
                  <a:srgbClr val="FF0000"/>
                </a:solidFill>
                <a:latin typeface="Futura Std Medium" panose="020B0702020204020203"/>
              </a:rPr>
              <a:t>Abertura  de oficio na renovação de reconhecimento</a:t>
            </a:r>
            <a:r>
              <a:rPr lang="pt-BR" sz="2400" b="1" dirty="0">
                <a:latin typeface="Futura Std Medium" panose="020B0702020204020203"/>
              </a:rPr>
              <a:t>. </a:t>
            </a:r>
            <a:r>
              <a:rPr lang="pt-BR" sz="2400" dirty="0">
                <a:latin typeface="Futura Std Medium" panose="020B0702020204020203"/>
              </a:rPr>
              <a:t>A SERES abrirá de ofício os processos de renovação de reconhecimento dos cursos pertencentes ao ciclo avaliativo, ficando as instituições responsáveis pelo seu preenchimento para conclusão dos respectivos protocolos. </a:t>
            </a:r>
          </a:p>
          <a:p>
            <a:pPr marL="457200" indent="-457200">
              <a:buFont typeface="Arial" panose="020B0604020202020204" pitchFamily="34" charset="0"/>
              <a:buChar char="•"/>
            </a:pPr>
            <a:endParaRPr lang="pt-BR" sz="2400" b="1" dirty="0">
              <a:latin typeface="Futura Std Medium" panose="020B0702020204020203"/>
            </a:endParaRPr>
          </a:p>
          <a:p>
            <a:pPr marL="457200" indent="-457200">
              <a:buFont typeface="Arial" panose="020B0604020202020204" pitchFamily="34" charset="0"/>
              <a:buChar char="•"/>
            </a:pPr>
            <a:r>
              <a:rPr lang="pt-BR" sz="2400" b="1" dirty="0">
                <a:solidFill>
                  <a:srgbClr val="FF0000"/>
                </a:solidFill>
                <a:latin typeface="Futura Std Medium" panose="020B0702020204020203"/>
              </a:rPr>
              <a:t>Impugnação do relatório</a:t>
            </a:r>
            <a:r>
              <a:rPr lang="pt-BR" sz="2400" b="1" dirty="0">
                <a:latin typeface="Futura Std Medium" panose="020B0702020204020203"/>
              </a:rPr>
              <a:t>. </a:t>
            </a:r>
            <a:r>
              <a:rPr lang="pt-BR" sz="2400" dirty="0">
                <a:latin typeface="Futura Std Medium" panose="020B0702020204020203"/>
              </a:rPr>
              <a:t>Realizada a avaliação in loco, o relatório será disponibilizado pelo INEP e a IES será informada por meio do sistema eletrônico, com a possibilidade de impugná-lo na forma do art. 7º desta Portaria. </a:t>
            </a:r>
          </a:p>
          <a:p>
            <a:pPr marL="457200" indent="-457200">
              <a:buFont typeface="Arial" panose="020B0604020202020204" pitchFamily="34" charset="0"/>
              <a:buChar char="•"/>
            </a:pPr>
            <a:endParaRPr lang="pt-BR" sz="2400" b="1" dirty="0">
              <a:latin typeface="Futura Std Medium" panose="020B0702020204020203"/>
            </a:endParaRPr>
          </a:p>
          <a:p>
            <a:pPr marL="457200" indent="-457200">
              <a:buFont typeface="Arial" panose="020B0604020202020204" pitchFamily="34" charset="0"/>
              <a:buChar char="•"/>
            </a:pPr>
            <a:r>
              <a:rPr lang="pt-BR" sz="2400" b="1" dirty="0">
                <a:solidFill>
                  <a:srgbClr val="FF0000"/>
                </a:solidFill>
                <a:latin typeface="Futura Std Medium" panose="020B0702020204020203"/>
              </a:rPr>
              <a:t>Conceito mínimo</a:t>
            </a:r>
            <a:r>
              <a:rPr lang="pt-BR" sz="2400" b="1" dirty="0">
                <a:latin typeface="Futura Std Medium" panose="020B0702020204020203"/>
              </a:rPr>
              <a:t>.  </a:t>
            </a:r>
            <a:r>
              <a:rPr lang="pt-BR" sz="2400" dirty="0">
                <a:latin typeface="Futura Std Medium" panose="020B0702020204020203"/>
              </a:rPr>
              <a:t>A obtenção de conceitos insatisfatórios no conjunto ou em uma das dimensões do relatório de avaliação in loco, considerando também os procedimentos e instrumentos diversificados de avaliação do SINAES, ensejará a celebração de Protocolo de compromisso, conforme disposto nos </a:t>
            </a:r>
            <a:r>
              <a:rPr lang="pt-BR" sz="2400" dirty="0" err="1">
                <a:latin typeface="Futura Std Medium" panose="020B0702020204020203"/>
              </a:rPr>
              <a:t>arts</a:t>
            </a:r>
            <a:r>
              <a:rPr lang="pt-BR" sz="2400" dirty="0">
                <a:latin typeface="Futura Std Medium" panose="020B0702020204020203"/>
              </a:rPr>
              <a:t>. 21 a 24 desta Portaria. </a:t>
            </a:r>
          </a:p>
        </p:txBody>
      </p:sp>
    </p:spTree>
    <p:extLst>
      <p:ext uri="{BB962C8B-B14F-4D97-AF65-F5344CB8AC3E}">
        <p14:creationId xmlns:p14="http://schemas.microsoft.com/office/powerpoint/2010/main" val="20386142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a:extLst>
              <a:ext uri="{FF2B5EF4-FFF2-40B4-BE49-F238E27FC236}">
                <a16:creationId xmlns:a16="http://schemas.microsoft.com/office/drawing/2014/main" id="{3D0E16B2-9490-4BF9-BA35-7BBABA981EA3}"/>
              </a:ext>
            </a:extLst>
          </p:cNvPr>
          <p:cNvPicPr>
            <a:picLocks noChangeAspect="1"/>
          </p:cNvPicPr>
          <p:nvPr/>
        </p:nvPicPr>
        <p:blipFill>
          <a:blip r:embed="rId3"/>
          <a:stretch>
            <a:fillRect/>
          </a:stretch>
        </p:blipFill>
        <p:spPr>
          <a:xfrm>
            <a:off x="12853556" y="8897627"/>
            <a:ext cx="3009900" cy="971550"/>
          </a:xfrm>
          <a:prstGeom prst="rect">
            <a:avLst/>
          </a:prstGeom>
        </p:spPr>
      </p:pic>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2097352" y="1107192"/>
            <a:ext cx="13766104" cy="8248412"/>
          </a:xfrm>
          <a:prstGeom prst="rect">
            <a:avLst/>
          </a:prstGeom>
        </p:spPr>
        <p:txBody>
          <a:bodyPr wrap="square">
            <a:spAutoFit/>
          </a:bodyPr>
          <a:lstStyle/>
          <a:p>
            <a:pPr algn="just"/>
            <a:r>
              <a:rPr lang="pt-BR" sz="3600" b="1" dirty="0">
                <a:solidFill>
                  <a:srgbClr val="C00000"/>
                </a:solidFill>
                <a:latin typeface="Futura Std Medium" panose="020B0702020204020203"/>
              </a:rPr>
              <a:t>Portaria Normativa nº 23, de 21 de dezembro de 2017 </a:t>
            </a:r>
          </a:p>
          <a:p>
            <a:pPr algn="ctr"/>
            <a:endParaRPr lang="pt-BR" sz="2800" dirty="0">
              <a:latin typeface="Futura Std Medium" panose="020B0702020204020203"/>
            </a:endParaRPr>
          </a:p>
          <a:p>
            <a:pPr algn="ctr"/>
            <a:r>
              <a:rPr lang="pt-BR" sz="2800" dirty="0">
                <a:latin typeface="Futura Std Medium" panose="020B0702020204020203"/>
              </a:rPr>
              <a:t>CAPÍTULO VI DAS MODIFICAÇÕES DO ATO AUTORIZATIVO </a:t>
            </a:r>
          </a:p>
          <a:p>
            <a:pPr algn="ctr"/>
            <a:endParaRPr lang="pt-BR" sz="1200" dirty="0">
              <a:latin typeface="Futura Std Medium" panose="020B0702020204020203"/>
            </a:endParaRPr>
          </a:p>
          <a:p>
            <a:pPr marL="457200" indent="-457200" algn="just">
              <a:buFont typeface="Arial" panose="020B0604020202020204" pitchFamily="34" charset="0"/>
              <a:buChar char="•"/>
            </a:pPr>
            <a:r>
              <a:rPr lang="pt-BR" sz="2400" b="1" dirty="0">
                <a:solidFill>
                  <a:srgbClr val="FF0000"/>
                </a:solidFill>
                <a:latin typeface="Futura Std Medium" panose="020B0702020204020203"/>
              </a:rPr>
              <a:t>Aditamento que dependem de autorização do MEC. </a:t>
            </a:r>
            <a:r>
              <a:rPr lang="pt-BR" sz="2400" dirty="0">
                <a:latin typeface="Futura Std Medium" panose="020B0702020204020203"/>
              </a:rPr>
              <a:t>Os seguintes aditamentos dependem de ato prévio expedido pelo MEC: I aumento de vagas em cursos de graduação ofertados por IES sem autonomia e para os cursos de Direito e Medicina, inclusive aqueles ofertados por universidades e centros universitários; II extinção voluntária de cursos ofertados por IES sem autonomia; III unificação de mantidas; IV credenciamento de campus fora de sede; e V descredenciamento voluntário. </a:t>
            </a:r>
          </a:p>
          <a:p>
            <a:pPr marL="457200" indent="-457200" algn="just">
              <a:buFont typeface="Arial" panose="020B0604020202020204" pitchFamily="34" charset="0"/>
              <a:buChar char="•"/>
            </a:pPr>
            <a:endParaRPr lang="pt-BR" sz="2400" b="1" dirty="0">
              <a:latin typeface="Futura Std Medium" panose="020B0702020204020203"/>
            </a:endParaRPr>
          </a:p>
          <a:p>
            <a:pPr marL="457200" indent="-457200">
              <a:buFont typeface="Arial" panose="020B0604020202020204" pitchFamily="34" charset="0"/>
              <a:buChar char="•"/>
            </a:pPr>
            <a:r>
              <a:rPr lang="pt-BR" sz="2400" b="1" dirty="0">
                <a:solidFill>
                  <a:srgbClr val="FF0000"/>
                </a:solidFill>
                <a:latin typeface="Futura Std Medium" panose="020B0702020204020203"/>
              </a:rPr>
              <a:t>Unificação de mantidas</a:t>
            </a:r>
            <a:r>
              <a:rPr lang="pt-BR" sz="2400" b="1" dirty="0">
                <a:latin typeface="Futura Std Medium" panose="020B0702020204020203"/>
              </a:rPr>
              <a:t>.</a:t>
            </a:r>
            <a:r>
              <a:rPr lang="pt-BR" sz="2400" dirty="0">
                <a:latin typeface="Futura Std Medium" panose="020B0702020204020203"/>
              </a:rPr>
              <a:t>  Entende-se por unificação de mantidas a fusão entre duas ou mais IES mantidas por uma mesma mantenedora e sediadas no mesmo município. Art. 63. O pedido de unificação de mantidas deverá ser instruído no Sistema </a:t>
            </a:r>
            <a:r>
              <a:rPr lang="pt-BR" sz="2400" dirty="0" err="1">
                <a:latin typeface="Futura Std Medium" panose="020B0702020204020203"/>
              </a:rPr>
              <a:t>e-MEC</a:t>
            </a:r>
            <a:r>
              <a:rPr lang="pt-BR" sz="2400" dirty="0">
                <a:latin typeface="Futura Std Medium" panose="020B0702020204020203"/>
              </a:rPr>
              <a:t>, contendo o PDI e o regimento vigentes da IES incorporadora, já com as adaptações necessárias pós-unificação.</a:t>
            </a:r>
          </a:p>
          <a:p>
            <a:r>
              <a:rPr lang="pt-BR" sz="2400" dirty="0">
                <a:latin typeface="Futura Std Medium" panose="020B0702020204020203"/>
              </a:rPr>
              <a:t> </a:t>
            </a:r>
            <a:endParaRPr lang="pt-BR" sz="2400" dirty="0">
              <a:solidFill>
                <a:srgbClr val="FF0000"/>
              </a:solidFill>
              <a:latin typeface="Futura Std Medium" panose="020B0702020204020203"/>
            </a:endParaRPr>
          </a:p>
          <a:p>
            <a:pPr marL="457200" indent="-457200">
              <a:buFont typeface="Arial" panose="020B0604020202020204" pitchFamily="34" charset="0"/>
              <a:buChar char="•"/>
            </a:pPr>
            <a:r>
              <a:rPr lang="pt-BR" sz="2400" b="1" dirty="0">
                <a:solidFill>
                  <a:srgbClr val="FF0000"/>
                </a:solidFill>
                <a:latin typeface="Futura Std Medium" panose="020B0702020204020203"/>
              </a:rPr>
              <a:t>Campus fora de sede</a:t>
            </a:r>
            <a:r>
              <a:rPr lang="pt-BR" sz="2400" b="1" dirty="0">
                <a:latin typeface="Futura Std Medium" panose="020B0702020204020203"/>
              </a:rPr>
              <a:t>. </a:t>
            </a:r>
            <a:r>
              <a:rPr lang="pt-BR" sz="2400" dirty="0">
                <a:latin typeface="Futura Std Medium" panose="020B0702020204020203"/>
              </a:rPr>
              <a:t>Entende-se por campus fora de sede a unidade acadêmica de universidade ou de centro universitário que integra o conjunto da instituição, situada em município diverso da sede da IES, na mesma unidade federativa. </a:t>
            </a:r>
          </a:p>
          <a:p>
            <a:pPr marL="457200" indent="-457200">
              <a:buFont typeface="Arial" panose="020B0604020202020204" pitchFamily="34" charset="0"/>
              <a:buChar char="•"/>
            </a:pPr>
            <a:endParaRPr lang="pt-BR" dirty="0">
              <a:latin typeface="Futura Std Medium" panose="020B0702020204020203"/>
            </a:endParaRPr>
          </a:p>
          <a:p>
            <a:pPr marL="457200" indent="-457200">
              <a:buFont typeface="Arial" panose="020B0604020202020204" pitchFamily="34" charset="0"/>
              <a:buChar char="•"/>
            </a:pPr>
            <a:endParaRPr lang="pt-BR" sz="2400" b="1" dirty="0">
              <a:latin typeface="Futura Std Medium" panose="020B0702020204020203"/>
            </a:endParaRPr>
          </a:p>
        </p:txBody>
      </p:sp>
    </p:spTree>
    <p:extLst>
      <p:ext uri="{BB962C8B-B14F-4D97-AF65-F5344CB8AC3E}">
        <p14:creationId xmlns:p14="http://schemas.microsoft.com/office/powerpoint/2010/main" val="21004714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a:extLst>
              <a:ext uri="{FF2B5EF4-FFF2-40B4-BE49-F238E27FC236}">
                <a16:creationId xmlns:a16="http://schemas.microsoft.com/office/drawing/2014/main" id="{3D0E16B2-9490-4BF9-BA35-7BBABA981EA3}"/>
              </a:ext>
            </a:extLst>
          </p:cNvPr>
          <p:cNvPicPr>
            <a:picLocks noChangeAspect="1"/>
          </p:cNvPicPr>
          <p:nvPr/>
        </p:nvPicPr>
        <p:blipFill>
          <a:blip r:embed="rId3"/>
          <a:stretch>
            <a:fillRect/>
          </a:stretch>
        </p:blipFill>
        <p:spPr>
          <a:xfrm>
            <a:off x="12853556" y="8897627"/>
            <a:ext cx="3009900" cy="971550"/>
          </a:xfrm>
          <a:prstGeom prst="rect">
            <a:avLst/>
          </a:prstGeom>
        </p:spPr>
      </p:pic>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2097352" y="1107192"/>
            <a:ext cx="13766104" cy="7294305"/>
          </a:xfrm>
          <a:prstGeom prst="rect">
            <a:avLst/>
          </a:prstGeom>
        </p:spPr>
        <p:txBody>
          <a:bodyPr wrap="square">
            <a:spAutoFit/>
          </a:bodyPr>
          <a:lstStyle/>
          <a:p>
            <a:pPr algn="just"/>
            <a:r>
              <a:rPr lang="pt-BR" sz="3600" b="1" dirty="0">
                <a:solidFill>
                  <a:srgbClr val="C00000"/>
                </a:solidFill>
                <a:latin typeface="Futura Std Medium" panose="020B0702020204020203"/>
              </a:rPr>
              <a:t>Portaria Normativa nº 23, de 21 de dezembro de 2017 </a:t>
            </a:r>
          </a:p>
          <a:p>
            <a:pPr algn="ctr"/>
            <a:endParaRPr lang="pt-BR" sz="2800" dirty="0">
              <a:latin typeface="Futura Std Medium" panose="020B0702020204020203"/>
            </a:endParaRPr>
          </a:p>
          <a:p>
            <a:pPr algn="ctr"/>
            <a:r>
              <a:rPr lang="pt-BR" sz="2800" dirty="0">
                <a:latin typeface="Futura Std Medium" panose="020B0702020204020203"/>
              </a:rPr>
              <a:t>CAPÍTULO VI DAS MODIFICAÇÕES DO ATO AUTORIZATIVO </a:t>
            </a:r>
          </a:p>
          <a:p>
            <a:pPr algn="ctr"/>
            <a:endParaRPr lang="pt-BR" sz="2800" dirty="0">
              <a:latin typeface="Futura Std Medium" panose="020B0702020204020203"/>
            </a:endParaRPr>
          </a:p>
          <a:p>
            <a:pPr algn="ctr"/>
            <a:endParaRPr lang="pt-BR" sz="1200" dirty="0">
              <a:solidFill>
                <a:srgbClr val="FF0000"/>
              </a:solidFill>
              <a:latin typeface="Futura Std Medium" panose="020B0702020204020203"/>
            </a:endParaRPr>
          </a:p>
          <a:p>
            <a:pPr marL="457200" indent="-457200" algn="just">
              <a:buFont typeface="Arial" panose="020B0604020202020204" pitchFamily="34" charset="0"/>
              <a:buChar char="•"/>
            </a:pPr>
            <a:r>
              <a:rPr lang="pt-BR" sz="2400" b="1" dirty="0">
                <a:solidFill>
                  <a:srgbClr val="FF0000"/>
                </a:solidFill>
                <a:latin typeface="Futura Std Medium" panose="020B0702020204020203"/>
              </a:rPr>
              <a:t>Aditamento que não  dependem de autorização do MEC. </a:t>
            </a:r>
            <a:r>
              <a:rPr lang="pt-BR" sz="2400" dirty="0">
                <a:latin typeface="Futura Std Medium" panose="020B0702020204020203"/>
              </a:rPr>
              <a:t>Art. 45. Os seguintes aditamentos independem de ato prévio do MEC, devendo ser informadas à SERES as modificações aprovadas por atos próprios das IES para fins de atualização cadastral, observada a legislação aplicável: I mudança de endereço de curso e/ou de IES dentro do mesmo município; II inserção de novos endereços dentro do mesmo município; III criação de polos de </a:t>
            </a:r>
            <a:r>
              <a:rPr lang="pt-BR" sz="2400" dirty="0" err="1">
                <a:latin typeface="Futura Std Medium" panose="020B0702020204020203"/>
              </a:rPr>
              <a:t>EaD</a:t>
            </a:r>
            <a:r>
              <a:rPr lang="pt-BR" sz="2400" dirty="0">
                <a:latin typeface="Futura Std Medium" panose="020B0702020204020203"/>
              </a:rPr>
              <a:t>; IV mudança de endereço de polo de </a:t>
            </a:r>
            <a:r>
              <a:rPr lang="pt-BR" sz="2400" dirty="0" err="1">
                <a:latin typeface="Futura Std Medium" panose="020B0702020204020203"/>
              </a:rPr>
              <a:t>EaD</a:t>
            </a:r>
            <a:r>
              <a:rPr lang="pt-BR" sz="2400" dirty="0">
                <a:latin typeface="Futura Std Medium" panose="020B0702020204020203"/>
              </a:rPr>
              <a:t> dentro do mesmo município; V extinção de polo de </a:t>
            </a:r>
            <a:r>
              <a:rPr lang="pt-BR" sz="2400" dirty="0" err="1">
                <a:latin typeface="Futura Std Medium" panose="020B0702020204020203"/>
              </a:rPr>
              <a:t>EaD</a:t>
            </a:r>
            <a:r>
              <a:rPr lang="pt-BR" sz="2400" dirty="0">
                <a:latin typeface="Futura Std Medium" panose="020B0702020204020203"/>
              </a:rPr>
              <a:t>; VI vinculação e desvinculação de cursos de </a:t>
            </a:r>
            <a:r>
              <a:rPr lang="pt-BR" sz="2400" dirty="0" err="1">
                <a:latin typeface="Futura Std Medium" panose="020B0702020204020203"/>
              </a:rPr>
              <a:t>EaD</a:t>
            </a:r>
            <a:r>
              <a:rPr lang="pt-BR" sz="2400" dirty="0">
                <a:latin typeface="Futura Std Medium" panose="020B0702020204020203"/>
              </a:rPr>
              <a:t> a polos; VII mudança de denominação de IES; VIII mudança de denominação de curso; IX aumento de vagas de cursos ofertados por instituições com autonomia, à exceção dos cursos de graduação em Medicina e Direito; X redução de vagas; XI extinção voluntária de cursos ofertados por instituições com autonomia; XII transferência de mantença; XIII alteração de regimento ou estatuto da mantida; e XIV alteração do PDI.</a:t>
            </a:r>
            <a:endParaRPr lang="pt-BR" dirty="0">
              <a:latin typeface="Futura Std Medium" panose="020B0702020204020203"/>
            </a:endParaRPr>
          </a:p>
          <a:p>
            <a:pPr marL="457200" indent="-457200">
              <a:buFont typeface="Arial" panose="020B0604020202020204" pitchFamily="34" charset="0"/>
              <a:buChar char="•"/>
            </a:pPr>
            <a:endParaRPr lang="pt-BR" sz="2400" b="1" dirty="0">
              <a:latin typeface="Futura Std Medium" panose="020B0702020204020203"/>
            </a:endParaRPr>
          </a:p>
        </p:txBody>
      </p:sp>
    </p:spTree>
    <p:extLst>
      <p:ext uri="{BB962C8B-B14F-4D97-AF65-F5344CB8AC3E}">
        <p14:creationId xmlns:p14="http://schemas.microsoft.com/office/powerpoint/2010/main" val="42247393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a:extLst>
              <a:ext uri="{FF2B5EF4-FFF2-40B4-BE49-F238E27FC236}">
                <a16:creationId xmlns:a16="http://schemas.microsoft.com/office/drawing/2014/main" id="{3D0E16B2-9490-4BF9-BA35-7BBABA981EA3}"/>
              </a:ext>
            </a:extLst>
          </p:cNvPr>
          <p:cNvPicPr>
            <a:picLocks noChangeAspect="1"/>
          </p:cNvPicPr>
          <p:nvPr/>
        </p:nvPicPr>
        <p:blipFill>
          <a:blip r:embed="rId3"/>
          <a:stretch>
            <a:fillRect/>
          </a:stretch>
        </p:blipFill>
        <p:spPr>
          <a:xfrm>
            <a:off x="12853556" y="8897627"/>
            <a:ext cx="3009900" cy="971550"/>
          </a:xfrm>
          <a:prstGeom prst="rect">
            <a:avLst/>
          </a:prstGeom>
        </p:spPr>
      </p:pic>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2097352" y="1107192"/>
            <a:ext cx="13766104" cy="7294305"/>
          </a:xfrm>
          <a:prstGeom prst="rect">
            <a:avLst/>
          </a:prstGeom>
        </p:spPr>
        <p:txBody>
          <a:bodyPr wrap="square">
            <a:spAutoFit/>
          </a:bodyPr>
          <a:lstStyle/>
          <a:p>
            <a:pPr algn="just"/>
            <a:r>
              <a:rPr lang="pt-BR" sz="3600" b="1" dirty="0">
                <a:solidFill>
                  <a:srgbClr val="C00000"/>
                </a:solidFill>
                <a:latin typeface="Futura Std Medium" panose="020B0702020204020203"/>
              </a:rPr>
              <a:t>Portaria Normativa nº 23, de 21 de dezembro de 2017 </a:t>
            </a:r>
          </a:p>
          <a:p>
            <a:pPr algn="ctr"/>
            <a:endParaRPr lang="pt-BR" sz="2800" dirty="0">
              <a:latin typeface="Futura Std Medium" panose="020B0702020204020203"/>
            </a:endParaRPr>
          </a:p>
          <a:p>
            <a:pPr algn="ctr"/>
            <a:r>
              <a:rPr lang="pt-BR" sz="2800" dirty="0">
                <a:latin typeface="Futura Std Medium" panose="020B0702020204020203"/>
              </a:rPr>
              <a:t>CAPÍTULO VI DAS MODIFICAÇÕES DO ATO AUTORIZATIVO </a:t>
            </a:r>
          </a:p>
          <a:p>
            <a:pPr algn="ctr"/>
            <a:endParaRPr lang="pt-BR" sz="2800" dirty="0">
              <a:latin typeface="Futura Std Medium" panose="020B0702020204020203"/>
            </a:endParaRPr>
          </a:p>
          <a:p>
            <a:pPr algn="ctr"/>
            <a:endParaRPr lang="pt-BR" sz="1200" dirty="0">
              <a:latin typeface="Futura Std Medium" panose="020B0702020204020203"/>
            </a:endParaRPr>
          </a:p>
          <a:p>
            <a:pPr marL="457200" indent="-457200" algn="just">
              <a:buFont typeface="Arial" panose="020B0604020202020204" pitchFamily="34" charset="0"/>
              <a:buChar char="•"/>
            </a:pPr>
            <a:r>
              <a:rPr lang="pt-BR" sz="2400" b="1" dirty="0">
                <a:solidFill>
                  <a:srgbClr val="FF0000"/>
                </a:solidFill>
                <a:latin typeface="Futura Std Medium" panose="020B0702020204020203"/>
              </a:rPr>
              <a:t>Alterações que dependem apenas de atualização cadastral</a:t>
            </a:r>
            <a:r>
              <a:rPr lang="pt-BR" sz="2400" b="1" dirty="0">
                <a:latin typeface="Futura Std Medium" panose="020B0702020204020203"/>
              </a:rPr>
              <a:t>. </a:t>
            </a:r>
            <a:r>
              <a:rPr lang="pt-BR" sz="2400" dirty="0">
                <a:latin typeface="Futura Std Medium" panose="020B0702020204020203"/>
              </a:rPr>
              <a:t>As seguintes alterações não constituem aditamento do ato autorizativo e serão processadas na forma de atualização cadastral, nos termos do art. 12, § 5º, do Decreto Nº 9.235, de 2017:</a:t>
            </a:r>
          </a:p>
          <a:p>
            <a:pPr marL="457200" indent="-457200" algn="just">
              <a:buFont typeface="Arial" panose="020B0604020202020204" pitchFamily="34" charset="0"/>
              <a:buChar char="•"/>
            </a:pPr>
            <a:endParaRPr lang="pt-BR" sz="2400" dirty="0">
              <a:latin typeface="Futura Std Medium" panose="020B0702020204020203"/>
            </a:endParaRPr>
          </a:p>
          <a:p>
            <a:pPr marL="514350" indent="-514350" algn="just">
              <a:buFont typeface="+mj-lt"/>
              <a:buAutoNum type="romanUcPeriod"/>
            </a:pPr>
            <a:r>
              <a:rPr lang="pt-BR" sz="2400" dirty="0">
                <a:latin typeface="Futura Std Medium" panose="020B0702020204020203"/>
              </a:rPr>
              <a:t>remanejamento de vagas já autorizadas entre turnos ou a criação de turno de um mesmo curso; </a:t>
            </a:r>
          </a:p>
          <a:p>
            <a:pPr marL="514350" indent="-514350" algn="just">
              <a:buFont typeface="+mj-lt"/>
              <a:buAutoNum type="romanUcPeriod"/>
            </a:pPr>
            <a:r>
              <a:rPr lang="pt-BR" sz="2400" dirty="0">
                <a:latin typeface="Futura Std Medium" panose="020B0702020204020203"/>
              </a:rPr>
              <a:t>remanejamento de vagas já autorizadas entre polos de </a:t>
            </a:r>
            <a:r>
              <a:rPr lang="pt-BR" sz="2400" dirty="0" err="1">
                <a:latin typeface="Futura Std Medium" panose="020B0702020204020203"/>
              </a:rPr>
              <a:t>EaD</a:t>
            </a:r>
            <a:r>
              <a:rPr lang="pt-BR" sz="2400" dirty="0">
                <a:latin typeface="Futura Std Medium" panose="020B0702020204020203"/>
              </a:rPr>
              <a:t>, de cursos nessa modalidade; </a:t>
            </a:r>
          </a:p>
          <a:p>
            <a:pPr marL="514350" indent="-514350" algn="just">
              <a:buFont typeface="+mj-lt"/>
              <a:buAutoNum type="romanUcPeriod"/>
            </a:pPr>
            <a:r>
              <a:rPr lang="pt-BR" sz="2400" dirty="0">
                <a:latin typeface="Futura Std Medium" panose="020B0702020204020203"/>
              </a:rPr>
              <a:t>remanejamento de parte das vagas de cursos reconhecidos para outros endereços no mesmo município. § 1º As alterações de que trata este artigo deverão ser realizadas pela instituição no Sistema </a:t>
            </a:r>
            <a:r>
              <a:rPr lang="pt-BR" sz="2400" dirty="0" err="1">
                <a:latin typeface="Futura Std Medium" panose="020B0702020204020203"/>
              </a:rPr>
              <a:t>e-MEC</a:t>
            </a:r>
            <a:r>
              <a:rPr lang="pt-BR" sz="2400" dirty="0">
                <a:latin typeface="Futura Std Medium" panose="020B0702020204020203"/>
              </a:rPr>
              <a:t> no prazo de 60 (sessenta) dias, a contar da expedição do ato próprio que aprovou o remanejamento. </a:t>
            </a:r>
          </a:p>
          <a:p>
            <a:pPr marL="457200" indent="-457200" algn="just">
              <a:buFont typeface="Arial" panose="020B0604020202020204" pitchFamily="34" charset="0"/>
              <a:buChar char="•"/>
            </a:pPr>
            <a:endParaRPr lang="pt-BR" sz="2400" b="1" dirty="0">
              <a:latin typeface="Futura Std Medium" panose="020B0702020204020203"/>
            </a:endParaRPr>
          </a:p>
          <a:p>
            <a:pPr marL="457200" indent="-457200">
              <a:buFont typeface="Arial" panose="020B0604020202020204" pitchFamily="34" charset="0"/>
              <a:buChar char="•"/>
            </a:pPr>
            <a:endParaRPr lang="pt-BR" sz="2400" b="1" dirty="0">
              <a:latin typeface="Futura Std Medium" panose="020B0702020204020203"/>
            </a:endParaRPr>
          </a:p>
        </p:txBody>
      </p:sp>
    </p:spTree>
    <p:extLst>
      <p:ext uri="{BB962C8B-B14F-4D97-AF65-F5344CB8AC3E}">
        <p14:creationId xmlns:p14="http://schemas.microsoft.com/office/powerpoint/2010/main" val="22243142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a:extLst>
              <a:ext uri="{FF2B5EF4-FFF2-40B4-BE49-F238E27FC236}">
                <a16:creationId xmlns:a16="http://schemas.microsoft.com/office/drawing/2014/main" id="{3D0E16B2-9490-4BF9-BA35-7BBABA981EA3}"/>
              </a:ext>
            </a:extLst>
          </p:cNvPr>
          <p:cNvPicPr>
            <a:picLocks noChangeAspect="1"/>
          </p:cNvPicPr>
          <p:nvPr/>
        </p:nvPicPr>
        <p:blipFill>
          <a:blip r:embed="rId3"/>
          <a:stretch>
            <a:fillRect/>
          </a:stretch>
        </p:blipFill>
        <p:spPr>
          <a:xfrm>
            <a:off x="12853556" y="8897627"/>
            <a:ext cx="3009900" cy="971550"/>
          </a:xfrm>
          <a:prstGeom prst="rect">
            <a:avLst/>
          </a:prstGeom>
        </p:spPr>
      </p:pic>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2097352" y="1107192"/>
            <a:ext cx="13766104" cy="8463855"/>
          </a:xfrm>
          <a:prstGeom prst="rect">
            <a:avLst/>
          </a:prstGeom>
        </p:spPr>
        <p:txBody>
          <a:bodyPr wrap="square">
            <a:spAutoFit/>
          </a:bodyPr>
          <a:lstStyle/>
          <a:p>
            <a:pPr algn="just"/>
            <a:r>
              <a:rPr lang="pt-BR" sz="3600" b="1" dirty="0">
                <a:solidFill>
                  <a:srgbClr val="C00000"/>
                </a:solidFill>
                <a:latin typeface="Futura Std Medium" panose="020B0702020204020203"/>
              </a:rPr>
              <a:t>Portaria Normativa nº 23, de 21 de dezembro de 2017 </a:t>
            </a:r>
          </a:p>
          <a:p>
            <a:pPr algn="ctr"/>
            <a:endParaRPr lang="pt-BR" sz="2800" dirty="0">
              <a:latin typeface="Futura Std Medium" panose="020B0702020204020203"/>
            </a:endParaRPr>
          </a:p>
          <a:p>
            <a:pPr algn="ctr"/>
            <a:r>
              <a:rPr lang="pt-BR" sz="2800" dirty="0">
                <a:latin typeface="Futura Std Medium" panose="020B0702020204020203"/>
              </a:rPr>
              <a:t>CAPÍTULO VI DAS MODIFICAÇÕES DO ATO AUTORIZATIVO </a:t>
            </a:r>
          </a:p>
          <a:p>
            <a:pPr algn="ctr"/>
            <a:endParaRPr lang="pt-BR" sz="1200" dirty="0">
              <a:latin typeface="Futura Std Medium" panose="020B0702020204020203"/>
            </a:endParaRPr>
          </a:p>
          <a:p>
            <a:pPr marL="457200" indent="-457200" algn="just">
              <a:buFont typeface="Arial" panose="020B0604020202020204" pitchFamily="34" charset="0"/>
              <a:buChar char="•"/>
            </a:pPr>
            <a:r>
              <a:rPr lang="pt-BR" sz="2400" b="1" dirty="0">
                <a:solidFill>
                  <a:srgbClr val="FF0000"/>
                </a:solidFill>
                <a:latin typeface="Futura Std Medium" panose="020B0702020204020203"/>
              </a:rPr>
              <a:t>As universidades poderão solicitar credenciamento de campus fora de sede desde que atendam aos seguintes critérios:</a:t>
            </a:r>
          </a:p>
          <a:p>
            <a:pPr marL="457200" indent="-457200" algn="just">
              <a:buFont typeface="Arial" panose="020B0604020202020204" pitchFamily="34" charset="0"/>
              <a:buChar char="•"/>
            </a:pPr>
            <a:endParaRPr lang="pt-BR" sz="2400" b="1" dirty="0">
              <a:solidFill>
                <a:srgbClr val="FF0000"/>
              </a:solidFill>
              <a:latin typeface="Futura Std Medium" panose="020B0702020204020203"/>
            </a:endParaRPr>
          </a:p>
          <a:p>
            <a:pPr marL="514350" indent="-514350" algn="just">
              <a:buFont typeface="+mj-lt"/>
              <a:buAutoNum type="romanUcPeriod"/>
            </a:pPr>
            <a:r>
              <a:rPr lang="pt-BR" sz="2000" dirty="0">
                <a:latin typeface="Futura Std Medium" panose="020B0702020204020203"/>
              </a:rPr>
              <a:t>CI maior ou igual a 4 (quatro) na última avaliação externa in loco prevista no § 2º do art. 3º da Lei nº 10.861, de 2004; </a:t>
            </a:r>
          </a:p>
          <a:p>
            <a:pPr marL="514350" indent="-514350" algn="just">
              <a:buFont typeface="+mj-lt"/>
              <a:buAutoNum type="romanUcPeriod"/>
            </a:pPr>
            <a:r>
              <a:rPr lang="pt-BR" sz="2000" dirty="0">
                <a:latin typeface="Futura Std Medium" panose="020B0702020204020203"/>
              </a:rPr>
              <a:t>1/3 (um terço) do corpo docente contratado em regime de tempo integral; </a:t>
            </a:r>
          </a:p>
          <a:p>
            <a:pPr marL="514350" indent="-514350" algn="just">
              <a:buFont typeface="+mj-lt"/>
              <a:buAutoNum type="romanUcPeriod"/>
            </a:pPr>
            <a:r>
              <a:rPr lang="pt-BR" sz="2000" dirty="0">
                <a:latin typeface="Futura Std Medium" panose="020B0702020204020203"/>
              </a:rPr>
              <a:t>1/3 (um terço) do corpo docente com titulação acadêmica de mestrado ou doutorado; </a:t>
            </a:r>
          </a:p>
          <a:p>
            <a:pPr marL="514350" indent="-514350" algn="just">
              <a:buFont typeface="+mj-lt"/>
              <a:buAutoNum type="romanUcPeriod"/>
            </a:pPr>
            <a:r>
              <a:rPr lang="pt-BR" sz="2000" dirty="0">
                <a:latin typeface="Futura Std Medium" panose="020B0702020204020203"/>
              </a:rPr>
              <a:t>mínimo de 60 (sessenta) por cento dos cursos de graduação reconhecidos com conceito satisfatório obtido na avaliação externa in loco ou em processo de reconhecimento devidamente protocolado no prazo regular; </a:t>
            </a:r>
          </a:p>
          <a:p>
            <a:pPr marL="514350" indent="-514350" algn="just">
              <a:buFont typeface="+mj-lt"/>
              <a:buAutoNum type="romanUcPeriod"/>
            </a:pPr>
            <a:r>
              <a:rPr lang="pt-BR" sz="2000" dirty="0">
                <a:latin typeface="Futura Std Medium" panose="020B0702020204020203"/>
              </a:rPr>
              <a:t>programa de extensão institucionalizado nas áreas do conhecimento abrangidas por seus cursos de graduação; </a:t>
            </a:r>
          </a:p>
          <a:p>
            <a:pPr marL="514350" indent="-514350" algn="just">
              <a:buFont typeface="+mj-lt"/>
              <a:buAutoNum type="romanUcPeriod"/>
            </a:pPr>
            <a:r>
              <a:rPr lang="pt-BR" sz="2000" dirty="0">
                <a:latin typeface="Futura Std Medium" panose="020B0702020204020203"/>
              </a:rPr>
              <a:t>programa de iniciação científica com projeto orientado por docentes doutores ou mestres, podendo também oferecer programas de iniciação profissional ou tecnológica e de iniciação à docência; </a:t>
            </a:r>
          </a:p>
          <a:p>
            <a:pPr marL="514350" indent="-514350" algn="just">
              <a:buFont typeface="+mj-lt"/>
              <a:buAutoNum type="romanUcPeriod"/>
            </a:pPr>
            <a:r>
              <a:rPr lang="pt-BR" sz="2000" dirty="0">
                <a:latin typeface="Futura Std Medium" panose="020B0702020204020203"/>
              </a:rPr>
              <a:t>oferta regular de 4 (quatro) cursos de mestrado e 2 (dois) cursos de doutorado reconhecidos pelo MEC; </a:t>
            </a:r>
          </a:p>
          <a:p>
            <a:pPr marL="514350" indent="-514350" algn="just">
              <a:buFont typeface="+mj-lt"/>
              <a:buAutoNum type="romanUcPeriod"/>
            </a:pPr>
            <a:r>
              <a:rPr lang="pt-BR" sz="2000" dirty="0">
                <a:latin typeface="Futura Std Medium" panose="020B0702020204020203"/>
              </a:rPr>
              <a:t>não ter sido penalizada em decorrência de processo administrativo de supervisão nos últimos 2 (dois) anos, a contar da publicação do ato que penalizou a IES. Parágrafo único. Os campi fora de sede das universidades poderão gozar de prerrogativas de autonomia desde que, cumulativamente, atendam aos requisitos previstos nos incisos I, II e III.</a:t>
            </a:r>
          </a:p>
          <a:p>
            <a:pPr marL="457200" indent="-457200" algn="just">
              <a:buFont typeface="Arial" panose="020B0604020202020204" pitchFamily="34" charset="0"/>
              <a:buChar char="•"/>
            </a:pPr>
            <a:endParaRPr lang="pt-BR" sz="2400" b="1" dirty="0">
              <a:latin typeface="Futura Std Medium" panose="020B0702020204020203"/>
            </a:endParaRPr>
          </a:p>
          <a:p>
            <a:pPr marL="457200" indent="-457200">
              <a:buFont typeface="Arial" panose="020B0604020202020204" pitchFamily="34" charset="0"/>
              <a:buChar char="•"/>
            </a:pPr>
            <a:endParaRPr lang="pt-BR" sz="2400" b="1" dirty="0">
              <a:latin typeface="Futura Std Medium" panose="020B0702020204020203"/>
            </a:endParaRPr>
          </a:p>
        </p:txBody>
      </p:sp>
    </p:spTree>
    <p:extLst>
      <p:ext uri="{BB962C8B-B14F-4D97-AF65-F5344CB8AC3E}">
        <p14:creationId xmlns:p14="http://schemas.microsoft.com/office/powerpoint/2010/main" val="25312886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a:extLst>
              <a:ext uri="{FF2B5EF4-FFF2-40B4-BE49-F238E27FC236}">
                <a16:creationId xmlns:a16="http://schemas.microsoft.com/office/drawing/2014/main" id="{3D0E16B2-9490-4BF9-BA35-7BBABA981EA3}"/>
              </a:ext>
            </a:extLst>
          </p:cNvPr>
          <p:cNvPicPr>
            <a:picLocks noChangeAspect="1"/>
          </p:cNvPicPr>
          <p:nvPr/>
        </p:nvPicPr>
        <p:blipFill>
          <a:blip r:embed="rId3"/>
          <a:stretch>
            <a:fillRect/>
          </a:stretch>
        </p:blipFill>
        <p:spPr>
          <a:xfrm>
            <a:off x="12853556" y="8897627"/>
            <a:ext cx="3009900" cy="971550"/>
          </a:xfrm>
          <a:prstGeom prst="rect">
            <a:avLst/>
          </a:prstGeom>
        </p:spPr>
      </p:pic>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2097352" y="1107192"/>
            <a:ext cx="13766104" cy="7540526"/>
          </a:xfrm>
          <a:prstGeom prst="rect">
            <a:avLst/>
          </a:prstGeom>
        </p:spPr>
        <p:txBody>
          <a:bodyPr wrap="square">
            <a:spAutoFit/>
          </a:bodyPr>
          <a:lstStyle/>
          <a:p>
            <a:pPr algn="just"/>
            <a:r>
              <a:rPr lang="pt-BR" sz="3600" b="1" dirty="0">
                <a:solidFill>
                  <a:srgbClr val="C00000"/>
                </a:solidFill>
                <a:latin typeface="Futura Std Medium" panose="020B0702020204020203"/>
              </a:rPr>
              <a:t>Portaria Normativa nº 23, de 21 de dezembro de 2017 </a:t>
            </a:r>
          </a:p>
          <a:p>
            <a:pPr algn="ctr"/>
            <a:endParaRPr lang="pt-BR" sz="2800" dirty="0">
              <a:latin typeface="Futura Std Medium" panose="020B0702020204020203"/>
            </a:endParaRPr>
          </a:p>
          <a:p>
            <a:pPr algn="ctr"/>
            <a:r>
              <a:rPr lang="pt-BR" sz="2800" dirty="0">
                <a:latin typeface="Futura Std Medium" panose="020B0702020204020203"/>
              </a:rPr>
              <a:t>CAPÍTULO VI DAS MODIFICAÇÕES DO ATO AUTORIZATIVO </a:t>
            </a:r>
          </a:p>
          <a:p>
            <a:pPr algn="ctr"/>
            <a:endParaRPr lang="pt-BR" sz="1200" dirty="0">
              <a:latin typeface="Futura Std Medium" panose="020B0702020204020203"/>
            </a:endParaRPr>
          </a:p>
          <a:p>
            <a:pPr marL="457200" indent="-457200" algn="just">
              <a:buFont typeface="Arial" panose="020B0604020202020204" pitchFamily="34" charset="0"/>
              <a:buChar char="•"/>
            </a:pPr>
            <a:r>
              <a:rPr lang="pt-BR" sz="2400" b="1" dirty="0">
                <a:solidFill>
                  <a:srgbClr val="FF0000"/>
                </a:solidFill>
                <a:latin typeface="Futura Std Medium" panose="020B0702020204020203"/>
              </a:rPr>
              <a:t>Os centros universitários poderão solicitar credenciamento de campus fora de sede desde que atendam aos seguintes critérios:</a:t>
            </a:r>
          </a:p>
          <a:p>
            <a:pPr marL="457200" indent="-457200" algn="just">
              <a:buFont typeface="Arial" panose="020B0604020202020204" pitchFamily="34" charset="0"/>
              <a:buChar char="•"/>
            </a:pPr>
            <a:endParaRPr lang="pt-BR" sz="2400" b="1" dirty="0">
              <a:latin typeface="Futura Std Medium" panose="020B0702020204020203"/>
            </a:endParaRPr>
          </a:p>
          <a:p>
            <a:pPr marL="514350" indent="-514350" algn="just">
              <a:buFont typeface="+mj-lt"/>
              <a:buAutoNum type="romanUcPeriod"/>
            </a:pPr>
            <a:r>
              <a:rPr lang="pt-BR" sz="2000" dirty="0">
                <a:latin typeface="Futura Std Medium" panose="020B0702020204020203"/>
              </a:rPr>
              <a:t>CI maior ou igual a 4 (quatro) na última avaliação externa in loco prevista no § 2º do artigo 3º da Lei nº 10.861, de 2004;</a:t>
            </a:r>
          </a:p>
          <a:p>
            <a:pPr marL="514350" indent="-514350" algn="just">
              <a:buFont typeface="+mj-lt"/>
              <a:buAutoNum type="romanUcPeriod"/>
            </a:pPr>
            <a:r>
              <a:rPr lang="pt-BR" sz="2000" dirty="0">
                <a:latin typeface="Futura Std Medium" panose="020B0702020204020203"/>
              </a:rPr>
              <a:t>1/5 (um quinto) do corpo docente contratado em regime de tempo integral; </a:t>
            </a:r>
          </a:p>
          <a:p>
            <a:pPr marL="514350" indent="-514350" algn="just">
              <a:buFont typeface="+mj-lt"/>
              <a:buAutoNum type="romanUcPeriod"/>
            </a:pPr>
            <a:r>
              <a:rPr lang="pt-BR" sz="2000" dirty="0">
                <a:latin typeface="Futura Std Medium" panose="020B0702020204020203"/>
              </a:rPr>
              <a:t>1/3 (um terço) do corpo docente com titulação acadêmica de mestrado ou doutorado; </a:t>
            </a:r>
          </a:p>
          <a:p>
            <a:pPr marL="514350" indent="-514350" algn="just">
              <a:buFont typeface="+mj-lt"/>
              <a:buAutoNum type="romanUcPeriod"/>
            </a:pPr>
            <a:r>
              <a:rPr lang="pt-BR" sz="2000" dirty="0">
                <a:latin typeface="Futura Std Medium" panose="020B0702020204020203"/>
              </a:rPr>
              <a:t>mínimo de 8 (oito) cursos de graduação reconhecidos e com conceito satisfatório obtido na avaliação externa in loco; </a:t>
            </a:r>
          </a:p>
          <a:p>
            <a:pPr marL="514350" indent="-514350" algn="just">
              <a:buFont typeface="+mj-lt"/>
              <a:buAutoNum type="romanUcPeriod"/>
            </a:pPr>
            <a:r>
              <a:rPr lang="pt-BR" sz="2000" dirty="0">
                <a:latin typeface="Futura Std Medium" panose="020B0702020204020203"/>
              </a:rPr>
              <a:t>programa de extensão institucionalizado nas áreas do conhecimento abrangidas por seus cursos de graduação; </a:t>
            </a:r>
          </a:p>
          <a:p>
            <a:pPr marL="514350" indent="-514350" algn="just">
              <a:buFont typeface="+mj-lt"/>
              <a:buAutoNum type="romanUcPeriod"/>
            </a:pPr>
            <a:r>
              <a:rPr lang="pt-BR" sz="2000" dirty="0">
                <a:latin typeface="Futura Std Medium" panose="020B0702020204020203"/>
              </a:rPr>
              <a:t>programa de iniciação científica com projeto orientado por docentes doutores ou mestres, podendo também oferecer programas de iniciação profissional ou tecnológica e de iniciação à docência; </a:t>
            </a:r>
          </a:p>
          <a:p>
            <a:pPr marL="514350" indent="-514350" algn="just">
              <a:buFont typeface="+mj-lt"/>
              <a:buAutoNum type="romanUcPeriod"/>
            </a:pPr>
            <a:r>
              <a:rPr lang="pt-BR" sz="2000" dirty="0">
                <a:latin typeface="Futura Std Medium" panose="020B0702020204020203"/>
              </a:rPr>
              <a:t>CI maior ou igual a 4 (quatro) na avaliação externa in loco prevista no § 2º do art. 3º da Lei nº 10.861, de 2004; e VIII não ter sido penalizada em decorrência de processo administrativo de supervisão nos últimos 2 (dois) anos, a contar da publicação do ato que penalizou a I</a:t>
            </a:r>
          </a:p>
          <a:p>
            <a:pPr marL="457200" indent="-457200" algn="just">
              <a:buFont typeface="Arial" panose="020B0604020202020204" pitchFamily="34" charset="0"/>
              <a:buChar char="•"/>
            </a:pPr>
            <a:endParaRPr lang="pt-BR" sz="2400" b="1" dirty="0">
              <a:latin typeface="Futura Std Medium" panose="020B0702020204020203"/>
            </a:endParaRPr>
          </a:p>
          <a:p>
            <a:pPr marL="457200" indent="-457200">
              <a:buFont typeface="Arial" panose="020B0604020202020204" pitchFamily="34" charset="0"/>
              <a:buChar char="•"/>
            </a:pPr>
            <a:endParaRPr lang="pt-BR" sz="2400" b="1" dirty="0">
              <a:latin typeface="Futura Std Medium" panose="020B0702020204020203"/>
            </a:endParaRPr>
          </a:p>
        </p:txBody>
      </p:sp>
    </p:spTree>
    <p:extLst>
      <p:ext uri="{BB962C8B-B14F-4D97-AF65-F5344CB8AC3E}">
        <p14:creationId xmlns:p14="http://schemas.microsoft.com/office/powerpoint/2010/main" val="10473456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a:extLst>
              <a:ext uri="{FF2B5EF4-FFF2-40B4-BE49-F238E27FC236}">
                <a16:creationId xmlns:a16="http://schemas.microsoft.com/office/drawing/2014/main" id="{3D0E16B2-9490-4BF9-BA35-7BBABA981EA3}"/>
              </a:ext>
            </a:extLst>
          </p:cNvPr>
          <p:cNvPicPr>
            <a:picLocks noChangeAspect="1"/>
          </p:cNvPicPr>
          <p:nvPr/>
        </p:nvPicPr>
        <p:blipFill>
          <a:blip r:embed="rId3"/>
          <a:stretch>
            <a:fillRect/>
          </a:stretch>
        </p:blipFill>
        <p:spPr>
          <a:xfrm>
            <a:off x="12853556" y="8897627"/>
            <a:ext cx="3009900" cy="971550"/>
          </a:xfrm>
          <a:prstGeom prst="rect">
            <a:avLst/>
          </a:prstGeom>
        </p:spPr>
      </p:pic>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2097352" y="1107192"/>
            <a:ext cx="13766104" cy="6555641"/>
          </a:xfrm>
          <a:prstGeom prst="rect">
            <a:avLst/>
          </a:prstGeom>
        </p:spPr>
        <p:txBody>
          <a:bodyPr wrap="square">
            <a:spAutoFit/>
          </a:bodyPr>
          <a:lstStyle/>
          <a:p>
            <a:pPr algn="just"/>
            <a:r>
              <a:rPr lang="pt-BR" sz="3600" b="1" dirty="0">
                <a:solidFill>
                  <a:srgbClr val="C00000"/>
                </a:solidFill>
                <a:latin typeface="Futura Std Medium" panose="020B0702020204020203"/>
              </a:rPr>
              <a:t>Portaria Normativa nº 23, de 21 de dezembro de 2017 </a:t>
            </a:r>
          </a:p>
          <a:p>
            <a:pPr algn="ctr"/>
            <a:endParaRPr lang="pt-BR" sz="2800" dirty="0">
              <a:latin typeface="Futura Std Medium" panose="020B0702020204020203"/>
            </a:endParaRPr>
          </a:p>
          <a:p>
            <a:pPr algn="ctr"/>
            <a:r>
              <a:rPr lang="pt-BR" sz="2800" dirty="0">
                <a:latin typeface="Futura Std Medium" panose="020B0702020204020203"/>
              </a:rPr>
              <a:t>CAPÍTULO VI DAS MODIFICAÇÕES DO ATO AUTORIZATIVO </a:t>
            </a:r>
          </a:p>
          <a:p>
            <a:pPr algn="ctr"/>
            <a:endParaRPr lang="pt-BR" sz="2800" dirty="0">
              <a:latin typeface="Futura Std Medium" panose="020B0702020204020203"/>
            </a:endParaRPr>
          </a:p>
          <a:p>
            <a:pPr algn="ctr"/>
            <a:endParaRPr lang="pt-BR" sz="1200" dirty="0">
              <a:latin typeface="Futura Std Medium" panose="020B0702020204020203"/>
            </a:endParaRPr>
          </a:p>
          <a:p>
            <a:pPr marL="457200" indent="-457200" algn="just">
              <a:buFont typeface="Arial" panose="020B0604020202020204" pitchFamily="34" charset="0"/>
              <a:buChar char="•"/>
            </a:pPr>
            <a:r>
              <a:rPr lang="pt-BR" sz="2400" b="1" dirty="0">
                <a:solidFill>
                  <a:srgbClr val="FF0000"/>
                </a:solidFill>
                <a:latin typeface="Futura Std Medium" panose="020B0702020204020203"/>
              </a:rPr>
              <a:t>Autonomia</a:t>
            </a:r>
            <a:r>
              <a:rPr lang="pt-BR" sz="2400" b="1" dirty="0">
                <a:latin typeface="Futura Std Medium" panose="020B0702020204020203"/>
              </a:rPr>
              <a:t>  </a:t>
            </a:r>
            <a:r>
              <a:rPr lang="pt-BR" sz="2400" dirty="0">
                <a:latin typeface="Futura Std Medium" panose="020B0702020204020203"/>
              </a:rPr>
              <a:t>Os campi fora de sede dos centros universitários não gozarão de prerrogativas de autonomia e as universidades poderão ter autonomia. </a:t>
            </a:r>
          </a:p>
          <a:p>
            <a:pPr marL="457200" indent="-457200" algn="just">
              <a:buFont typeface="Arial" panose="020B0604020202020204" pitchFamily="34" charset="0"/>
              <a:buChar char="•"/>
            </a:pPr>
            <a:endParaRPr lang="pt-BR" sz="2400" b="1" dirty="0">
              <a:latin typeface="Futura Std Medium" panose="020B0702020204020203"/>
            </a:endParaRPr>
          </a:p>
          <a:p>
            <a:pPr marL="457200" indent="-457200" algn="just">
              <a:buFont typeface="Arial" panose="020B0604020202020204" pitchFamily="34" charset="0"/>
              <a:buChar char="•"/>
            </a:pPr>
            <a:r>
              <a:rPr lang="pt-BR" sz="2400" b="1" dirty="0">
                <a:solidFill>
                  <a:srgbClr val="FF0000"/>
                </a:solidFill>
                <a:latin typeface="Futura Std Medium" panose="020B0702020204020203"/>
              </a:rPr>
              <a:t>Quantidade de cursos. </a:t>
            </a:r>
            <a:r>
              <a:rPr lang="pt-BR" sz="2400" dirty="0">
                <a:latin typeface="Futura Std Medium" panose="020B0702020204020203"/>
              </a:rPr>
              <a:t>No máximo 5, não sendo consideradas as licenciaturas.</a:t>
            </a:r>
          </a:p>
          <a:p>
            <a:pPr marL="457200" indent="-457200" algn="just">
              <a:buFont typeface="Arial" panose="020B0604020202020204" pitchFamily="34" charset="0"/>
              <a:buChar char="•"/>
            </a:pPr>
            <a:endParaRPr lang="pt-BR" sz="2400" b="1" dirty="0">
              <a:latin typeface="Futura Std Medium" panose="020B0702020204020203"/>
            </a:endParaRPr>
          </a:p>
          <a:p>
            <a:pPr marL="457200" indent="-457200" algn="just">
              <a:buFont typeface="Arial" panose="020B0604020202020204" pitchFamily="34" charset="0"/>
              <a:buChar char="•"/>
            </a:pPr>
            <a:r>
              <a:rPr lang="pt-BR" sz="2400" b="1" dirty="0">
                <a:solidFill>
                  <a:srgbClr val="FF0000"/>
                </a:solidFill>
                <a:latin typeface="Futura Std Medium" panose="020B0702020204020203"/>
              </a:rPr>
              <a:t>Transferência de Mantença</a:t>
            </a:r>
            <a:r>
              <a:rPr lang="pt-BR" sz="2400" b="1" dirty="0">
                <a:latin typeface="Futura Std Medium" panose="020B0702020204020203"/>
              </a:rPr>
              <a:t>. </a:t>
            </a:r>
            <a:r>
              <a:rPr lang="pt-BR" sz="2400" dirty="0">
                <a:latin typeface="Futura Std Medium" panose="020B0702020204020203"/>
              </a:rPr>
              <a:t>Art. 95. Entende-se por transferência de mantença a alteração de mantenedora da IES, com mudança de CNPJ, bem como a alteração de controle societário ou do negócio jurídico que altera o poder decisório sobre a mantenedora, e será processada nos termos dos </a:t>
            </a:r>
            <a:r>
              <a:rPr lang="pt-BR" sz="2400" dirty="0" err="1">
                <a:latin typeface="Futura Std Medium" panose="020B0702020204020203"/>
              </a:rPr>
              <a:t>arts</a:t>
            </a:r>
            <a:r>
              <a:rPr lang="pt-BR" sz="2400" dirty="0">
                <a:latin typeface="Futura Std Medium" panose="020B0702020204020203"/>
              </a:rPr>
              <a:t>. 35 a 38 do Decreto Nº 9.235, de 2017. </a:t>
            </a:r>
          </a:p>
          <a:p>
            <a:pPr marL="457200" indent="-457200" algn="just">
              <a:buFont typeface="Arial" panose="020B0604020202020204" pitchFamily="34" charset="0"/>
              <a:buChar char="•"/>
            </a:pPr>
            <a:endParaRPr lang="pt-BR" sz="2400" b="1" dirty="0">
              <a:latin typeface="Futura Std Medium" panose="020B0702020204020203"/>
            </a:endParaRPr>
          </a:p>
          <a:p>
            <a:pPr marL="457200" indent="-457200">
              <a:buFont typeface="Arial" panose="020B0604020202020204" pitchFamily="34" charset="0"/>
              <a:buChar char="•"/>
            </a:pPr>
            <a:endParaRPr lang="pt-BR" sz="2400" b="1" dirty="0">
              <a:latin typeface="Futura Std Medium" panose="020B0702020204020203"/>
            </a:endParaRPr>
          </a:p>
        </p:txBody>
      </p:sp>
    </p:spTree>
    <p:extLst>
      <p:ext uri="{BB962C8B-B14F-4D97-AF65-F5344CB8AC3E}">
        <p14:creationId xmlns:p14="http://schemas.microsoft.com/office/powerpoint/2010/main" val="17273344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2097352" y="1101582"/>
            <a:ext cx="13766104" cy="4924425"/>
          </a:xfrm>
          <a:prstGeom prst="rect">
            <a:avLst/>
          </a:prstGeom>
        </p:spPr>
        <p:txBody>
          <a:bodyPr wrap="square">
            <a:spAutoFit/>
          </a:bodyPr>
          <a:lstStyle/>
          <a:p>
            <a:pPr algn="just"/>
            <a:r>
              <a:rPr lang="pt-BR" sz="3600" b="1" dirty="0">
                <a:solidFill>
                  <a:srgbClr val="C00000"/>
                </a:solidFill>
                <a:latin typeface="Futura Std Medium" panose="020B0702020204020203"/>
              </a:rPr>
              <a:t>Portaria Normativa nº 23, de 21 de dezembro de 2017 </a:t>
            </a:r>
          </a:p>
          <a:p>
            <a:pPr algn="just"/>
            <a:endParaRPr lang="pt-BR" sz="3600" b="1" dirty="0">
              <a:solidFill>
                <a:srgbClr val="C00000"/>
              </a:solidFill>
              <a:latin typeface="Futura Std Medium" panose="020B0702020204020203"/>
            </a:endParaRPr>
          </a:p>
          <a:p>
            <a:pPr marL="457200" indent="-457200" algn="just">
              <a:buFont typeface="Arial" panose="020B0604020202020204" pitchFamily="34" charset="0"/>
              <a:buChar char="•"/>
            </a:pPr>
            <a:r>
              <a:rPr lang="pt-BR" sz="2800" dirty="0">
                <a:latin typeface="Futura Std Medium" panose="020B0702020204020203"/>
              </a:rPr>
              <a:t>CAPÍTULO I DAS DISPOSIÇÕES GERAIS :</a:t>
            </a:r>
          </a:p>
          <a:p>
            <a:pPr marL="457200" indent="-457200" algn="just">
              <a:buFont typeface="Arial" panose="020B0604020202020204" pitchFamily="34" charset="0"/>
              <a:buChar char="•"/>
            </a:pPr>
            <a:endParaRPr lang="pt-BR" sz="2800" dirty="0">
              <a:latin typeface="Futura Std Medium" panose="020B0702020204020203"/>
            </a:endParaRPr>
          </a:p>
          <a:p>
            <a:pPr marL="914400" lvl="1" indent="-457200" algn="just">
              <a:buFont typeface="Arial" panose="020B0604020202020204" pitchFamily="34" charset="0"/>
              <a:buChar char="•"/>
            </a:pPr>
            <a:r>
              <a:rPr lang="pt-BR" sz="2800" dirty="0">
                <a:latin typeface="Futura Std Medium" panose="020B0702020204020203"/>
              </a:rPr>
              <a:t>O fluxo dos processos de credenciamento e recredenciamento de instituições de educação superior IES e de autorização, reconhecimento e renovação de reconhecimento de cursos superiores, bem como seus aditamentos, passa a ser estabelecido  pela  Portaria nº 23</a:t>
            </a:r>
          </a:p>
          <a:p>
            <a:pPr marL="457200" indent="-457200" algn="just">
              <a:buFont typeface="Arial" panose="020B0604020202020204" pitchFamily="34" charset="0"/>
              <a:buChar char="•"/>
            </a:pPr>
            <a:endParaRPr lang="pt-BR" sz="2800" dirty="0">
              <a:latin typeface="Futura Std Medium" panose="020B0702020204020203"/>
            </a:endParaRPr>
          </a:p>
          <a:p>
            <a:pPr marL="457200" indent="-457200" algn="just">
              <a:buFont typeface="Arial" panose="020B0604020202020204" pitchFamily="34" charset="0"/>
              <a:buChar char="•"/>
            </a:pPr>
            <a:endParaRPr lang="pt-BR" dirty="0">
              <a:solidFill>
                <a:schemeClr val="bg1">
                  <a:lumMod val="50000"/>
                </a:schemeClr>
              </a:solidFill>
              <a:latin typeface="Futura Std Medium" panose="020B0702020204020203"/>
            </a:endParaRPr>
          </a:p>
          <a:p>
            <a:pPr algn="just"/>
            <a:r>
              <a:rPr lang="pt-BR" sz="2800" dirty="0">
                <a:solidFill>
                  <a:schemeClr val="bg1">
                    <a:lumMod val="50000"/>
                  </a:schemeClr>
                </a:solidFill>
                <a:latin typeface="Futura Std Medium" panose="020B0702020204020203"/>
              </a:rPr>
              <a:t>  </a:t>
            </a:r>
          </a:p>
        </p:txBody>
      </p:sp>
      <p:pic>
        <p:nvPicPr>
          <p:cNvPr id="5" name="Imagem 4">
            <a:extLst>
              <a:ext uri="{FF2B5EF4-FFF2-40B4-BE49-F238E27FC236}">
                <a16:creationId xmlns:a16="http://schemas.microsoft.com/office/drawing/2014/main" id="{1F412205-0089-4FBF-A7DB-773C45DC0DFA}"/>
              </a:ext>
            </a:extLst>
          </p:cNvPr>
          <p:cNvPicPr>
            <a:picLocks noChangeAspect="1"/>
          </p:cNvPicPr>
          <p:nvPr/>
        </p:nvPicPr>
        <p:blipFill>
          <a:blip r:embed="rId3"/>
          <a:stretch>
            <a:fillRect/>
          </a:stretch>
        </p:blipFill>
        <p:spPr>
          <a:xfrm>
            <a:off x="12853556" y="8897627"/>
            <a:ext cx="3009900" cy="971550"/>
          </a:xfrm>
          <a:prstGeom prst="rect">
            <a:avLst/>
          </a:prstGeom>
        </p:spPr>
      </p:pic>
    </p:spTree>
    <p:extLst>
      <p:ext uri="{BB962C8B-B14F-4D97-AF65-F5344CB8AC3E}">
        <p14:creationId xmlns:p14="http://schemas.microsoft.com/office/powerpoint/2010/main" val="14776193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a:extLst>
              <a:ext uri="{FF2B5EF4-FFF2-40B4-BE49-F238E27FC236}">
                <a16:creationId xmlns:a16="http://schemas.microsoft.com/office/drawing/2014/main" id="{3D0E16B2-9490-4BF9-BA35-7BBABA981EA3}"/>
              </a:ext>
            </a:extLst>
          </p:cNvPr>
          <p:cNvPicPr>
            <a:picLocks noChangeAspect="1"/>
          </p:cNvPicPr>
          <p:nvPr/>
        </p:nvPicPr>
        <p:blipFill>
          <a:blip r:embed="rId3"/>
          <a:stretch>
            <a:fillRect/>
          </a:stretch>
        </p:blipFill>
        <p:spPr>
          <a:xfrm>
            <a:off x="12853556" y="8897627"/>
            <a:ext cx="3009900" cy="971550"/>
          </a:xfrm>
          <a:prstGeom prst="rect">
            <a:avLst/>
          </a:prstGeom>
        </p:spPr>
      </p:pic>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2097352" y="1107192"/>
            <a:ext cx="13766104" cy="7602081"/>
          </a:xfrm>
          <a:prstGeom prst="rect">
            <a:avLst/>
          </a:prstGeom>
        </p:spPr>
        <p:txBody>
          <a:bodyPr wrap="square">
            <a:spAutoFit/>
          </a:bodyPr>
          <a:lstStyle/>
          <a:p>
            <a:pPr algn="just"/>
            <a:r>
              <a:rPr lang="pt-BR" sz="3600" b="1" dirty="0">
                <a:solidFill>
                  <a:srgbClr val="C00000"/>
                </a:solidFill>
                <a:latin typeface="Futura Std Medium" panose="020B0702020204020203"/>
              </a:rPr>
              <a:t>Portaria Normativa nº 23, de 21 de dezembro de 2017 </a:t>
            </a:r>
          </a:p>
          <a:p>
            <a:pPr algn="ctr"/>
            <a:endParaRPr lang="pt-BR" sz="2800" dirty="0">
              <a:latin typeface="Futura Std Medium" panose="020B0702020204020203"/>
            </a:endParaRPr>
          </a:p>
          <a:p>
            <a:pPr algn="ctr"/>
            <a:r>
              <a:rPr lang="pt-BR" sz="2800" dirty="0">
                <a:latin typeface="Futura Std Medium" panose="020B0702020204020203"/>
              </a:rPr>
              <a:t>CAPÍTULO VI DAS MODIFICAÇÕES DO ATO AUTORIZATIVO </a:t>
            </a:r>
          </a:p>
          <a:p>
            <a:pPr algn="ctr"/>
            <a:endParaRPr lang="pt-BR" sz="1200" dirty="0">
              <a:latin typeface="Futura Std Medium" panose="020B0702020204020203"/>
            </a:endParaRPr>
          </a:p>
          <a:p>
            <a:pPr marL="457200" indent="-457200" algn="just">
              <a:buFont typeface="Arial" panose="020B0604020202020204" pitchFamily="34" charset="0"/>
              <a:buChar char="•"/>
            </a:pPr>
            <a:r>
              <a:rPr lang="pt-BR" sz="2400" b="1" dirty="0">
                <a:latin typeface="Futura Std Medium" panose="020B0702020204020203"/>
              </a:rPr>
              <a:t>Comunicação da transferência de mantença. </a:t>
            </a:r>
            <a:r>
              <a:rPr lang="pt-BR" sz="2400" dirty="0">
                <a:latin typeface="Futura Std Medium" panose="020B0702020204020203"/>
              </a:rPr>
              <a:t>Art. 96. A alteração da mantença deverá ser comunicada ao MEC por meio do Sistema </a:t>
            </a:r>
            <a:r>
              <a:rPr lang="pt-BR" sz="2400" dirty="0" err="1">
                <a:latin typeface="Futura Std Medium" panose="020B0702020204020203"/>
              </a:rPr>
              <a:t>e-MEC</a:t>
            </a:r>
            <a:r>
              <a:rPr lang="pt-BR" sz="2400" dirty="0">
                <a:latin typeface="Futura Std Medium" panose="020B0702020204020203"/>
              </a:rPr>
              <a:t> no prazo de 60 (sessenta) dias, a contar da assinatura do instrumento jurídico que dá base à transferência, acompanhada dos seguintes documentos: </a:t>
            </a:r>
          </a:p>
          <a:p>
            <a:pPr marL="457200" indent="-457200" algn="just">
              <a:buFont typeface="Arial" panose="020B0604020202020204" pitchFamily="34" charset="0"/>
              <a:buChar char="•"/>
            </a:pPr>
            <a:endParaRPr lang="pt-BR" sz="2400" dirty="0">
              <a:latin typeface="Futura Std Medium" panose="020B0702020204020203"/>
            </a:endParaRPr>
          </a:p>
          <a:p>
            <a:pPr marL="514350" indent="-514350" algn="just">
              <a:buFont typeface="+mj-lt"/>
              <a:buAutoNum type="romanUcPeriod"/>
            </a:pPr>
            <a:r>
              <a:rPr lang="pt-BR" sz="2000" dirty="0">
                <a:latin typeface="Futura Std Medium" panose="020B0702020204020203"/>
              </a:rPr>
              <a:t>instrumentos jurídicos que dão base à transferência de mantença, devidamente averbados pelos órgãos competentes; </a:t>
            </a:r>
          </a:p>
          <a:p>
            <a:pPr marL="514350" indent="-514350" algn="just">
              <a:buFont typeface="+mj-lt"/>
              <a:buAutoNum type="romanUcPeriod"/>
            </a:pPr>
            <a:endParaRPr lang="pt-BR" sz="2000" dirty="0">
              <a:latin typeface="Futura Std Medium" panose="020B0702020204020203"/>
            </a:endParaRPr>
          </a:p>
          <a:p>
            <a:pPr marL="514350" indent="-514350" algn="just">
              <a:buFont typeface="+mj-lt"/>
              <a:buAutoNum type="romanUcPeriod"/>
            </a:pPr>
            <a:r>
              <a:rPr lang="pt-BR" sz="2000" dirty="0">
                <a:latin typeface="Futura Std Medium" panose="020B0702020204020203"/>
              </a:rPr>
              <a:t>termo de responsabilidade assinado pelos representantes legais das mantenedoras adquirente e cedente, conforme modelo a ser disponibilizado pela SERES. Art. 97. Após a efetivação da alteração de mantença, as novas condições de oferta da instituição serão analisadas no processo de recredenciamento institucional. § 1º Caso a mantenedora adquirente já possua IES mantida regularmente credenciada pelo MEC, o recredenciamento se dará no período previsto no ato autorizativo vigente da instituição transferida quando da transferência de mantença. § 2º Caso a mantenedora adquirente não possua IES mantida regularmente credenciada pelo MEC, a instituição deverá protocolar pedido de recredenciamento no prazo de 1 (um) ano após a efetivação da transferência de mantença. </a:t>
            </a:r>
          </a:p>
          <a:p>
            <a:pPr marL="457200" indent="-457200">
              <a:buFont typeface="Arial" panose="020B0604020202020204" pitchFamily="34" charset="0"/>
              <a:buChar char="•"/>
            </a:pPr>
            <a:endParaRPr lang="pt-BR" sz="2400" b="1" dirty="0">
              <a:latin typeface="Futura Std Medium" panose="020B0702020204020203"/>
            </a:endParaRPr>
          </a:p>
        </p:txBody>
      </p:sp>
    </p:spTree>
    <p:extLst>
      <p:ext uri="{BB962C8B-B14F-4D97-AF65-F5344CB8AC3E}">
        <p14:creationId xmlns:p14="http://schemas.microsoft.com/office/powerpoint/2010/main" val="41613191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a:extLst>
              <a:ext uri="{FF2B5EF4-FFF2-40B4-BE49-F238E27FC236}">
                <a16:creationId xmlns:a16="http://schemas.microsoft.com/office/drawing/2014/main" id="{3D0E16B2-9490-4BF9-BA35-7BBABA981EA3}"/>
              </a:ext>
            </a:extLst>
          </p:cNvPr>
          <p:cNvPicPr>
            <a:picLocks noChangeAspect="1"/>
          </p:cNvPicPr>
          <p:nvPr/>
        </p:nvPicPr>
        <p:blipFill>
          <a:blip r:embed="rId3"/>
          <a:stretch>
            <a:fillRect/>
          </a:stretch>
        </p:blipFill>
        <p:spPr>
          <a:xfrm>
            <a:off x="12853556" y="8897627"/>
            <a:ext cx="3009900" cy="971550"/>
          </a:xfrm>
          <a:prstGeom prst="rect">
            <a:avLst/>
          </a:prstGeom>
        </p:spPr>
      </p:pic>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2097352" y="1107192"/>
            <a:ext cx="13766104" cy="5816977"/>
          </a:xfrm>
          <a:prstGeom prst="rect">
            <a:avLst/>
          </a:prstGeom>
        </p:spPr>
        <p:txBody>
          <a:bodyPr wrap="square">
            <a:spAutoFit/>
          </a:bodyPr>
          <a:lstStyle/>
          <a:p>
            <a:pPr algn="just"/>
            <a:r>
              <a:rPr lang="pt-BR" sz="3600" b="1" dirty="0">
                <a:solidFill>
                  <a:srgbClr val="C00000"/>
                </a:solidFill>
                <a:latin typeface="Futura Std Medium" panose="020B0702020204020203"/>
              </a:rPr>
              <a:t>Portaria Normativa nº 23, de 21 de dezembro de 2017 </a:t>
            </a:r>
          </a:p>
          <a:p>
            <a:pPr algn="ctr"/>
            <a:endParaRPr lang="pt-BR" sz="2800" dirty="0">
              <a:latin typeface="Futura Std Medium" panose="020B0702020204020203"/>
            </a:endParaRPr>
          </a:p>
          <a:p>
            <a:pPr algn="ctr"/>
            <a:r>
              <a:rPr lang="pt-BR" sz="2800" dirty="0">
                <a:latin typeface="Futura Std Medium" panose="020B0702020204020203"/>
              </a:rPr>
              <a:t>CAPÍTULO VI DAS MODIFICAÇÕES DO ATO AUTORIZATIVO </a:t>
            </a:r>
          </a:p>
          <a:p>
            <a:pPr algn="ctr"/>
            <a:endParaRPr lang="pt-BR" sz="2800" dirty="0">
              <a:latin typeface="Futura Std Medium" panose="020B0702020204020203"/>
            </a:endParaRPr>
          </a:p>
          <a:p>
            <a:pPr algn="ctr"/>
            <a:endParaRPr lang="pt-BR" sz="1200" dirty="0">
              <a:latin typeface="Futura Std Medium" panose="020B0702020204020203"/>
            </a:endParaRPr>
          </a:p>
          <a:p>
            <a:pPr marL="457200" indent="-457200" algn="just">
              <a:buFont typeface="Arial" panose="020B0604020202020204" pitchFamily="34" charset="0"/>
              <a:buChar char="•"/>
            </a:pPr>
            <a:r>
              <a:rPr lang="pt-BR" sz="2400" b="1" dirty="0" err="1">
                <a:solidFill>
                  <a:srgbClr val="FF0000"/>
                </a:solidFill>
                <a:latin typeface="Futura Std Medium" panose="020B0702020204020203"/>
              </a:rPr>
              <a:t>Presencialidade</a:t>
            </a:r>
            <a:r>
              <a:rPr lang="pt-BR" sz="2400" b="1" dirty="0">
                <a:solidFill>
                  <a:srgbClr val="FF0000"/>
                </a:solidFill>
                <a:latin typeface="Futura Std Medium" panose="020B0702020204020203"/>
              </a:rPr>
              <a:t> nos cursos a distancia</a:t>
            </a:r>
            <a:r>
              <a:rPr lang="pt-BR" sz="2400" dirty="0">
                <a:solidFill>
                  <a:srgbClr val="FF0000"/>
                </a:solidFill>
                <a:latin typeface="Futura Std Medium" panose="020B0702020204020203"/>
              </a:rPr>
              <a:t>. </a:t>
            </a:r>
            <a:r>
              <a:rPr lang="pt-BR" sz="2400" dirty="0">
                <a:latin typeface="Futura Std Medium" panose="020B0702020204020203"/>
              </a:rPr>
              <a:t>O polo de </a:t>
            </a:r>
            <a:r>
              <a:rPr lang="pt-BR" sz="2400" dirty="0" err="1">
                <a:latin typeface="Futura Std Medium" panose="020B0702020204020203"/>
              </a:rPr>
              <a:t>EaD</a:t>
            </a:r>
            <a:r>
              <a:rPr lang="pt-BR" sz="2400" dirty="0">
                <a:latin typeface="Futura Std Medium" panose="020B0702020204020203"/>
              </a:rPr>
              <a:t> é a unidade descentralizada da instituição de educação superior, no País ou no exterior, para o desenvolvimento de atividades presenciais relativas aos cursos ofertados na modalidade a distância. § 1º Os polos de </a:t>
            </a:r>
            <a:r>
              <a:rPr lang="pt-BR" sz="2400" dirty="0" err="1">
                <a:latin typeface="Futura Std Medium" panose="020B0702020204020203"/>
              </a:rPr>
              <a:t>EaD</a:t>
            </a:r>
            <a:r>
              <a:rPr lang="pt-BR" sz="2400" dirty="0">
                <a:latin typeface="Futura Std Medium" panose="020B0702020204020203"/>
              </a:rPr>
              <a:t> deverão manter infraestrutura física, tecnológica e de pessoal adequada aos projetos pedagógicos dos cursos ou de desenvolvimento da instituição de ensino. § 2º É vedada a oferta de cursos superiores presenciais em instalações de polo de </a:t>
            </a:r>
            <a:r>
              <a:rPr lang="pt-BR" sz="2400" dirty="0" err="1">
                <a:latin typeface="Futura Std Medium" panose="020B0702020204020203"/>
              </a:rPr>
              <a:t>EaD</a:t>
            </a:r>
            <a:r>
              <a:rPr lang="pt-BR" sz="2400" dirty="0">
                <a:latin typeface="Futura Std Medium" panose="020B0702020204020203"/>
              </a:rPr>
              <a:t>, bem como a oferta de cursos desta modalidade em locais que não estejam previstos nos termos da legislação vigente. § 3º A oferta de atividades educativas em polos de </a:t>
            </a:r>
            <a:r>
              <a:rPr lang="pt-BR" sz="2400" dirty="0" err="1">
                <a:latin typeface="Futura Std Medium" panose="020B0702020204020203"/>
              </a:rPr>
              <a:t>EaD</a:t>
            </a:r>
            <a:r>
              <a:rPr lang="pt-BR" sz="2400" dirty="0">
                <a:latin typeface="Futura Std Medium" panose="020B0702020204020203"/>
              </a:rPr>
              <a:t>, nas quais estudantes e profissionais da educação estejam em lugares e tempos diversos, não deve ser inferior a 70% (setenta por cento) da carga horária total do curso. </a:t>
            </a:r>
          </a:p>
        </p:txBody>
      </p:sp>
    </p:spTree>
    <p:extLst>
      <p:ext uri="{BB962C8B-B14F-4D97-AF65-F5344CB8AC3E}">
        <p14:creationId xmlns:p14="http://schemas.microsoft.com/office/powerpoint/2010/main" val="36759626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484861" y="5382895"/>
            <a:ext cx="9287865" cy="3847207"/>
          </a:xfrm>
          <a:prstGeom prst="rect">
            <a:avLst/>
          </a:prstGeom>
          <a:noFill/>
        </p:spPr>
        <p:txBody>
          <a:bodyPr wrap="square" rtlCol="0">
            <a:spAutoFit/>
          </a:bodyPr>
          <a:lstStyle/>
          <a:p>
            <a:pPr algn="ctr"/>
            <a:r>
              <a:rPr lang="en-US" sz="7200" dirty="0" err="1">
                <a:latin typeface="Futura Std Medium"/>
                <a:cs typeface="Futura Std Medium"/>
              </a:rPr>
              <a:t>Muito</a:t>
            </a:r>
            <a:r>
              <a:rPr lang="en-US" sz="7200" dirty="0">
                <a:latin typeface="Futura Std Medium"/>
                <a:cs typeface="Futura Std Medium"/>
              </a:rPr>
              <a:t> obrigado!</a:t>
            </a:r>
            <a:endParaRPr lang="en-US" sz="6000" dirty="0">
              <a:latin typeface="Futura Std Medium"/>
              <a:cs typeface="Futura Std Medium"/>
            </a:endParaRPr>
          </a:p>
          <a:p>
            <a:pPr algn="ctr"/>
            <a:endParaRPr lang="en-US" sz="6000" dirty="0">
              <a:latin typeface="Futura Std Medium"/>
              <a:cs typeface="Futura Std Medium"/>
            </a:endParaRPr>
          </a:p>
          <a:p>
            <a:pPr algn="ctr"/>
            <a:r>
              <a:rPr lang="en-US" sz="4800" dirty="0">
                <a:latin typeface="Futura Std Medium"/>
                <a:cs typeface="Futura Std Medium"/>
              </a:rPr>
              <a:t>José Roberto Covac</a:t>
            </a:r>
          </a:p>
          <a:p>
            <a:pPr algn="ctr"/>
            <a:r>
              <a:rPr lang="en-US" sz="3200" dirty="0">
                <a:latin typeface="Futura Std Medium"/>
                <a:cs typeface="Futura Std Medium"/>
              </a:rPr>
              <a:t>jr.covac@advcovac.com.br</a:t>
            </a:r>
            <a:endParaRPr lang="en-US" sz="5400" dirty="0">
              <a:latin typeface="Futura Std Medium"/>
              <a:cs typeface="Futura Std Medium"/>
            </a:endParaRPr>
          </a:p>
          <a:p>
            <a:pPr algn="ctr"/>
            <a:endParaRPr lang="en-US" sz="3200" dirty="0">
              <a:solidFill>
                <a:schemeClr val="bg1"/>
              </a:solidFill>
              <a:latin typeface="Futura Std Medium"/>
              <a:cs typeface="Futura Std Medium"/>
            </a:endParaRPr>
          </a:p>
        </p:txBody>
      </p:sp>
      <p:pic>
        <p:nvPicPr>
          <p:cNvPr id="4" name="Imagem 3">
            <a:extLst>
              <a:ext uri="{FF2B5EF4-FFF2-40B4-BE49-F238E27FC236}">
                <a16:creationId xmlns:a16="http://schemas.microsoft.com/office/drawing/2014/main" id="{DAAE9A22-57E7-45B5-B559-C61634E02E52}"/>
              </a:ext>
            </a:extLst>
          </p:cNvPr>
          <p:cNvPicPr>
            <a:picLocks noChangeAspect="1"/>
          </p:cNvPicPr>
          <p:nvPr/>
        </p:nvPicPr>
        <p:blipFill>
          <a:blip r:embed="rId2"/>
          <a:stretch>
            <a:fillRect/>
          </a:stretch>
        </p:blipFill>
        <p:spPr>
          <a:xfrm>
            <a:off x="12589894" y="289236"/>
            <a:ext cx="3009900" cy="971550"/>
          </a:xfrm>
          <a:prstGeom prst="rect">
            <a:avLst/>
          </a:prstGeom>
        </p:spPr>
      </p:pic>
    </p:spTree>
    <p:extLst>
      <p:ext uri="{BB962C8B-B14F-4D97-AF65-F5344CB8AC3E}">
        <p14:creationId xmlns:p14="http://schemas.microsoft.com/office/powerpoint/2010/main" val="349427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2097352" y="1102172"/>
            <a:ext cx="13766104" cy="8371523"/>
          </a:xfrm>
          <a:prstGeom prst="rect">
            <a:avLst/>
          </a:prstGeom>
        </p:spPr>
        <p:txBody>
          <a:bodyPr wrap="square">
            <a:spAutoFit/>
          </a:bodyPr>
          <a:lstStyle/>
          <a:p>
            <a:pPr algn="just"/>
            <a:r>
              <a:rPr lang="pt-BR" sz="3600" b="1" dirty="0">
                <a:solidFill>
                  <a:srgbClr val="C00000"/>
                </a:solidFill>
                <a:latin typeface="Futura Std Medium" panose="020B0702020204020203"/>
              </a:rPr>
              <a:t>Portaria Normativa nº 23, de 21 de dezembro de 2017 </a:t>
            </a:r>
          </a:p>
          <a:p>
            <a:pPr algn="just"/>
            <a:endParaRPr lang="pt-BR" sz="3600" b="1" dirty="0">
              <a:solidFill>
                <a:srgbClr val="C00000"/>
              </a:solidFill>
              <a:latin typeface="Futura Std Medium" panose="020B0702020204020203"/>
            </a:endParaRPr>
          </a:p>
          <a:p>
            <a:pPr algn="ctr"/>
            <a:r>
              <a:rPr lang="pt-BR" sz="2800" dirty="0">
                <a:latin typeface="Futura Std Medium" panose="020B0702020204020203"/>
              </a:rPr>
              <a:t>DOS PROCESSOS DE CREDENCIAMENTO DE INSTITUIÇÃO DE EDUCAÇÃO SUPERIOR E DE AUTORIZAÇÃO VINCULADA DE CURSO </a:t>
            </a:r>
          </a:p>
          <a:p>
            <a:pPr algn="ctr"/>
            <a:endParaRPr lang="pt-BR" sz="2800" dirty="0">
              <a:latin typeface="Futura Std Medium" panose="020B0702020204020203"/>
            </a:endParaRPr>
          </a:p>
          <a:p>
            <a:pPr marL="914400" lvl="1" indent="-457200" algn="just">
              <a:buFont typeface="Arial" panose="020B0604020202020204" pitchFamily="34" charset="0"/>
              <a:buChar char="•"/>
            </a:pPr>
            <a:r>
              <a:rPr lang="pt-BR" sz="2800" dirty="0">
                <a:latin typeface="Futura Std Medium" panose="020B0702020204020203"/>
              </a:rPr>
              <a:t>Seção I Do Protocolo do Pedido e do Despacho Saneador:</a:t>
            </a:r>
          </a:p>
          <a:p>
            <a:pPr marL="457200" indent="-457200" algn="just">
              <a:buFont typeface="Arial" panose="020B0604020202020204" pitchFamily="34" charset="0"/>
              <a:buChar char="•"/>
            </a:pPr>
            <a:endParaRPr lang="pt-BR" sz="2800" dirty="0">
              <a:latin typeface="Futura Std Medium" panose="020B0702020204020203"/>
            </a:endParaRPr>
          </a:p>
          <a:p>
            <a:pPr marL="1371600" lvl="2" indent="-457200" algn="just">
              <a:buFont typeface="Arial" panose="020B0604020202020204" pitchFamily="34" charset="0"/>
              <a:buChar char="•"/>
            </a:pPr>
            <a:r>
              <a:rPr lang="pt-BR" sz="2800" dirty="0">
                <a:solidFill>
                  <a:srgbClr val="FF0000"/>
                </a:solidFill>
                <a:latin typeface="Futura Std Medium" panose="020B0702020204020203"/>
              </a:rPr>
              <a:t>Pedido exclusivo ou de credenciamento.  </a:t>
            </a:r>
            <a:r>
              <a:rPr lang="pt-BR" sz="2800" dirty="0">
                <a:latin typeface="Futura Std Medium" panose="020B0702020204020203"/>
              </a:rPr>
              <a:t>O pedido de credenciamento de IES poderá ser apresentado exclusivamente para oferta de cursos na modalidade presencial ou para a modalidade a distância, bem como para ambas as modalidades. </a:t>
            </a:r>
          </a:p>
          <a:p>
            <a:pPr marL="1371600" lvl="2" indent="-457200" algn="just">
              <a:buFont typeface="Arial" panose="020B0604020202020204" pitchFamily="34" charset="0"/>
              <a:buChar char="•"/>
            </a:pPr>
            <a:r>
              <a:rPr lang="pt-BR" sz="2800" dirty="0">
                <a:solidFill>
                  <a:srgbClr val="FF0000"/>
                </a:solidFill>
                <a:latin typeface="Futura Std Medium" panose="020B0702020204020203"/>
              </a:rPr>
              <a:t>Número máximo de cursos</a:t>
            </a:r>
            <a:r>
              <a:rPr lang="pt-BR" sz="2800" dirty="0">
                <a:latin typeface="Futura Std Medium" panose="020B0702020204020203"/>
              </a:rPr>
              <a:t>. O pedido de credenciamento deverá ser acompanhado de pedido de autorização de pelo menos um e, no máximo, 5 (cinco) cursos de graduação, sendo que  o quantitativo estabelecido no parágrafo anterior não se aplica aos cursos de licenciatura. </a:t>
            </a:r>
          </a:p>
          <a:p>
            <a:pPr marL="457200" indent="-457200" algn="just">
              <a:buFont typeface="Arial" panose="020B0604020202020204" pitchFamily="34" charset="0"/>
              <a:buChar char="•"/>
            </a:pPr>
            <a:endParaRPr lang="pt-BR" sz="2800" dirty="0">
              <a:latin typeface="Futura Std Medium" panose="020B0702020204020203"/>
            </a:endParaRPr>
          </a:p>
          <a:p>
            <a:pPr marL="457200" indent="-457200" algn="just">
              <a:buFont typeface="Arial" panose="020B0604020202020204" pitchFamily="34" charset="0"/>
              <a:buChar char="•"/>
            </a:pPr>
            <a:endParaRPr lang="pt-BR" dirty="0">
              <a:solidFill>
                <a:schemeClr val="bg1">
                  <a:lumMod val="50000"/>
                </a:schemeClr>
              </a:solidFill>
              <a:latin typeface="Futura Std Medium" panose="020B0702020204020203"/>
            </a:endParaRPr>
          </a:p>
          <a:p>
            <a:pPr algn="just"/>
            <a:r>
              <a:rPr lang="pt-BR" sz="2800" dirty="0">
                <a:solidFill>
                  <a:schemeClr val="bg1">
                    <a:lumMod val="50000"/>
                  </a:schemeClr>
                </a:solidFill>
                <a:latin typeface="Futura Std Medium" panose="020B0702020204020203"/>
              </a:rPr>
              <a:t>  </a:t>
            </a:r>
          </a:p>
        </p:txBody>
      </p:sp>
      <p:pic>
        <p:nvPicPr>
          <p:cNvPr id="6" name="Imagem 5">
            <a:extLst>
              <a:ext uri="{FF2B5EF4-FFF2-40B4-BE49-F238E27FC236}">
                <a16:creationId xmlns:a16="http://schemas.microsoft.com/office/drawing/2014/main" id="{223451DB-A58E-4A6A-AA3D-D9DD996EA2B2}"/>
              </a:ext>
            </a:extLst>
          </p:cNvPr>
          <p:cNvPicPr>
            <a:picLocks noChangeAspect="1"/>
          </p:cNvPicPr>
          <p:nvPr/>
        </p:nvPicPr>
        <p:blipFill>
          <a:blip r:embed="rId3"/>
          <a:stretch>
            <a:fillRect/>
          </a:stretch>
        </p:blipFill>
        <p:spPr>
          <a:xfrm>
            <a:off x="12853556" y="8897627"/>
            <a:ext cx="3009900" cy="971550"/>
          </a:xfrm>
          <a:prstGeom prst="rect">
            <a:avLst/>
          </a:prstGeom>
        </p:spPr>
      </p:pic>
    </p:spTree>
    <p:extLst>
      <p:ext uri="{BB962C8B-B14F-4D97-AF65-F5344CB8AC3E}">
        <p14:creationId xmlns:p14="http://schemas.microsoft.com/office/powerpoint/2010/main" val="3746145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a:extLst>
              <a:ext uri="{FF2B5EF4-FFF2-40B4-BE49-F238E27FC236}">
                <a16:creationId xmlns:a16="http://schemas.microsoft.com/office/drawing/2014/main" id="{28D52436-6F42-4C14-A6B4-6DF8E10F8AED}"/>
              </a:ext>
            </a:extLst>
          </p:cNvPr>
          <p:cNvPicPr>
            <a:picLocks noChangeAspect="1"/>
          </p:cNvPicPr>
          <p:nvPr/>
        </p:nvPicPr>
        <p:blipFill>
          <a:blip r:embed="rId3"/>
          <a:stretch>
            <a:fillRect/>
          </a:stretch>
        </p:blipFill>
        <p:spPr>
          <a:xfrm>
            <a:off x="12853556" y="8897627"/>
            <a:ext cx="3009900" cy="971550"/>
          </a:xfrm>
          <a:prstGeom prst="rect">
            <a:avLst/>
          </a:prstGeom>
        </p:spPr>
      </p:pic>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2097352" y="1107192"/>
            <a:ext cx="13766104" cy="8186857"/>
          </a:xfrm>
          <a:prstGeom prst="rect">
            <a:avLst/>
          </a:prstGeom>
        </p:spPr>
        <p:txBody>
          <a:bodyPr wrap="square">
            <a:spAutoFit/>
          </a:bodyPr>
          <a:lstStyle/>
          <a:p>
            <a:pPr algn="just"/>
            <a:r>
              <a:rPr lang="pt-BR" sz="3600" b="1" dirty="0">
                <a:solidFill>
                  <a:srgbClr val="C00000"/>
                </a:solidFill>
                <a:latin typeface="Futura Std Medium" panose="020B0702020204020203"/>
              </a:rPr>
              <a:t>Portaria Normativa nº 23, de 21 de dezembro de 2017 </a:t>
            </a:r>
          </a:p>
          <a:p>
            <a:pPr algn="just"/>
            <a:endParaRPr lang="pt-BR" sz="3600" b="1" dirty="0">
              <a:solidFill>
                <a:srgbClr val="C00000"/>
              </a:solidFill>
              <a:latin typeface="Futura Std Medium" panose="020B0702020204020203"/>
            </a:endParaRPr>
          </a:p>
          <a:p>
            <a:pPr algn="ctr"/>
            <a:r>
              <a:rPr lang="pt-BR" sz="2800" dirty="0">
                <a:latin typeface="Futura Std Medium" panose="020B0702020204020203"/>
              </a:rPr>
              <a:t>DOS PROCESSOS DE CREDENCIAMENTO DE INSTITUIÇÃO DE EDUCAÇÃO SUPERIOR E DE AUTORIZAÇÃO VINCULADA DE CURSO </a:t>
            </a:r>
          </a:p>
          <a:p>
            <a:pPr algn="ctr"/>
            <a:endParaRPr lang="pt-BR" sz="2800" dirty="0">
              <a:latin typeface="Futura Std Medium" panose="020B0702020204020203"/>
            </a:endParaRPr>
          </a:p>
          <a:p>
            <a:pPr marL="914400" lvl="1" indent="-457200" algn="just">
              <a:buFont typeface="Arial" panose="020B0604020202020204" pitchFamily="34" charset="0"/>
              <a:buChar char="•"/>
            </a:pPr>
            <a:r>
              <a:rPr lang="pt-BR" sz="2800" dirty="0">
                <a:latin typeface="Futura Std Medium" panose="020B0702020204020203"/>
              </a:rPr>
              <a:t>Seção I Do Protocolo do Pedido e do Despacho Saneador:</a:t>
            </a:r>
          </a:p>
          <a:p>
            <a:pPr marL="457200" indent="-457200" algn="just">
              <a:buFont typeface="Arial" panose="020B0604020202020204" pitchFamily="34" charset="0"/>
              <a:buChar char="•"/>
            </a:pPr>
            <a:endParaRPr lang="pt-BR" sz="2800" dirty="0">
              <a:latin typeface="Futura Std Medium" panose="020B0702020204020203"/>
            </a:endParaRPr>
          </a:p>
          <a:p>
            <a:pPr marL="1371600" lvl="2" indent="-457200" algn="just">
              <a:buFont typeface="Arial" panose="020B0604020202020204" pitchFamily="34" charset="0"/>
              <a:buChar char="•"/>
            </a:pPr>
            <a:r>
              <a:rPr lang="pt-BR" sz="2400" b="1" dirty="0">
                <a:solidFill>
                  <a:srgbClr val="FF0000"/>
                </a:solidFill>
                <a:latin typeface="Futura Std Medium" panose="020B0702020204020203"/>
              </a:rPr>
              <a:t>Complementação de documento</a:t>
            </a:r>
            <a:r>
              <a:rPr lang="pt-BR" sz="2400" dirty="0">
                <a:solidFill>
                  <a:srgbClr val="FF0000"/>
                </a:solidFill>
                <a:latin typeface="Futura Std Medium" panose="020B0702020204020203"/>
              </a:rPr>
              <a:t>.  </a:t>
            </a:r>
            <a:r>
              <a:rPr lang="pt-BR" sz="2400" dirty="0">
                <a:latin typeface="Futura Std Medium" panose="020B0702020204020203"/>
              </a:rPr>
              <a:t>Após o protocolo, os documentos serão submetidos à análise da coordenação-geral competente, a qual será responsável por exarar despacho saneador. Caso os documentos sejam insuficientes à apreciação conclusiva, a coordenação-geral competente poderá instaurar diligência, a qual se prestará unicamente a esclarecer ou sanar os aspectos apontados, </a:t>
            </a:r>
            <a:r>
              <a:rPr lang="pt-BR" sz="2400" b="1" dirty="0">
                <a:latin typeface="Futura Std Medium" panose="020B0702020204020203"/>
              </a:rPr>
              <a:t>concedendo ao requerente prazo máximo de 30 (trinta) dias para resposta.</a:t>
            </a:r>
          </a:p>
          <a:p>
            <a:pPr marL="1371600" lvl="2" indent="-457200" algn="just">
              <a:buFont typeface="Arial" panose="020B0604020202020204" pitchFamily="34" charset="0"/>
              <a:buChar char="•"/>
            </a:pPr>
            <a:r>
              <a:rPr lang="pt-BR" sz="2400" b="1" dirty="0">
                <a:solidFill>
                  <a:srgbClr val="FF0000"/>
                </a:solidFill>
                <a:latin typeface="Futura Std Medium" panose="020B0702020204020203"/>
              </a:rPr>
              <a:t>Arquivamento do processo</a:t>
            </a:r>
            <a:r>
              <a:rPr lang="pt-BR" sz="2400" dirty="0">
                <a:latin typeface="Futura Std Medium" panose="020B0702020204020203"/>
              </a:rPr>
              <a:t>. Do despacho de arquivamento caberá recurso ao Diretor competente, conforme o caso, no prazo de 10 (dez) dias, cuja decisão será irrecorrível.</a:t>
            </a:r>
          </a:p>
          <a:p>
            <a:pPr marL="457200" indent="-457200" algn="just">
              <a:buFont typeface="Arial" panose="020B0604020202020204" pitchFamily="34" charset="0"/>
              <a:buChar char="•"/>
            </a:pPr>
            <a:endParaRPr lang="pt-BR" sz="2800" dirty="0">
              <a:latin typeface="Futura Std Medium" panose="020B0702020204020203"/>
            </a:endParaRPr>
          </a:p>
          <a:p>
            <a:pPr marL="457200" indent="-457200" algn="just">
              <a:buFont typeface="Arial" panose="020B0604020202020204" pitchFamily="34" charset="0"/>
              <a:buChar char="•"/>
            </a:pPr>
            <a:endParaRPr lang="pt-BR" dirty="0">
              <a:solidFill>
                <a:schemeClr val="bg1">
                  <a:lumMod val="50000"/>
                </a:schemeClr>
              </a:solidFill>
              <a:latin typeface="Futura Std Medium" panose="020B0702020204020203"/>
            </a:endParaRPr>
          </a:p>
          <a:p>
            <a:pPr algn="just"/>
            <a:r>
              <a:rPr lang="pt-BR" sz="2800" dirty="0">
                <a:solidFill>
                  <a:schemeClr val="bg1">
                    <a:lumMod val="50000"/>
                  </a:schemeClr>
                </a:solidFill>
                <a:latin typeface="Futura Std Medium" panose="020B0702020204020203"/>
              </a:rPr>
              <a:t>  </a:t>
            </a:r>
          </a:p>
        </p:txBody>
      </p:sp>
    </p:spTree>
    <p:extLst>
      <p:ext uri="{BB962C8B-B14F-4D97-AF65-F5344CB8AC3E}">
        <p14:creationId xmlns:p14="http://schemas.microsoft.com/office/powerpoint/2010/main" val="8582044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2097352" y="1107192"/>
            <a:ext cx="13766104" cy="8925520"/>
          </a:xfrm>
          <a:prstGeom prst="rect">
            <a:avLst/>
          </a:prstGeom>
        </p:spPr>
        <p:txBody>
          <a:bodyPr wrap="square">
            <a:spAutoFit/>
          </a:bodyPr>
          <a:lstStyle/>
          <a:p>
            <a:pPr algn="just"/>
            <a:r>
              <a:rPr lang="pt-BR" sz="3600" b="1" dirty="0">
                <a:solidFill>
                  <a:srgbClr val="C00000"/>
                </a:solidFill>
                <a:latin typeface="Futura Std Medium" panose="020B0702020204020203"/>
              </a:rPr>
              <a:t>Portaria Normativa nº 23, de 21 de dezembro de 2017 </a:t>
            </a:r>
          </a:p>
          <a:p>
            <a:pPr algn="just"/>
            <a:endParaRPr lang="pt-BR" sz="3600" b="1" dirty="0">
              <a:solidFill>
                <a:srgbClr val="C00000"/>
              </a:solidFill>
              <a:latin typeface="Futura Std Medium" panose="020B0702020204020203"/>
            </a:endParaRPr>
          </a:p>
          <a:p>
            <a:pPr algn="ctr"/>
            <a:r>
              <a:rPr lang="pt-BR" sz="2800" dirty="0">
                <a:latin typeface="Futura Std Medium" panose="020B0702020204020203"/>
              </a:rPr>
              <a:t>DOS PROCESSOS DE CREDENCIAMENTO DE INSTITUIÇÃO DE EDUCAÇÃO SUPERIOR E DE AUTORIZAÇÃO VINCULADA DE CURSO </a:t>
            </a:r>
          </a:p>
          <a:p>
            <a:pPr algn="ctr"/>
            <a:endParaRPr lang="pt-BR" sz="2800" dirty="0">
              <a:latin typeface="Futura Std Medium" panose="020B0702020204020203"/>
            </a:endParaRPr>
          </a:p>
          <a:p>
            <a:pPr marL="914400" lvl="1" indent="-457200" algn="just">
              <a:buFont typeface="Arial" panose="020B0604020202020204" pitchFamily="34" charset="0"/>
              <a:buChar char="•"/>
            </a:pPr>
            <a:r>
              <a:rPr lang="pt-BR" sz="2800" dirty="0">
                <a:latin typeface="Futura Std Medium" panose="020B0702020204020203"/>
              </a:rPr>
              <a:t>Da Tramitação do Processo na Fase de Avaliação pelo Instituto Nacional de Estudos e Pesquisas Educacionais Anísio Teixeira INEP:</a:t>
            </a:r>
          </a:p>
          <a:p>
            <a:pPr marL="914400" lvl="1" indent="-457200" algn="just">
              <a:buFont typeface="Arial" panose="020B0604020202020204" pitchFamily="34" charset="0"/>
              <a:buChar char="•"/>
            </a:pPr>
            <a:endParaRPr lang="pt-BR" sz="2800" dirty="0">
              <a:latin typeface="Futura Std Medium" panose="020B0702020204020203"/>
            </a:endParaRPr>
          </a:p>
          <a:p>
            <a:pPr marL="1371600" lvl="2" indent="-457200" algn="just">
              <a:buFont typeface="Arial" panose="020B0604020202020204" pitchFamily="34" charset="0"/>
              <a:buChar char="•"/>
            </a:pPr>
            <a:r>
              <a:rPr lang="pt-BR" sz="2400" dirty="0">
                <a:solidFill>
                  <a:srgbClr val="FF0000"/>
                </a:solidFill>
                <a:latin typeface="Futura Std Medium" panose="020B0702020204020203"/>
              </a:rPr>
              <a:t>Designação de comissão única de avaliadores</a:t>
            </a:r>
            <a:r>
              <a:rPr lang="pt-BR" sz="2400" dirty="0">
                <a:latin typeface="Futura Std Medium" panose="020B0702020204020203"/>
              </a:rPr>
              <a:t>.  Encerrada a fase de análise documental e exarado o despacho saneador, o processo seguirá ao INEP, para realização da avaliação in loco, por comissão única de avaliadores, com perfil multidisciplinar, nos termos de normativo próprio expedido por aquele órgão. Art. 5º </a:t>
            </a:r>
          </a:p>
          <a:p>
            <a:pPr marL="1371600" lvl="2" indent="-457200" algn="just">
              <a:buFont typeface="Arial" panose="020B0604020202020204" pitchFamily="34" charset="0"/>
              <a:buChar char="•"/>
            </a:pPr>
            <a:r>
              <a:rPr lang="pt-BR" sz="2400" dirty="0">
                <a:solidFill>
                  <a:srgbClr val="FF0000"/>
                </a:solidFill>
                <a:latin typeface="Futura Std Medium" panose="020B0702020204020203"/>
              </a:rPr>
              <a:t>Arquivamento em caso de alteração relevante</a:t>
            </a:r>
            <a:r>
              <a:rPr lang="pt-BR" sz="2400" dirty="0">
                <a:latin typeface="Futura Std Medium" panose="020B0702020204020203"/>
              </a:rPr>
              <a:t>.  Em caso de alteração relevante de qualquer dos elementos de instrução do pedido de ato autorizativo, após a avaliação externa in loco, a SERES arquivará o processo, e a requerente deverá protocolar novo pedido, devidamente atualizado. Parágrafo único. Serão consideradas como relevantes as alterações relativas à mantenedora, à abrangência geográfica das atividades, às vagas e ao endereço de oferta dos cursos. Art. 6º </a:t>
            </a:r>
            <a:endParaRPr lang="pt-BR" sz="2800" dirty="0">
              <a:latin typeface="Futura Std Medium" panose="020B0702020204020203"/>
            </a:endParaRPr>
          </a:p>
          <a:p>
            <a:pPr marL="457200" indent="-457200" algn="just">
              <a:buFont typeface="Arial" panose="020B0604020202020204" pitchFamily="34" charset="0"/>
              <a:buChar char="•"/>
            </a:pPr>
            <a:endParaRPr lang="pt-BR" dirty="0">
              <a:solidFill>
                <a:schemeClr val="bg1">
                  <a:lumMod val="50000"/>
                </a:schemeClr>
              </a:solidFill>
              <a:latin typeface="Futura Std Medium" panose="020B0702020204020203"/>
            </a:endParaRPr>
          </a:p>
          <a:p>
            <a:pPr algn="just"/>
            <a:r>
              <a:rPr lang="pt-BR" sz="2800" dirty="0">
                <a:solidFill>
                  <a:schemeClr val="bg1">
                    <a:lumMod val="50000"/>
                  </a:schemeClr>
                </a:solidFill>
                <a:latin typeface="Futura Std Medium" panose="020B0702020204020203"/>
              </a:rPr>
              <a:t>  </a:t>
            </a:r>
          </a:p>
        </p:txBody>
      </p:sp>
      <p:pic>
        <p:nvPicPr>
          <p:cNvPr id="6" name="Imagem 5">
            <a:extLst>
              <a:ext uri="{FF2B5EF4-FFF2-40B4-BE49-F238E27FC236}">
                <a16:creationId xmlns:a16="http://schemas.microsoft.com/office/drawing/2014/main" id="{3D0E16B2-9490-4BF9-BA35-7BBABA981EA3}"/>
              </a:ext>
            </a:extLst>
          </p:cNvPr>
          <p:cNvPicPr>
            <a:picLocks noChangeAspect="1"/>
          </p:cNvPicPr>
          <p:nvPr/>
        </p:nvPicPr>
        <p:blipFill>
          <a:blip r:embed="rId3"/>
          <a:stretch>
            <a:fillRect/>
          </a:stretch>
        </p:blipFill>
        <p:spPr>
          <a:xfrm>
            <a:off x="12853556" y="8897627"/>
            <a:ext cx="3009900" cy="971550"/>
          </a:xfrm>
          <a:prstGeom prst="rect">
            <a:avLst/>
          </a:prstGeom>
        </p:spPr>
      </p:pic>
    </p:spTree>
    <p:extLst>
      <p:ext uri="{BB962C8B-B14F-4D97-AF65-F5344CB8AC3E}">
        <p14:creationId xmlns:p14="http://schemas.microsoft.com/office/powerpoint/2010/main" val="26473053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a:extLst>
              <a:ext uri="{FF2B5EF4-FFF2-40B4-BE49-F238E27FC236}">
                <a16:creationId xmlns:a16="http://schemas.microsoft.com/office/drawing/2014/main" id="{3D0E16B2-9490-4BF9-BA35-7BBABA981EA3}"/>
              </a:ext>
            </a:extLst>
          </p:cNvPr>
          <p:cNvPicPr>
            <a:picLocks noChangeAspect="1"/>
          </p:cNvPicPr>
          <p:nvPr/>
        </p:nvPicPr>
        <p:blipFill>
          <a:blip r:embed="rId3"/>
          <a:stretch>
            <a:fillRect/>
          </a:stretch>
        </p:blipFill>
        <p:spPr>
          <a:xfrm>
            <a:off x="12853556" y="8897627"/>
            <a:ext cx="3009900" cy="971550"/>
          </a:xfrm>
          <a:prstGeom prst="rect">
            <a:avLst/>
          </a:prstGeom>
        </p:spPr>
      </p:pic>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2097352" y="1107192"/>
            <a:ext cx="13766104" cy="9017853"/>
          </a:xfrm>
          <a:prstGeom prst="rect">
            <a:avLst/>
          </a:prstGeom>
        </p:spPr>
        <p:txBody>
          <a:bodyPr wrap="square">
            <a:spAutoFit/>
          </a:bodyPr>
          <a:lstStyle/>
          <a:p>
            <a:pPr algn="just"/>
            <a:r>
              <a:rPr lang="pt-BR" sz="3600" b="1" dirty="0">
                <a:solidFill>
                  <a:srgbClr val="C00000"/>
                </a:solidFill>
                <a:latin typeface="Futura Std Medium" panose="020B0702020204020203"/>
              </a:rPr>
              <a:t>Portaria Normativa nº 23, de 21 de dezembro de 2017 </a:t>
            </a:r>
          </a:p>
          <a:p>
            <a:pPr algn="just"/>
            <a:endParaRPr lang="pt-BR" sz="3600" b="1" dirty="0">
              <a:solidFill>
                <a:srgbClr val="C00000"/>
              </a:solidFill>
              <a:latin typeface="Futura Std Medium" panose="020B0702020204020203"/>
            </a:endParaRPr>
          </a:p>
          <a:p>
            <a:pPr algn="ctr"/>
            <a:r>
              <a:rPr lang="pt-BR" sz="2800" dirty="0">
                <a:latin typeface="Futura Std Medium" panose="020B0702020204020203"/>
              </a:rPr>
              <a:t>DOS PROCESSOS DE CREDENCIAMENTO DE INSTITUIÇÃO DE EDUCAÇÃO SUPERIOR E DE AUTORIZAÇÃO VINCULADA DE CURSO </a:t>
            </a:r>
          </a:p>
          <a:p>
            <a:pPr algn="ctr"/>
            <a:endParaRPr lang="pt-BR" sz="2800" dirty="0">
              <a:latin typeface="Futura Std Medium" panose="020B0702020204020203"/>
            </a:endParaRPr>
          </a:p>
          <a:p>
            <a:pPr marL="914400" lvl="1" indent="-457200" algn="just">
              <a:buFont typeface="Arial" panose="020B0604020202020204" pitchFamily="34" charset="0"/>
              <a:buChar char="•"/>
            </a:pPr>
            <a:r>
              <a:rPr lang="pt-BR" sz="2800" dirty="0">
                <a:latin typeface="Futura Std Medium" panose="020B0702020204020203"/>
              </a:rPr>
              <a:t>Da Tramitação do Processo na Fase de Avaliação pelo Instituto Nacional de Estudos e Pesquisas Educacionais Anísio Teixeira INEP:</a:t>
            </a:r>
          </a:p>
          <a:p>
            <a:pPr marL="914400" lvl="1" indent="-457200" algn="just">
              <a:buFont typeface="Arial" panose="020B0604020202020204" pitchFamily="34" charset="0"/>
              <a:buChar char="•"/>
            </a:pPr>
            <a:endParaRPr lang="pt-BR" sz="2800" dirty="0">
              <a:latin typeface="Futura Std Medium" panose="020B0702020204020203"/>
            </a:endParaRPr>
          </a:p>
          <a:p>
            <a:pPr marL="1371600" lvl="2" indent="-457200" algn="just">
              <a:buFont typeface="Arial" panose="020B0604020202020204" pitchFamily="34" charset="0"/>
              <a:buChar char="•"/>
            </a:pPr>
            <a:r>
              <a:rPr lang="pt-BR" sz="2400" b="1" dirty="0">
                <a:solidFill>
                  <a:srgbClr val="FF0000"/>
                </a:solidFill>
                <a:latin typeface="Futura Std Medium" panose="020B0702020204020203"/>
              </a:rPr>
              <a:t>Início da atividade de avaliação.  </a:t>
            </a:r>
            <a:r>
              <a:rPr lang="pt-BR" sz="2400" dirty="0">
                <a:latin typeface="Futura Std Medium" panose="020B0702020204020203"/>
              </a:rPr>
              <a:t>Art. 7º A atividade de avaliação, sob responsabilidade do INEP, terá início a partir do despacho saneador satisfatório ou parcialmente satisfatório da coordenação-geral competente e se concluirá com a inserção do relatório de avaliação in loco ou, nas hipóteses de impugnação, após a apreciação pela Comissão Técnica de Acompanhamento da Avaliação CTAA.</a:t>
            </a:r>
          </a:p>
          <a:p>
            <a:pPr marL="1371600" lvl="2" indent="-457200" algn="just">
              <a:buFont typeface="Arial" panose="020B0604020202020204" pitchFamily="34" charset="0"/>
              <a:buChar char="•"/>
            </a:pPr>
            <a:endParaRPr lang="pt-BR" sz="2400" dirty="0">
              <a:latin typeface="Futura Std Medium" panose="020B0702020204020203"/>
            </a:endParaRPr>
          </a:p>
          <a:p>
            <a:pPr marL="1371600" lvl="2" indent="-457200" algn="just">
              <a:buFont typeface="Arial" panose="020B0604020202020204" pitchFamily="34" charset="0"/>
              <a:buChar char="•"/>
            </a:pPr>
            <a:r>
              <a:rPr lang="pt-BR" sz="2400" b="1" dirty="0">
                <a:solidFill>
                  <a:srgbClr val="FF0000"/>
                </a:solidFill>
                <a:latin typeface="Futura Std Medium" panose="020B0702020204020203"/>
              </a:rPr>
              <a:t>Alteração do prazo de impugnação do relatório</a:t>
            </a:r>
            <a:r>
              <a:rPr lang="pt-BR" sz="2400" b="1" dirty="0">
                <a:latin typeface="Futura Std Medium" panose="020B0702020204020203"/>
              </a:rPr>
              <a:t>.  </a:t>
            </a:r>
            <a:r>
              <a:rPr lang="pt-BR" sz="2400" dirty="0">
                <a:latin typeface="Futura Std Medium" panose="020B0702020204020203"/>
              </a:rPr>
              <a:t>O relatório será elaborado pela comissão de avaliação no Sistema </a:t>
            </a:r>
            <a:r>
              <a:rPr lang="pt-BR" sz="2400" dirty="0" err="1">
                <a:latin typeface="Futura Std Medium" panose="020B0702020204020203"/>
              </a:rPr>
              <a:t>eMEC</a:t>
            </a:r>
            <a:r>
              <a:rPr lang="pt-BR" sz="2400" dirty="0">
                <a:latin typeface="Futura Std Medium" panose="020B0702020204020203"/>
              </a:rPr>
              <a:t> e a instituição e a Secretaria terão prazo comum de 30 (trinta) dias para impugná-lo.  Havendo impugnação, será aberto prazo de 10 (dez) dias para contrarrazões da Secretaria ou da instituição, conforme o caso. §  Após impugnação, o processo será submetido à CTAA, conforme normativo próprio expedido pelo INEP. Art. 7º </a:t>
            </a:r>
            <a:endParaRPr lang="pt-BR" dirty="0">
              <a:solidFill>
                <a:schemeClr val="bg1">
                  <a:lumMod val="50000"/>
                </a:schemeClr>
              </a:solidFill>
              <a:latin typeface="Futura Std Medium" panose="020B0702020204020203"/>
            </a:endParaRPr>
          </a:p>
          <a:p>
            <a:pPr algn="just"/>
            <a:r>
              <a:rPr lang="pt-BR" sz="2800" dirty="0">
                <a:solidFill>
                  <a:schemeClr val="bg1">
                    <a:lumMod val="50000"/>
                  </a:schemeClr>
                </a:solidFill>
                <a:latin typeface="Futura Std Medium" panose="020B0702020204020203"/>
              </a:rPr>
              <a:t>  </a:t>
            </a:r>
          </a:p>
        </p:txBody>
      </p:sp>
    </p:spTree>
    <p:extLst>
      <p:ext uri="{BB962C8B-B14F-4D97-AF65-F5344CB8AC3E}">
        <p14:creationId xmlns:p14="http://schemas.microsoft.com/office/powerpoint/2010/main" val="39662967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a:extLst>
              <a:ext uri="{FF2B5EF4-FFF2-40B4-BE49-F238E27FC236}">
                <a16:creationId xmlns:a16="http://schemas.microsoft.com/office/drawing/2014/main" id="{3D0E16B2-9490-4BF9-BA35-7BBABA981EA3}"/>
              </a:ext>
            </a:extLst>
          </p:cNvPr>
          <p:cNvPicPr>
            <a:picLocks noChangeAspect="1"/>
          </p:cNvPicPr>
          <p:nvPr/>
        </p:nvPicPr>
        <p:blipFill>
          <a:blip r:embed="rId3"/>
          <a:stretch>
            <a:fillRect/>
          </a:stretch>
        </p:blipFill>
        <p:spPr>
          <a:xfrm>
            <a:off x="12853556" y="8897627"/>
            <a:ext cx="3009900" cy="971550"/>
          </a:xfrm>
          <a:prstGeom prst="rect">
            <a:avLst/>
          </a:prstGeom>
        </p:spPr>
      </p:pic>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2097352" y="1107192"/>
            <a:ext cx="13766104" cy="8402300"/>
          </a:xfrm>
          <a:prstGeom prst="rect">
            <a:avLst/>
          </a:prstGeom>
        </p:spPr>
        <p:txBody>
          <a:bodyPr wrap="square">
            <a:spAutoFit/>
          </a:bodyPr>
          <a:lstStyle/>
          <a:p>
            <a:pPr algn="just"/>
            <a:r>
              <a:rPr lang="pt-BR" sz="3600" b="1" dirty="0">
                <a:solidFill>
                  <a:srgbClr val="C00000"/>
                </a:solidFill>
                <a:latin typeface="Futura Std Medium" panose="020B0702020204020203"/>
              </a:rPr>
              <a:t>Portaria Normativa nº 23, de 21 de dezembro de 2017 </a:t>
            </a:r>
          </a:p>
          <a:p>
            <a:pPr algn="ctr"/>
            <a:endParaRPr lang="pt-BR" sz="2800" dirty="0">
              <a:latin typeface="Futura Std Medium" panose="020B0702020204020203"/>
            </a:endParaRPr>
          </a:p>
          <a:p>
            <a:pPr algn="ctr"/>
            <a:r>
              <a:rPr lang="pt-BR" sz="2800" dirty="0">
                <a:latin typeface="Futura Std Medium" panose="020B0702020204020203"/>
              </a:rPr>
              <a:t>DOS PROCESSOS DE CREDENCIAMENTO DE INSTITUIÇÃO DE EDUCAÇÃO SUPERIOR E DE AUTORIZAÇÃO VINCULADA DE CURSO </a:t>
            </a:r>
          </a:p>
          <a:p>
            <a:pPr algn="ctr"/>
            <a:endParaRPr lang="pt-BR" sz="2800" dirty="0">
              <a:latin typeface="Futura Std Medium" panose="020B0702020204020203"/>
            </a:endParaRPr>
          </a:p>
          <a:p>
            <a:pPr marL="914400" lvl="1" indent="-457200" algn="just">
              <a:buFont typeface="Arial" panose="020B0604020202020204" pitchFamily="34" charset="0"/>
              <a:buChar char="•"/>
            </a:pPr>
            <a:r>
              <a:rPr lang="pt-BR" sz="2800" dirty="0">
                <a:latin typeface="Futura Std Medium" panose="020B0702020204020203"/>
              </a:rPr>
              <a:t>Do Parecer Final da SERES</a:t>
            </a:r>
          </a:p>
          <a:p>
            <a:pPr marL="1371600" lvl="2" indent="-457200" algn="just">
              <a:buFont typeface="Arial" panose="020B0604020202020204" pitchFamily="34" charset="0"/>
              <a:buChar char="•"/>
            </a:pPr>
            <a:r>
              <a:rPr lang="pt-BR" sz="2400" b="1" dirty="0">
                <a:solidFill>
                  <a:srgbClr val="FF0000"/>
                </a:solidFill>
                <a:latin typeface="Futura Std Medium" panose="020B0702020204020203"/>
              </a:rPr>
              <a:t>Decisão quanto ao credenciamento. </a:t>
            </a:r>
            <a:r>
              <a:rPr lang="pt-BR" sz="2400" dirty="0">
                <a:latin typeface="Futura Std Medium" panose="020B0702020204020203"/>
              </a:rPr>
              <a:t>A Seres instrui  e dá o parecer sobre  processo de credenciamento e encaminha para o CNE que poderá I quanto às modalidades de oferta: a) deferir o pedido de credenciamento para ambas as modalidades solicitadas; b) deferir o pedido de credenciamento somente para uma das modalidades solicitadas; ou c) indeferir o pedido de credenciamento; II quanto aos cursos: a) deferir o pedido de credenciamento e todos os pedidos de autorização de cursos vinculados; b) deferir o pedido de credenciamento e parte dos pedidos de autorização de cursos vinculados; ou c) indeferir o pedido de credenciamento. </a:t>
            </a:r>
          </a:p>
          <a:p>
            <a:pPr marL="1371600" lvl="2" indent="-457200" algn="just">
              <a:buFont typeface="Arial" panose="020B0604020202020204" pitchFamily="34" charset="0"/>
              <a:buChar char="•"/>
            </a:pPr>
            <a:r>
              <a:rPr lang="pt-BR" sz="2400" b="1" dirty="0">
                <a:solidFill>
                  <a:srgbClr val="FF0000"/>
                </a:solidFill>
                <a:latin typeface="Futura Std Medium" panose="020B0702020204020203"/>
              </a:rPr>
              <a:t>Ministro da Educação permanece com a competência para homologar o parecer do CNE em relação ao credenciamento</a:t>
            </a:r>
            <a:r>
              <a:rPr lang="pt-BR" sz="2400" dirty="0">
                <a:latin typeface="Futura Std Medium" panose="020B0702020204020203"/>
              </a:rPr>
              <a:t>, como também  poderá devolver o processo ao CNE para reexame, motivadamente. § 3º No caso do § 2º, a CNE/CES ou o CNE/CP reexaminará a matéria. O processo retornará ao Gabinete, a fim de que o Ministro homologue o parecer</a:t>
            </a:r>
          </a:p>
          <a:p>
            <a:pPr algn="just"/>
            <a:r>
              <a:rPr lang="pt-BR" sz="2800" dirty="0">
                <a:solidFill>
                  <a:schemeClr val="bg1">
                    <a:lumMod val="50000"/>
                  </a:schemeClr>
                </a:solidFill>
                <a:latin typeface="Futura Std Medium" panose="020B0702020204020203"/>
              </a:rPr>
              <a:t>  </a:t>
            </a:r>
          </a:p>
        </p:txBody>
      </p:sp>
    </p:spTree>
    <p:extLst>
      <p:ext uri="{BB962C8B-B14F-4D97-AF65-F5344CB8AC3E}">
        <p14:creationId xmlns:p14="http://schemas.microsoft.com/office/powerpoint/2010/main" val="8037065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a:extLst>
              <a:ext uri="{FF2B5EF4-FFF2-40B4-BE49-F238E27FC236}">
                <a16:creationId xmlns:a16="http://schemas.microsoft.com/office/drawing/2014/main" id="{3D0E16B2-9490-4BF9-BA35-7BBABA981EA3}"/>
              </a:ext>
            </a:extLst>
          </p:cNvPr>
          <p:cNvPicPr>
            <a:picLocks noChangeAspect="1"/>
          </p:cNvPicPr>
          <p:nvPr/>
        </p:nvPicPr>
        <p:blipFill>
          <a:blip r:embed="rId3"/>
          <a:stretch>
            <a:fillRect/>
          </a:stretch>
        </p:blipFill>
        <p:spPr>
          <a:xfrm>
            <a:off x="12853556" y="8897627"/>
            <a:ext cx="3009900" cy="971550"/>
          </a:xfrm>
          <a:prstGeom prst="rect">
            <a:avLst/>
          </a:prstGeom>
        </p:spPr>
      </p:pic>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2097352" y="1107192"/>
            <a:ext cx="13766104" cy="5509200"/>
          </a:xfrm>
          <a:prstGeom prst="rect">
            <a:avLst/>
          </a:prstGeom>
        </p:spPr>
        <p:txBody>
          <a:bodyPr wrap="square">
            <a:spAutoFit/>
          </a:bodyPr>
          <a:lstStyle/>
          <a:p>
            <a:pPr algn="just"/>
            <a:r>
              <a:rPr lang="pt-BR" sz="3600" b="1" dirty="0">
                <a:solidFill>
                  <a:srgbClr val="C00000"/>
                </a:solidFill>
                <a:latin typeface="Futura Std Medium" panose="020B0702020204020203"/>
              </a:rPr>
              <a:t>Portaria Normativa nº 23, de 21 de dezembro de 2017 </a:t>
            </a:r>
          </a:p>
          <a:p>
            <a:pPr algn="ctr"/>
            <a:endParaRPr lang="pt-BR" sz="2800" dirty="0">
              <a:latin typeface="Futura Std Medium" panose="020B0702020204020203"/>
            </a:endParaRPr>
          </a:p>
          <a:p>
            <a:pPr algn="ctr"/>
            <a:r>
              <a:rPr lang="pt-BR" sz="2800" dirty="0">
                <a:latin typeface="Futura Std Medium" panose="020B0702020204020203"/>
              </a:rPr>
              <a:t>DOS PROCESSOS DE CREDENCIAMENTO DE INSTITUIÇÃO DE EDUCAÇÃO SUPERIOR E DE AUTORIZAÇÃO VINCULADA DE CURSO </a:t>
            </a:r>
          </a:p>
          <a:p>
            <a:pPr algn="ctr"/>
            <a:endParaRPr lang="pt-BR" sz="2800" dirty="0">
              <a:latin typeface="Futura Std Medium" panose="020B0702020204020203"/>
            </a:endParaRPr>
          </a:p>
          <a:p>
            <a:pPr marL="914400" lvl="1" indent="-457200" algn="just">
              <a:buFont typeface="Arial" panose="020B0604020202020204" pitchFamily="34" charset="0"/>
              <a:buChar char="•"/>
            </a:pPr>
            <a:r>
              <a:rPr lang="pt-BR" sz="2800" dirty="0">
                <a:latin typeface="Futura Std Medium" panose="020B0702020204020203"/>
              </a:rPr>
              <a:t>Do Parecer Final da SERES</a:t>
            </a:r>
          </a:p>
          <a:p>
            <a:pPr marL="914400" lvl="1" indent="-457200" algn="just">
              <a:buFont typeface="Arial" panose="020B0604020202020204" pitchFamily="34" charset="0"/>
              <a:buChar char="•"/>
            </a:pPr>
            <a:endParaRPr lang="pt-BR" sz="2800" dirty="0">
              <a:latin typeface="Futura Std Medium" panose="020B0702020204020203"/>
            </a:endParaRPr>
          </a:p>
          <a:p>
            <a:pPr marL="1371600" lvl="2" indent="-457200" algn="just">
              <a:buFont typeface="Arial" panose="020B0604020202020204" pitchFamily="34" charset="0"/>
              <a:buChar char="•"/>
            </a:pPr>
            <a:r>
              <a:rPr lang="pt-BR" sz="2400" b="1" dirty="0">
                <a:solidFill>
                  <a:srgbClr val="FF0000"/>
                </a:solidFill>
                <a:latin typeface="Futura Std Medium" panose="020B0702020204020203"/>
              </a:rPr>
              <a:t>Recurso ao CNE</a:t>
            </a:r>
            <a:r>
              <a:rPr lang="pt-BR" sz="2400" b="1" dirty="0">
                <a:latin typeface="Futura Std Medium" panose="020B0702020204020203"/>
              </a:rPr>
              <a:t>.  </a:t>
            </a:r>
            <a:r>
              <a:rPr lang="pt-BR" sz="2400" dirty="0">
                <a:latin typeface="Futura Std Medium" panose="020B0702020204020203"/>
              </a:rPr>
              <a:t>Da decisão da CES, nos processos de credenciamento e recredenciamento de IES, caberá recurso administrativo ao Conselho Pleno CP do CNE, na forma do seu Regimento Interno. Havendo recurso, o processo será distribuído a novo relator, observado o art. 20, para apreciação quanto à admissibilidade e, se for o caso, quanto ao mérito, submetendo a matéria ao CNE/CP. </a:t>
            </a:r>
            <a:r>
              <a:rPr lang="pt-BR" sz="2800" dirty="0">
                <a:solidFill>
                  <a:schemeClr val="bg1">
                    <a:lumMod val="50000"/>
                  </a:schemeClr>
                </a:solidFill>
                <a:latin typeface="Futura Std Medium" panose="020B0702020204020203"/>
              </a:rPr>
              <a:t>  </a:t>
            </a:r>
          </a:p>
        </p:txBody>
      </p:sp>
    </p:spTree>
    <p:extLst>
      <p:ext uri="{BB962C8B-B14F-4D97-AF65-F5344CB8AC3E}">
        <p14:creationId xmlns:p14="http://schemas.microsoft.com/office/powerpoint/2010/main" val="155715256"/>
      </p:ext>
    </p:extLst>
  </p:cSld>
  <p:clrMapOvr>
    <a:masterClrMapping/>
  </p:clrMapOvr>
</p:sld>
</file>

<file path=ppt/theme/theme1.xml><?xml version="1.0" encoding="utf-8"?>
<a:theme xmlns:a="http://schemas.openxmlformats.org/drawingml/2006/main" name="Cacho">
  <a:themeElements>
    <a:clrScheme name="Cacho">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Cacho">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acho">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16197</TotalTime>
  <Words>4912</Words>
  <Application>Microsoft Office PowerPoint</Application>
  <PresentationFormat>Personalizar</PresentationFormat>
  <Paragraphs>342</Paragraphs>
  <Slides>32</Slides>
  <Notes>29</Notes>
  <HiddenSlides>0</HiddenSlides>
  <MMClips>0</MMClips>
  <ScaleCrop>false</ScaleCrop>
  <HeadingPairs>
    <vt:vector size="6" baseType="variant">
      <vt:variant>
        <vt:lpstr>Fontes usadas</vt:lpstr>
      </vt:variant>
      <vt:variant>
        <vt:i4>7</vt:i4>
      </vt:variant>
      <vt:variant>
        <vt:lpstr>Tema</vt:lpstr>
      </vt:variant>
      <vt:variant>
        <vt:i4>1</vt:i4>
      </vt:variant>
      <vt:variant>
        <vt:lpstr>Títulos de slides</vt:lpstr>
      </vt:variant>
      <vt:variant>
        <vt:i4>32</vt:i4>
      </vt:variant>
    </vt:vector>
  </HeadingPairs>
  <TitlesOfParts>
    <vt:vector size="40" baseType="lpstr">
      <vt:lpstr>Arial</vt:lpstr>
      <vt:lpstr>Calibri</vt:lpstr>
      <vt:lpstr>Century Gothic</vt:lpstr>
      <vt:lpstr>Futura Std Book</vt:lpstr>
      <vt:lpstr>Futura Std Medium</vt:lpstr>
      <vt:lpstr>Times New Roman</vt:lpstr>
      <vt:lpstr>Wingdings 3</vt:lpstr>
      <vt:lpstr>Cacho</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ideias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Hernan Robson</dc:creator>
  <cp:lastModifiedBy>Covac</cp:lastModifiedBy>
  <cp:revision>282</cp:revision>
  <dcterms:created xsi:type="dcterms:W3CDTF">2017-03-10T20:41:25Z</dcterms:created>
  <dcterms:modified xsi:type="dcterms:W3CDTF">2018-01-31T03:41:36Z</dcterms:modified>
</cp:coreProperties>
</file>