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1"/>
  </p:sldMasterIdLst>
  <p:notesMasterIdLst>
    <p:notesMasterId r:id="rId40"/>
  </p:notesMasterIdLst>
  <p:sldIdLst>
    <p:sldId id="257" r:id="rId2"/>
    <p:sldId id="297" r:id="rId3"/>
    <p:sldId id="345" r:id="rId4"/>
    <p:sldId id="363" r:id="rId5"/>
    <p:sldId id="364" r:id="rId6"/>
    <p:sldId id="365" r:id="rId7"/>
    <p:sldId id="366" r:id="rId8"/>
    <p:sldId id="367" r:id="rId9"/>
    <p:sldId id="368" r:id="rId10"/>
    <p:sldId id="369" r:id="rId11"/>
    <p:sldId id="370" r:id="rId12"/>
    <p:sldId id="371" r:id="rId13"/>
    <p:sldId id="372" r:id="rId14"/>
    <p:sldId id="376" r:id="rId15"/>
    <p:sldId id="377" r:id="rId16"/>
    <p:sldId id="378" r:id="rId17"/>
    <p:sldId id="379" r:id="rId18"/>
    <p:sldId id="380" r:id="rId19"/>
    <p:sldId id="381" r:id="rId20"/>
    <p:sldId id="382" r:id="rId21"/>
    <p:sldId id="383" r:id="rId22"/>
    <p:sldId id="384" r:id="rId23"/>
    <p:sldId id="386" r:id="rId24"/>
    <p:sldId id="388" r:id="rId25"/>
    <p:sldId id="396" r:id="rId26"/>
    <p:sldId id="398" r:id="rId27"/>
    <p:sldId id="399" r:id="rId28"/>
    <p:sldId id="400" r:id="rId29"/>
    <p:sldId id="401" r:id="rId30"/>
    <p:sldId id="402" r:id="rId31"/>
    <p:sldId id="403" r:id="rId32"/>
    <p:sldId id="407" r:id="rId33"/>
    <p:sldId id="409" r:id="rId34"/>
    <p:sldId id="410" r:id="rId35"/>
    <p:sldId id="412" r:id="rId36"/>
    <p:sldId id="413" r:id="rId37"/>
    <p:sldId id="414" r:id="rId38"/>
    <p:sldId id="259" r:id="rId39"/>
  </p:sldIdLst>
  <p:sldSz cx="16257588" cy="101584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00">
          <p15:clr>
            <a:srgbClr val="A4A3A4"/>
          </p15:clr>
        </p15:guide>
        <p15:guide id="2" pos="512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088C"/>
    <a:srgbClr val="653090"/>
    <a:srgbClr val="26ABE2"/>
    <a:srgbClr val="CA006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Estilo Médio 2 - Ênfas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édio 2 - Ênfas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49" autoAdjust="0"/>
  </p:normalViewPr>
  <p:slideViewPr>
    <p:cSldViewPr snapToGrid="0" snapToObjects="1">
      <p:cViewPr varScale="1">
        <p:scale>
          <a:sx n="42" d="100"/>
          <a:sy n="42" d="100"/>
        </p:scale>
        <p:origin x="42" y="108"/>
      </p:cViewPr>
      <p:guideLst>
        <p:guide orient="horz" pos="3200"/>
        <p:guide pos="512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D7A707-82F2-4F78-879B-B94BB45DAE1B}" type="datetimeFigureOut">
              <a:rPr lang="pt-BR" smtClean="0"/>
              <a:t>31/01/2018</a:t>
            </a:fld>
            <a:endParaRPr lang="pt-BR"/>
          </a:p>
        </p:txBody>
      </p:sp>
      <p:sp>
        <p:nvSpPr>
          <p:cNvPr id="4" name="Espaço Reservado para Imagem de Slide 3"/>
          <p:cNvSpPr>
            <a:spLocks noGrp="1" noRot="1" noChangeAspect="1"/>
          </p:cNvSpPr>
          <p:nvPr>
            <p:ph type="sldImg" idx="2"/>
          </p:nvPr>
        </p:nvSpPr>
        <p:spPr>
          <a:xfrm>
            <a:off x="958850" y="1143000"/>
            <a:ext cx="49403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3E1D0F-1346-4353-A657-0B65C75436F2}" type="slidenum">
              <a:rPr lang="pt-BR" smtClean="0"/>
              <a:t>‹nº›</a:t>
            </a:fld>
            <a:endParaRPr lang="pt-BR"/>
          </a:p>
        </p:txBody>
      </p:sp>
    </p:spTree>
    <p:extLst>
      <p:ext uri="{BB962C8B-B14F-4D97-AF65-F5344CB8AC3E}">
        <p14:creationId xmlns:p14="http://schemas.microsoft.com/office/powerpoint/2010/main" val="156809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3</a:t>
            </a:fld>
            <a:endParaRPr lang="pt-BR"/>
          </a:p>
        </p:txBody>
      </p:sp>
    </p:spTree>
    <p:extLst>
      <p:ext uri="{BB962C8B-B14F-4D97-AF65-F5344CB8AC3E}">
        <p14:creationId xmlns:p14="http://schemas.microsoft.com/office/powerpoint/2010/main" val="850872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12</a:t>
            </a:fld>
            <a:endParaRPr lang="pt-BR"/>
          </a:p>
        </p:txBody>
      </p:sp>
    </p:spTree>
    <p:extLst>
      <p:ext uri="{BB962C8B-B14F-4D97-AF65-F5344CB8AC3E}">
        <p14:creationId xmlns:p14="http://schemas.microsoft.com/office/powerpoint/2010/main" val="3101310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13</a:t>
            </a:fld>
            <a:endParaRPr lang="pt-BR"/>
          </a:p>
        </p:txBody>
      </p:sp>
    </p:spTree>
    <p:extLst>
      <p:ext uri="{BB962C8B-B14F-4D97-AF65-F5344CB8AC3E}">
        <p14:creationId xmlns:p14="http://schemas.microsoft.com/office/powerpoint/2010/main" val="20415049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14</a:t>
            </a:fld>
            <a:endParaRPr lang="pt-BR"/>
          </a:p>
        </p:txBody>
      </p:sp>
    </p:spTree>
    <p:extLst>
      <p:ext uri="{BB962C8B-B14F-4D97-AF65-F5344CB8AC3E}">
        <p14:creationId xmlns:p14="http://schemas.microsoft.com/office/powerpoint/2010/main" val="875572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15</a:t>
            </a:fld>
            <a:endParaRPr lang="pt-BR"/>
          </a:p>
        </p:txBody>
      </p:sp>
    </p:spTree>
    <p:extLst>
      <p:ext uri="{BB962C8B-B14F-4D97-AF65-F5344CB8AC3E}">
        <p14:creationId xmlns:p14="http://schemas.microsoft.com/office/powerpoint/2010/main" val="3171958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16</a:t>
            </a:fld>
            <a:endParaRPr lang="pt-BR"/>
          </a:p>
        </p:txBody>
      </p:sp>
    </p:spTree>
    <p:extLst>
      <p:ext uri="{BB962C8B-B14F-4D97-AF65-F5344CB8AC3E}">
        <p14:creationId xmlns:p14="http://schemas.microsoft.com/office/powerpoint/2010/main" val="2591094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17</a:t>
            </a:fld>
            <a:endParaRPr lang="pt-BR"/>
          </a:p>
        </p:txBody>
      </p:sp>
    </p:spTree>
    <p:extLst>
      <p:ext uri="{BB962C8B-B14F-4D97-AF65-F5344CB8AC3E}">
        <p14:creationId xmlns:p14="http://schemas.microsoft.com/office/powerpoint/2010/main" val="509192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18</a:t>
            </a:fld>
            <a:endParaRPr lang="pt-BR"/>
          </a:p>
        </p:txBody>
      </p:sp>
    </p:spTree>
    <p:extLst>
      <p:ext uri="{BB962C8B-B14F-4D97-AF65-F5344CB8AC3E}">
        <p14:creationId xmlns:p14="http://schemas.microsoft.com/office/powerpoint/2010/main" val="1425379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19</a:t>
            </a:fld>
            <a:endParaRPr lang="pt-BR"/>
          </a:p>
        </p:txBody>
      </p:sp>
    </p:spTree>
    <p:extLst>
      <p:ext uri="{BB962C8B-B14F-4D97-AF65-F5344CB8AC3E}">
        <p14:creationId xmlns:p14="http://schemas.microsoft.com/office/powerpoint/2010/main" val="29625385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20</a:t>
            </a:fld>
            <a:endParaRPr lang="pt-BR"/>
          </a:p>
        </p:txBody>
      </p:sp>
    </p:spTree>
    <p:extLst>
      <p:ext uri="{BB962C8B-B14F-4D97-AF65-F5344CB8AC3E}">
        <p14:creationId xmlns:p14="http://schemas.microsoft.com/office/powerpoint/2010/main" val="1430519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21</a:t>
            </a:fld>
            <a:endParaRPr lang="pt-BR"/>
          </a:p>
        </p:txBody>
      </p:sp>
    </p:spTree>
    <p:extLst>
      <p:ext uri="{BB962C8B-B14F-4D97-AF65-F5344CB8AC3E}">
        <p14:creationId xmlns:p14="http://schemas.microsoft.com/office/powerpoint/2010/main" val="3076452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4</a:t>
            </a:fld>
            <a:endParaRPr lang="pt-BR"/>
          </a:p>
        </p:txBody>
      </p:sp>
    </p:spTree>
    <p:extLst>
      <p:ext uri="{BB962C8B-B14F-4D97-AF65-F5344CB8AC3E}">
        <p14:creationId xmlns:p14="http://schemas.microsoft.com/office/powerpoint/2010/main" val="748754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22</a:t>
            </a:fld>
            <a:endParaRPr lang="pt-BR"/>
          </a:p>
        </p:txBody>
      </p:sp>
    </p:spTree>
    <p:extLst>
      <p:ext uri="{BB962C8B-B14F-4D97-AF65-F5344CB8AC3E}">
        <p14:creationId xmlns:p14="http://schemas.microsoft.com/office/powerpoint/2010/main" val="3709223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23</a:t>
            </a:fld>
            <a:endParaRPr lang="pt-BR"/>
          </a:p>
        </p:txBody>
      </p:sp>
    </p:spTree>
    <p:extLst>
      <p:ext uri="{BB962C8B-B14F-4D97-AF65-F5344CB8AC3E}">
        <p14:creationId xmlns:p14="http://schemas.microsoft.com/office/powerpoint/2010/main" val="11423442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24</a:t>
            </a:fld>
            <a:endParaRPr lang="pt-BR"/>
          </a:p>
        </p:txBody>
      </p:sp>
    </p:spTree>
    <p:extLst>
      <p:ext uri="{BB962C8B-B14F-4D97-AF65-F5344CB8AC3E}">
        <p14:creationId xmlns:p14="http://schemas.microsoft.com/office/powerpoint/2010/main" val="13087335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25</a:t>
            </a:fld>
            <a:endParaRPr lang="pt-BR"/>
          </a:p>
        </p:txBody>
      </p:sp>
    </p:spTree>
    <p:extLst>
      <p:ext uri="{BB962C8B-B14F-4D97-AF65-F5344CB8AC3E}">
        <p14:creationId xmlns:p14="http://schemas.microsoft.com/office/powerpoint/2010/main" val="14838897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26</a:t>
            </a:fld>
            <a:endParaRPr lang="pt-BR"/>
          </a:p>
        </p:txBody>
      </p:sp>
    </p:spTree>
    <p:extLst>
      <p:ext uri="{BB962C8B-B14F-4D97-AF65-F5344CB8AC3E}">
        <p14:creationId xmlns:p14="http://schemas.microsoft.com/office/powerpoint/2010/main" val="7824359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27</a:t>
            </a:fld>
            <a:endParaRPr lang="pt-BR"/>
          </a:p>
        </p:txBody>
      </p:sp>
    </p:spTree>
    <p:extLst>
      <p:ext uri="{BB962C8B-B14F-4D97-AF65-F5344CB8AC3E}">
        <p14:creationId xmlns:p14="http://schemas.microsoft.com/office/powerpoint/2010/main" val="6465330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28</a:t>
            </a:fld>
            <a:endParaRPr lang="pt-BR"/>
          </a:p>
        </p:txBody>
      </p:sp>
    </p:spTree>
    <p:extLst>
      <p:ext uri="{BB962C8B-B14F-4D97-AF65-F5344CB8AC3E}">
        <p14:creationId xmlns:p14="http://schemas.microsoft.com/office/powerpoint/2010/main" val="24483338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29</a:t>
            </a:fld>
            <a:endParaRPr lang="pt-BR"/>
          </a:p>
        </p:txBody>
      </p:sp>
    </p:spTree>
    <p:extLst>
      <p:ext uri="{BB962C8B-B14F-4D97-AF65-F5344CB8AC3E}">
        <p14:creationId xmlns:p14="http://schemas.microsoft.com/office/powerpoint/2010/main" val="16041584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30</a:t>
            </a:fld>
            <a:endParaRPr lang="pt-BR"/>
          </a:p>
        </p:txBody>
      </p:sp>
    </p:spTree>
    <p:extLst>
      <p:ext uri="{BB962C8B-B14F-4D97-AF65-F5344CB8AC3E}">
        <p14:creationId xmlns:p14="http://schemas.microsoft.com/office/powerpoint/2010/main" val="24385868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31</a:t>
            </a:fld>
            <a:endParaRPr lang="pt-BR"/>
          </a:p>
        </p:txBody>
      </p:sp>
    </p:spTree>
    <p:extLst>
      <p:ext uri="{BB962C8B-B14F-4D97-AF65-F5344CB8AC3E}">
        <p14:creationId xmlns:p14="http://schemas.microsoft.com/office/powerpoint/2010/main" val="10294305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5</a:t>
            </a:fld>
            <a:endParaRPr lang="pt-BR"/>
          </a:p>
        </p:txBody>
      </p:sp>
    </p:spTree>
    <p:extLst>
      <p:ext uri="{BB962C8B-B14F-4D97-AF65-F5344CB8AC3E}">
        <p14:creationId xmlns:p14="http://schemas.microsoft.com/office/powerpoint/2010/main" val="34901699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32</a:t>
            </a:fld>
            <a:endParaRPr lang="pt-BR"/>
          </a:p>
        </p:txBody>
      </p:sp>
    </p:spTree>
    <p:extLst>
      <p:ext uri="{BB962C8B-B14F-4D97-AF65-F5344CB8AC3E}">
        <p14:creationId xmlns:p14="http://schemas.microsoft.com/office/powerpoint/2010/main" val="9332502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33</a:t>
            </a:fld>
            <a:endParaRPr lang="pt-BR"/>
          </a:p>
        </p:txBody>
      </p:sp>
    </p:spTree>
    <p:extLst>
      <p:ext uri="{BB962C8B-B14F-4D97-AF65-F5344CB8AC3E}">
        <p14:creationId xmlns:p14="http://schemas.microsoft.com/office/powerpoint/2010/main" val="15500008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34</a:t>
            </a:fld>
            <a:endParaRPr lang="pt-BR"/>
          </a:p>
        </p:txBody>
      </p:sp>
    </p:spTree>
    <p:extLst>
      <p:ext uri="{BB962C8B-B14F-4D97-AF65-F5344CB8AC3E}">
        <p14:creationId xmlns:p14="http://schemas.microsoft.com/office/powerpoint/2010/main" val="17507532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35</a:t>
            </a:fld>
            <a:endParaRPr lang="pt-BR"/>
          </a:p>
        </p:txBody>
      </p:sp>
    </p:spTree>
    <p:extLst>
      <p:ext uri="{BB962C8B-B14F-4D97-AF65-F5344CB8AC3E}">
        <p14:creationId xmlns:p14="http://schemas.microsoft.com/office/powerpoint/2010/main" val="24095682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36</a:t>
            </a:fld>
            <a:endParaRPr lang="pt-BR"/>
          </a:p>
        </p:txBody>
      </p:sp>
    </p:spTree>
    <p:extLst>
      <p:ext uri="{BB962C8B-B14F-4D97-AF65-F5344CB8AC3E}">
        <p14:creationId xmlns:p14="http://schemas.microsoft.com/office/powerpoint/2010/main" val="10265013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37</a:t>
            </a:fld>
            <a:endParaRPr lang="pt-BR"/>
          </a:p>
        </p:txBody>
      </p:sp>
    </p:spTree>
    <p:extLst>
      <p:ext uri="{BB962C8B-B14F-4D97-AF65-F5344CB8AC3E}">
        <p14:creationId xmlns:p14="http://schemas.microsoft.com/office/powerpoint/2010/main" val="2330477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6</a:t>
            </a:fld>
            <a:endParaRPr lang="pt-BR"/>
          </a:p>
        </p:txBody>
      </p:sp>
    </p:spTree>
    <p:extLst>
      <p:ext uri="{BB962C8B-B14F-4D97-AF65-F5344CB8AC3E}">
        <p14:creationId xmlns:p14="http://schemas.microsoft.com/office/powerpoint/2010/main" val="3251501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7</a:t>
            </a:fld>
            <a:endParaRPr lang="pt-BR"/>
          </a:p>
        </p:txBody>
      </p:sp>
    </p:spTree>
    <p:extLst>
      <p:ext uri="{BB962C8B-B14F-4D97-AF65-F5344CB8AC3E}">
        <p14:creationId xmlns:p14="http://schemas.microsoft.com/office/powerpoint/2010/main" val="2886125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8</a:t>
            </a:fld>
            <a:endParaRPr lang="pt-BR"/>
          </a:p>
        </p:txBody>
      </p:sp>
    </p:spTree>
    <p:extLst>
      <p:ext uri="{BB962C8B-B14F-4D97-AF65-F5344CB8AC3E}">
        <p14:creationId xmlns:p14="http://schemas.microsoft.com/office/powerpoint/2010/main" val="2560821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9</a:t>
            </a:fld>
            <a:endParaRPr lang="pt-BR"/>
          </a:p>
        </p:txBody>
      </p:sp>
    </p:spTree>
    <p:extLst>
      <p:ext uri="{BB962C8B-B14F-4D97-AF65-F5344CB8AC3E}">
        <p14:creationId xmlns:p14="http://schemas.microsoft.com/office/powerpoint/2010/main" val="523458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10</a:t>
            </a:fld>
            <a:endParaRPr lang="pt-BR"/>
          </a:p>
        </p:txBody>
      </p:sp>
    </p:spTree>
    <p:extLst>
      <p:ext uri="{BB962C8B-B14F-4D97-AF65-F5344CB8AC3E}">
        <p14:creationId xmlns:p14="http://schemas.microsoft.com/office/powerpoint/2010/main" val="2617668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1E3E1D0F-1346-4353-A657-0B65C75436F2}" type="slidenum">
              <a:rPr lang="pt-BR" smtClean="0"/>
              <a:t>11</a:t>
            </a:fld>
            <a:endParaRPr lang="pt-BR"/>
          </a:p>
        </p:txBody>
      </p:sp>
    </p:spTree>
    <p:extLst>
      <p:ext uri="{BB962C8B-B14F-4D97-AF65-F5344CB8AC3E}">
        <p14:creationId xmlns:p14="http://schemas.microsoft.com/office/powerpoint/2010/main" val="1173764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3224021" y="1188405"/>
            <a:ext cx="11517222" cy="3764495"/>
          </a:xfrm>
        </p:spPr>
        <p:txBody>
          <a:bodyPr bIns="0" anchor="b">
            <a:normAutofit/>
          </a:bodyPr>
          <a:lstStyle>
            <a:lvl1pPr algn="l">
              <a:defRPr sz="8801"/>
            </a:lvl1pPr>
          </a:lstStyle>
          <a:p>
            <a:r>
              <a:rPr lang="pt-BR"/>
              <a:t>Clique para editar o título mestre</a:t>
            </a:r>
            <a:endParaRPr lang="en-US" dirty="0"/>
          </a:p>
        </p:txBody>
      </p:sp>
      <p:sp>
        <p:nvSpPr>
          <p:cNvPr id="3" name="Subtitle 2"/>
          <p:cNvSpPr>
            <a:spLocks noGrp="1"/>
          </p:cNvSpPr>
          <p:nvPr>
            <p:ph type="subTitle" idx="1"/>
          </p:nvPr>
        </p:nvSpPr>
        <p:spPr>
          <a:xfrm>
            <a:off x="3224022" y="5230597"/>
            <a:ext cx="11517221" cy="1448101"/>
          </a:xfrm>
        </p:spPr>
        <p:txBody>
          <a:bodyPr tIns="91440" bIns="91440">
            <a:normAutofit/>
          </a:bodyPr>
          <a:lstStyle>
            <a:lvl1pPr marL="0" indent="0" algn="l">
              <a:buNone/>
              <a:defRPr sz="2400" b="0" cap="all" baseline="0">
                <a:solidFill>
                  <a:schemeClr val="tx1"/>
                </a:solidFill>
              </a:defRPr>
            </a:lvl1pPr>
            <a:lvl2pPr marL="609676" indent="0" algn="ctr">
              <a:buNone/>
              <a:defRPr sz="2400"/>
            </a:lvl2pPr>
            <a:lvl3pPr marL="1219352" indent="0" algn="ctr">
              <a:buNone/>
              <a:defRPr sz="2400"/>
            </a:lvl3pPr>
            <a:lvl4pPr marL="1829029" indent="0" algn="ctr">
              <a:buNone/>
              <a:defRPr sz="2134"/>
            </a:lvl4pPr>
            <a:lvl5pPr marL="2438705" indent="0" algn="ctr">
              <a:buNone/>
              <a:defRPr sz="2134"/>
            </a:lvl5pPr>
            <a:lvl6pPr marL="3048381" indent="0" algn="ctr">
              <a:buNone/>
              <a:defRPr sz="2134"/>
            </a:lvl6pPr>
            <a:lvl7pPr marL="3658057" indent="0" algn="ctr">
              <a:buNone/>
              <a:defRPr sz="2134"/>
            </a:lvl7pPr>
            <a:lvl8pPr marL="4267733" indent="0" algn="ctr">
              <a:buNone/>
              <a:defRPr sz="2134"/>
            </a:lvl8pPr>
            <a:lvl9pPr marL="4877410" indent="0" algn="ctr">
              <a:buNone/>
              <a:defRPr sz="2134"/>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1/31/2018</a:t>
            </a:fld>
            <a:endParaRPr lang="en-US" dirty="0"/>
          </a:p>
        </p:txBody>
      </p:sp>
      <p:sp>
        <p:nvSpPr>
          <p:cNvPr id="5" name="Footer Placeholder 4"/>
          <p:cNvSpPr>
            <a:spLocks noGrp="1"/>
          </p:cNvSpPr>
          <p:nvPr>
            <p:ph type="ftr" sz="quarter" idx="11"/>
          </p:nvPr>
        </p:nvSpPr>
        <p:spPr>
          <a:xfrm>
            <a:off x="3222315" y="487787"/>
            <a:ext cx="6632535" cy="458004"/>
          </a:xfrm>
        </p:spPr>
        <p:txBody>
          <a:bodyPr/>
          <a:lstStyle/>
          <a:p>
            <a:endParaRPr lang="en-US" dirty="0"/>
          </a:p>
        </p:txBody>
      </p:sp>
      <p:sp>
        <p:nvSpPr>
          <p:cNvPr id="6" name="Slide Number Placeholder 5"/>
          <p:cNvSpPr>
            <a:spLocks noGrp="1"/>
          </p:cNvSpPr>
          <p:nvPr>
            <p:ph type="sldNum" sz="quarter" idx="12"/>
          </p:nvPr>
        </p:nvSpPr>
        <p:spPr>
          <a:xfrm>
            <a:off x="1917073" y="1183479"/>
            <a:ext cx="1081464" cy="745925"/>
          </a:xfrm>
        </p:spPr>
        <p:txBody>
          <a:bodyPr/>
          <a:lstStyle/>
          <a:p>
            <a:fld id="{6D22F896-40B5-4ADD-8801-0D06FADFA095}" type="slidenum">
              <a:rPr lang="en-US" dirty="0"/>
              <a:t>‹nº›</a:t>
            </a:fld>
            <a:endParaRPr lang="en-US" dirty="0"/>
          </a:p>
        </p:txBody>
      </p:sp>
      <p:cxnSp>
        <p:nvCxnSpPr>
          <p:cNvPr id="15" name="Straight Connector 14"/>
          <p:cNvCxnSpPr/>
          <p:nvPr/>
        </p:nvCxnSpPr>
        <p:spPr>
          <a:xfrm>
            <a:off x="3224022" y="5226653"/>
            <a:ext cx="1151722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31096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cxnSp>
        <p:nvCxnSpPr>
          <p:cNvPr id="26" name="Straight Connector 25"/>
          <p:cNvCxnSpPr/>
          <p:nvPr/>
        </p:nvCxnSpPr>
        <p:spPr>
          <a:xfrm>
            <a:off x="1938717" y="2735999"/>
            <a:ext cx="1281128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125693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586711" y="1183480"/>
            <a:ext cx="2154533" cy="6902461"/>
          </a:xfrm>
        </p:spPr>
        <p:txBody>
          <a:bodyPr vert="eaVert"/>
          <a:lstStyle>
            <a:lvl1pPr algn="l">
              <a:defRPr/>
            </a:lvl1pPr>
          </a:lstStyle>
          <a:p>
            <a:r>
              <a:rPr lang="pt-BR"/>
              <a:t>Clique para editar o título mestre</a:t>
            </a:r>
            <a:endParaRPr lang="en-US" dirty="0"/>
          </a:p>
        </p:txBody>
      </p:sp>
      <p:sp>
        <p:nvSpPr>
          <p:cNvPr id="3" name="Vertical Text Placeholder 2"/>
          <p:cNvSpPr>
            <a:spLocks noGrp="1"/>
          </p:cNvSpPr>
          <p:nvPr>
            <p:ph type="body" orient="vert" idx="1"/>
          </p:nvPr>
        </p:nvSpPr>
        <p:spPr>
          <a:xfrm>
            <a:off x="1926417" y="1183480"/>
            <a:ext cx="10439460" cy="6902461"/>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cxnSp>
        <p:nvCxnSpPr>
          <p:cNvPr id="15" name="Straight Connector 14"/>
          <p:cNvCxnSpPr/>
          <p:nvPr/>
        </p:nvCxnSpPr>
        <p:spPr>
          <a:xfrm>
            <a:off x="12586711" y="1183480"/>
            <a:ext cx="0" cy="6902461"/>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4959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ncho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cxnSp>
        <p:nvCxnSpPr>
          <p:cNvPr id="33" name="Straight Connector 32"/>
          <p:cNvCxnSpPr/>
          <p:nvPr/>
        </p:nvCxnSpPr>
        <p:spPr>
          <a:xfrm>
            <a:off x="1938717" y="2735999"/>
            <a:ext cx="1281128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08253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1939175" y="2601268"/>
            <a:ext cx="11525331" cy="2796526"/>
          </a:xfrm>
        </p:spPr>
        <p:txBody>
          <a:bodyPr anchor="b">
            <a:normAutofit/>
          </a:bodyPr>
          <a:lstStyle>
            <a:lvl1pPr algn="l">
              <a:defRPr sz="4801"/>
            </a:lvl1pPr>
          </a:lstStyle>
          <a:p>
            <a:r>
              <a:rPr lang="pt-BR"/>
              <a:t>Clique para editar o título mestre</a:t>
            </a:r>
            <a:endParaRPr lang="en-US" dirty="0"/>
          </a:p>
        </p:txBody>
      </p:sp>
      <p:sp>
        <p:nvSpPr>
          <p:cNvPr id="3" name="Text Placeholder 2"/>
          <p:cNvSpPr>
            <a:spLocks noGrp="1"/>
          </p:cNvSpPr>
          <p:nvPr>
            <p:ph type="body" idx="1"/>
          </p:nvPr>
        </p:nvSpPr>
        <p:spPr>
          <a:xfrm>
            <a:off x="1939175" y="5637927"/>
            <a:ext cx="11508385" cy="1500401"/>
          </a:xfrm>
        </p:spPr>
        <p:txBody>
          <a:bodyPr tIns="91440">
            <a:normAutofit/>
          </a:bodyPr>
          <a:lstStyle>
            <a:lvl1pPr marL="0" indent="0" algn="l">
              <a:buNone/>
              <a:defRPr sz="2400">
                <a:solidFill>
                  <a:schemeClr val="tx1"/>
                </a:solidFill>
              </a:defRPr>
            </a:lvl1pPr>
            <a:lvl2pPr marL="609676" indent="0">
              <a:buNone/>
              <a:defRPr sz="2400">
                <a:solidFill>
                  <a:schemeClr val="tx1">
                    <a:tint val="75000"/>
                  </a:schemeClr>
                </a:solidFill>
              </a:defRPr>
            </a:lvl2pPr>
            <a:lvl3pPr marL="1219352" indent="0">
              <a:buNone/>
              <a:defRPr sz="2400">
                <a:solidFill>
                  <a:schemeClr val="tx1">
                    <a:tint val="75000"/>
                  </a:schemeClr>
                </a:solidFill>
              </a:defRPr>
            </a:lvl3pPr>
            <a:lvl4pPr marL="1829029" indent="0">
              <a:buNone/>
              <a:defRPr sz="2134">
                <a:solidFill>
                  <a:schemeClr val="tx1">
                    <a:tint val="75000"/>
                  </a:schemeClr>
                </a:solidFill>
              </a:defRPr>
            </a:lvl4pPr>
            <a:lvl5pPr marL="2438705" indent="0">
              <a:buNone/>
              <a:defRPr sz="2134">
                <a:solidFill>
                  <a:schemeClr val="tx1">
                    <a:tint val="75000"/>
                  </a:schemeClr>
                </a:solidFill>
              </a:defRPr>
            </a:lvl5pPr>
            <a:lvl6pPr marL="3048381" indent="0">
              <a:buNone/>
              <a:defRPr sz="2134">
                <a:solidFill>
                  <a:schemeClr val="tx1">
                    <a:tint val="75000"/>
                  </a:schemeClr>
                </a:solidFill>
              </a:defRPr>
            </a:lvl6pPr>
            <a:lvl7pPr marL="3658057" indent="0">
              <a:buNone/>
              <a:defRPr sz="2134">
                <a:solidFill>
                  <a:schemeClr val="tx1">
                    <a:tint val="75000"/>
                  </a:schemeClr>
                </a:solidFill>
              </a:defRPr>
            </a:lvl7pPr>
            <a:lvl8pPr marL="4267733" indent="0">
              <a:buNone/>
              <a:defRPr sz="2134">
                <a:solidFill>
                  <a:schemeClr val="tx1">
                    <a:tint val="75000"/>
                  </a:schemeClr>
                </a:solidFill>
              </a:defRPr>
            </a:lvl8pPr>
            <a:lvl9pPr marL="4877410" indent="0">
              <a:buNone/>
              <a:defRPr sz="2134">
                <a:solidFill>
                  <a:schemeClr val="tx1">
                    <a:tint val="75000"/>
                  </a:schemeClr>
                </a:solidFill>
              </a:defRPr>
            </a:lvl9pPr>
          </a:lstStyle>
          <a:p>
            <a:pPr lvl="0"/>
            <a:r>
              <a:rPr lang="pt-BR"/>
              <a:t>Editar estilos de texto Mestre</a:t>
            </a:r>
          </a:p>
        </p:txBody>
      </p:sp>
      <p:sp>
        <p:nvSpPr>
          <p:cNvPr id="4" name="Date Placeholder 3"/>
          <p:cNvSpPr>
            <a:spLocks noGrp="1"/>
          </p:cNvSpPr>
          <p:nvPr>
            <p:ph type="dt" sz="half" idx="10"/>
          </p:nvPr>
        </p:nvSpPr>
        <p:spPr/>
        <p:txBody>
          <a:bodyPr/>
          <a:lstStyle/>
          <a:p>
            <a:fld id="{48A87A34-81AB-432B-8DAE-1953F412C126}" type="datetimeFigureOut">
              <a:rPr lang="en-US" dirty="0"/>
              <a:t>1/31/2018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‹nº›</a:t>
            </a:fld>
            <a:endParaRPr lang="en-US" dirty="0"/>
          </a:p>
        </p:txBody>
      </p:sp>
      <p:cxnSp>
        <p:nvCxnSpPr>
          <p:cNvPr id="15" name="Straight Connector 14"/>
          <p:cNvCxnSpPr/>
          <p:nvPr/>
        </p:nvCxnSpPr>
        <p:spPr>
          <a:xfrm>
            <a:off x="1939175" y="5636134"/>
            <a:ext cx="1150838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144459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a:xfrm>
            <a:off x="1932479" y="1192242"/>
            <a:ext cx="12808764" cy="1569096"/>
          </a:xfrm>
        </p:spPr>
        <p:txBody>
          <a:bodyPr/>
          <a:lstStyle/>
          <a:p>
            <a:r>
              <a:rPr lang="pt-BR"/>
              <a:t>Clique para editar o título mestre</a:t>
            </a:r>
            <a:endParaRPr lang="en-US" dirty="0"/>
          </a:p>
        </p:txBody>
      </p:sp>
      <p:sp>
        <p:nvSpPr>
          <p:cNvPr id="3" name="Content Placeholder 2"/>
          <p:cNvSpPr>
            <a:spLocks noGrp="1"/>
          </p:cNvSpPr>
          <p:nvPr>
            <p:ph sz="half" idx="1"/>
          </p:nvPr>
        </p:nvSpPr>
        <p:spPr>
          <a:xfrm>
            <a:off x="1929963" y="2978614"/>
            <a:ext cx="6194141" cy="5108232"/>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8552530" y="2988189"/>
            <a:ext cx="6194141" cy="5097752"/>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cxnSp>
        <p:nvCxnSpPr>
          <p:cNvPr id="35" name="Straight Connector 34"/>
          <p:cNvCxnSpPr/>
          <p:nvPr/>
        </p:nvCxnSpPr>
        <p:spPr>
          <a:xfrm>
            <a:off x="1938717" y="2735999"/>
            <a:ext cx="1281128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39524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1929777" y="1191167"/>
            <a:ext cx="12811466" cy="1564673"/>
          </a:xfrm>
        </p:spPr>
        <p:txBody>
          <a:bodyPr/>
          <a:lstStyle/>
          <a:p>
            <a:r>
              <a:rPr lang="pt-BR"/>
              <a:t>Clique para editar o título mestre</a:t>
            </a:r>
            <a:endParaRPr lang="en-US" dirty="0"/>
          </a:p>
        </p:txBody>
      </p:sp>
      <p:sp>
        <p:nvSpPr>
          <p:cNvPr id="3" name="Text Placeholder 2"/>
          <p:cNvSpPr>
            <a:spLocks noGrp="1"/>
          </p:cNvSpPr>
          <p:nvPr>
            <p:ph type="body" idx="1"/>
          </p:nvPr>
        </p:nvSpPr>
        <p:spPr>
          <a:xfrm>
            <a:off x="1929777" y="2991458"/>
            <a:ext cx="6194141" cy="1187878"/>
          </a:xfrm>
        </p:spPr>
        <p:txBody>
          <a:bodyPr anchor="b">
            <a:normAutofit/>
          </a:bodyPr>
          <a:lstStyle>
            <a:lvl1pPr marL="0" indent="0">
              <a:lnSpc>
                <a:spcPct val="100000"/>
              </a:lnSpc>
              <a:buNone/>
              <a:defRPr sz="2934" b="0" cap="all" baseline="0">
                <a:solidFill>
                  <a:schemeClr val="accent1"/>
                </a:solidFill>
              </a:defRPr>
            </a:lvl1pPr>
            <a:lvl2pPr marL="609676" indent="0">
              <a:buNone/>
              <a:defRPr sz="2667" b="1"/>
            </a:lvl2pPr>
            <a:lvl3pPr marL="1219352" indent="0">
              <a:buNone/>
              <a:defRPr sz="2400" b="1"/>
            </a:lvl3pPr>
            <a:lvl4pPr marL="1829029" indent="0">
              <a:buNone/>
              <a:defRPr sz="2134" b="1"/>
            </a:lvl4pPr>
            <a:lvl5pPr marL="2438705" indent="0">
              <a:buNone/>
              <a:defRPr sz="2134" b="1"/>
            </a:lvl5pPr>
            <a:lvl6pPr marL="3048381" indent="0">
              <a:buNone/>
              <a:defRPr sz="2134" b="1"/>
            </a:lvl6pPr>
            <a:lvl7pPr marL="3658057" indent="0">
              <a:buNone/>
              <a:defRPr sz="2134" b="1"/>
            </a:lvl7pPr>
            <a:lvl8pPr marL="4267733" indent="0">
              <a:buNone/>
              <a:defRPr sz="2134" b="1"/>
            </a:lvl8pPr>
            <a:lvl9pPr marL="4877410" indent="0">
              <a:buNone/>
              <a:defRPr sz="2134" b="1"/>
            </a:lvl9pPr>
          </a:lstStyle>
          <a:p>
            <a:pPr lvl="0"/>
            <a:r>
              <a:rPr lang="pt-BR"/>
              <a:t>Editar estilos de texto Mestre</a:t>
            </a:r>
          </a:p>
        </p:txBody>
      </p:sp>
      <p:sp>
        <p:nvSpPr>
          <p:cNvPr id="4" name="Content Placeholder 3"/>
          <p:cNvSpPr>
            <a:spLocks noGrp="1"/>
          </p:cNvSpPr>
          <p:nvPr>
            <p:ph sz="half" idx="2"/>
          </p:nvPr>
        </p:nvSpPr>
        <p:spPr>
          <a:xfrm>
            <a:off x="1929777" y="4183449"/>
            <a:ext cx="6194141" cy="3917102"/>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8550651" y="2996574"/>
            <a:ext cx="6194141" cy="1188314"/>
          </a:xfrm>
        </p:spPr>
        <p:txBody>
          <a:bodyPr anchor="b">
            <a:normAutofit/>
          </a:bodyPr>
          <a:lstStyle>
            <a:lvl1pPr marL="0" indent="0">
              <a:lnSpc>
                <a:spcPct val="100000"/>
              </a:lnSpc>
              <a:buNone/>
              <a:defRPr sz="2934" b="0" cap="all" baseline="0">
                <a:solidFill>
                  <a:schemeClr val="accent1"/>
                </a:solidFill>
              </a:defRPr>
            </a:lvl1pPr>
            <a:lvl2pPr marL="609676" indent="0">
              <a:buNone/>
              <a:defRPr sz="2667" b="1"/>
            </a:lvl2pPr>
            <a:lvl3pPr marL="1219352" indent="0">
              <a:buNone/>
              <a:defRPr sz="2400" b="1"/>
            </a:lvl3pPr>
            <a:lvl4pPr marL="1829029" indent="0">
              <a:buNone/>
              <a:defRPr sz="2134" b="1"/>
            </a:lvl4pPr>
            <a:lvl5pPr marL="2438705" indent="0">
              <a:buNone/>
              <a:defRPr sz="2134" b="1"/>
            </a:lvl5pPr>
            <a:lvl6pPr marL="3048381" indent="0">
              <a:buNone/>
              <a:defRPr sz="2134" b="1"/>
            </a:lvl6pPr>
            <a:lvl7pPr marL="3658057" indent="0">
              <a:buNone/>
              <a:defRPr sz="2134" b="1"/>
            </a:lvl7pPr>
            <a:lvl8pPr marL="4267733" indent="0">
              <a:buNone/>
              <a:defRPr sz="2134" b="1"/>
            </a:lvl8pPr>
            <a:lvl9pPr marL="4877410" indent="0">
              <a:buNone/>
              <a:defRPr sz="2134" b="1"/>
            </a:lvl9pPr>
          </a:lstStyle>
          <a:p>
            <a:pPr lvl="0"/>
            <a:r>
              <a:rPr lang="pt-BR"/>
              <a:t>Editar estilos de texto Mestre</a:t>
            </a:r>
          </a:p>
        </p:txBody>
      </p:sp>
      <p:sp>
        <p:nvSpPr>
          <p:cNvPr id="6" name="Content Placeholder 5"/>
          <p:cNvSpPr>
            <a:spLocks noGrp="1"/>
          </p:cNvSpPr>
          <p:nvPr>
            <p:ph sz="quarter" idx="4"/>
          </p:nvPr>
        </p:nvSpPr>
        <p:spPr>
          <a:xfrm>
            <a:off x="8550651" y="4179334"/>
            <a:ext cx="6194141" cy="3906606"/>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1/31/2018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‹nº›</a:t>
            </a:fld>
            <a:endParaRPr lang="en-US" dirty="0"/>
          </a:p>
        </p:txBody>
      </p:sp>
      <p:cxnSp>
        <p:nvCxnSpPr>
          <p:cNvPr id="29" name="Straight Connector 28"/>
          <p:cNvCxnSpPr/>
          <p:nvPr/>
        </p:nvCxnSpPr>
        <p:spPr>
          <a:xfrm>
            <a:off x="1938717" y="2735999"/>
            <a:ext cx="1281128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28588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1/31/2018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‹nº›</a:t>
            </a:fld>
            <a:endParaRPr lang="en-US" dirty="0"/>
          </a:p>
        </p:txBody>
      </p:sp>
      <p:cxnSp>
        <p:nvCxnSpPr>
          <p:cNvPr id="25" name="Straight Connector 24"/>
          <p:cNvCxnSpPr/>
          <p:nvPr/>
        </p:nvCxnSpPr>
        <p:spPr>
          <a:xfrm>
            <a:off x="1938717" y="2735999"/>
            <a:ext cx="1281128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32887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1/31/2018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‹nº›</a:t>
            </a:fld>
            <a:endParaRPr lang="en-US" dirty="0"/>
          </a:p>
        </p:txBody>
      </p:sp>
    </p:spTree>
    <p:extLst>
      <p:ext uri="{BB962C8B-B14F-4D97-AF65-F5344CB8AC3E}">
        <p14:creationId xmlns:p14="http://schemas.microsoft.com/office/powerpoint/2010/main" val="3817688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926417" y="1183480"/>
            <a:ext cx="4364558" cy="3328542"/>
          </a:xfrm>
        </p:spPr>
        <p:txBody>
          <a:bodyPr anchor="b">
            <a:normAutofit/>
          </a:bodyPr>
          <a:lstStyle>
            <a:lvl1pPr algn="l">
              <a:defRPr sz="3200"/>
            </a:lvl1pPr>
          </a:lstStyle>
          <a:p>
            <a:r>
              <a:rPr lang="pt-BR"/>
              <a:t>Clique para editar o título mestre</a:t>
            </a:r>
            <a:endParaRPr lang="en-US" dirty="0"/>
          </a:p>
        </p:txBody>
      </p:sp>
      <p:sp>
        <p:nvSpPr>
          <p:cNvPr id="3" name="Content Placeholder 2"/>
          <p:cNvSpPr>
            <a:spLocks noGrp="1"/>
          </p:cNvSpPr>
          <p:nvPr>
            <p:ph idx="1"/>
          </p:nvPr>
        </p:nvSpPr>
        <p:spPr>
          <a:xfrm>
            <a:off x="6725609" y="1183480"/>
            <a:ext cx="8017410" cy="6900886"/>
          </a:xfrm>
        </p:spPr>
        <p:txBody>
          <a:bodyPr anchor="ct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1926417" y="4748135"/>
            <a:ext cx="4367111" cy="3330118"/>
          </a:xfrm>
        </p:spPr>
        <p:txBody>
          <a:bodyPr/>
          <a:lstStyle>
            <a:lvl1pPr marL="0" indent="0" algn="l">
              <a:buNone/>
              <a:defRPr sz="2134"/>
            </a:lvl1pPr>
            <a:lvl2pPr marL="609676" indent="0">
              <a:buNone/>
              <a:defRPr sz="1867"/>
            </a:lvl2pPr>
            <a:lvl3pPr marL="1219352" indent="0">
              <a:buNone/>
              <a:defRPr sz="1600"/>
            </a:lvl3pPr>
            <a:lvl4pPr marL="1829029" indent="0">
              <a:buNone/>
              <a:defRPr sz="1334"/>
            </a:lvl4pPr>
            <a:lvl5pPr marL="2438705" indent="0">
              <a:buNone/>
              <a:defRPr sz="1334"/>
            </a:lvl5pPr>
            <a:lvl6pPr marL="3048381" indent="0">
              <a:buNone/>
              <a:defRPr sz="1334"/>
            </a:lvl6pPr>
            <a:lvl7pPr marL="3658057" indent="0">
              <a:buNone/>
              <a:defRPr sz="1334"/>
            </a:lvl7pPr>
            <a:lvl8pPr marL="4267733" indent="0">
              <a:buNone/>
              <a:defRPr sz="1334"/>
            </a:lvl8pPr>
            <a:lvl9pPr marL="4877410" indent="0">
              <a:buNone/>
              <a:defRPr sz="1334"/>
            </a:lvl9pPr>
          </a:lstStyle>
          <a:p>
            <a:pPr lvl="0"/>
            <a:r>
              <a:rPr lang="pt-BR"/>
              <a:t>Editar estilos de texto Mestre</a:t>
            </a:r>
          </a:p>
        </p:txBody>
      </p:sp>
      <p:sp>
        <p:nvSpPr>
          <p:cNvPr id="5" name="Date Placeholder 4"/>
          <p:cNvSpPr>
            <a:spLocks noGrp="1"/>
          </p:cNvSpPr>
          <p:nvPr>
            <p:ph type="dt" sz="half" idx="10"/>
          </p:nvPr>
        </p:nvSpPr>
        <p:spPr/>
        <p:txBody>
          <a:bodyPr/>
          <a:lstStyle/>
          <a:p>
            <a:fld id="{48A87A34-81AB-432B-8DAE-1953F412C126}" type="datetimeFigureOut">
              <a:rPr lang="en-US" dirty="0"/>
              <a:t>1/31/2018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cxnSp>
        <p:nvCxnSpPr>
          <p:cNvPr id="17" name="Straight Connector 16"/>
          <p:cNvCxnSpPr/>
          <p:nvPr/>
        </p:nvCxnSpPr>
        <p:spPr>
          <a:xfrm>
            <a:off x="1931229" y="4748134"/>
            <a:ext cx="43597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25480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grpSp>
        <p:nvGrpSpPr>
          <p:cNvPr id="8" name="Group 7"/>
          <p:cNvGrpSpPr/>
          <p:nvPr/>
        </p:nvGrpSpPr>
        <p:grpSpPr>
          <a:xfrm>
            <a:off x="9970824" y="714215"/>
            <a:ext cx="5433241" cy="7627106"/>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935130" y="1673091"/>
            <a:ext cx="7377158" cy="2711553"/>
          </a:xfrm>
        </p:spPr>
        <p:txBody>
          <a:bodyPr anchor="b">
            <a:normAutofit/>
          </a:bodyPr>
          <a:lstStyle>
            <a:lvl1pPr>
              <a:defRPr sz="4267"/>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10833577" y="1662766"/>
            <a:ext cx="3721925" cy="5726997"/>
          </a:xfrm>
          <a:solidFill>
            <a:schemeClr val="bg1">
              <a:lumMod val="85000"/>
            </a:schemeClr>
          </a:solidFill>
          <a:ln w="9525" cap="sq">
            <a:noFill/>
            <a:miter lim="800000"/>
          </a:ln>
          <a:effectLst/>
        </p:spPr>
        <p:txBody>
          <a:bodyPr anchor="t"/>
          <a:lstStyle>
            <a:lvl1pPr marL="0" indent="0" algn="ctr">
              <a:buNone/>
              <a:defRPr sz="4267"/>
            </a:lvl1pPr>
            <a:lvl2pPr marL="609676" indent="0">
              <a:buNone/>
              <a:defRPr sz="3734"/>
            </a:lvl2pPr>
            <a:lvl3pPr marL="1219352" indent="0">
              <a:buNone/>
              <a:defRPr sz="3200"/>
            </a:lvl3pPr>
            <a:lvl4pPr marL="1829029" indent="0">
              <a:buNone/>
              <a:defRPr sz="2667"/>
            </a:lvl4pPr>
            <a:lvl5pPr marL="2438705" indent="0">
              <a:buNone/>
              <a:defRPr sz="2667"/>
            </a:lvl5pPr>
            <a:lvl6pPr marL="3048381" indent="0">
              <a:buNone/>
              <a:defRPr sz="2667"/>
            </a:lvl6pPr>
            <a:lvl7pPr marL="3658057" indent="0">
              <a:buNone/>
              <a:defRPr sz="2667"/>
            </a:lvl7pPr>
            <a:lvl8pPr marL="4267733" indent="0">
              <a:buNone/>
              <a:defRPr sz="2667"/>
            </a:lvl8pPr>
            <a:lvl9pPr marL="4877410" indent="0">
              <a:buNone/>
              <a:defRPr sz="2667"/>
            </a:lvl9pPr>
          </a:lstStyle>
          <a:p>
            <a:r>
              <a:rPr lang="pt-BR"/>
              <a:t>Clique no ícone para adicionar uma imagem</a:t>
            </a:r>
            <a:endParaRPr lang="en-US" dirty="0"/>
          </a:p>
        </p:txBody>
      </p:sp>
      <p:sp>
        <p:nvSpPr>
          <p:cNvPr id="4" name="Text Placeholder 3"/>
          <p:cNvSpPr>
            <a:spLocks noGrp="1"/>
          </p:cNvSpPr>
          <p:nvPr>
            <p:ph type="body" sz="half" idx="2"/>
          </p:nvPr>
        </p:nvSpPr>
        <p:spPr>
          <a:xfrm>
            <a:off x="1933961" y="4660001"/>
            <a:ext cx="7366592" cy="2968043"/>
          </a:xfrm>
        </p:spPr>
        <p:txBody>
          <a:bodyPr>
            <a:normAutofit/>
          </a:bodyPr>
          <a:lstStyle>
            <a:lvl1pPr marL="0" indent="0" algn="l">
              <a:buNone/>
              <a:defRPr sz="2400"/>
            </a:lvl1pPr>
            <a:lvl2pPr marL="609676" indent="0">
              <a:buNone/>
              <a:defRPr sz="1867"/>
            </a:lvl2pPr>
            <a:lvl3pPr marL="1219352" indent="0">
              <a:buNone/>
              <a:defRPr sz="1600"/>
            </a:lvl3pPr>
            <a:lvl4pPr marL="1829029" indent="0">
              <a:buNone/>
              <a:defRPr sz="1334"/>
            </a:lvl4pPr>
            <a:lvl5pPr marL="2438705" indent="0">
              <a:buNone/>
              <a:defRPr sz="1334"/>
            </a:lvl5pPr>
            <a:lvl6pPr marL="3048381" indent="0">
              <a:buNone/>
              <a:defRPr sz="1334"/>
            </a:lvl6pPr>
            <a:lvl7pPr marL="3658057" indent="0">
              <a:buNone/>
              <a:defRPr sz="1334"/>
            </a:lvl7pPr>
            <a:lvl8pPr marL="4267733" indent="0">
              <a:buNone/>
              <a:defRPr sz="1334"/>
            </a:lvl8pPr>
            <a:lvl9pPr marL="4877410" indent="0">
              <a:buNone/>
              <a:defRPr sz="1334"/>
            </a:lvl9pPr>
          </a:lstStyle>
          <a:p>
            <a:pPr lvl="0"/>
            <a:r>
              <a:rPr lang="pt-BR"/>
              <a:t>Editar estilos de texto Mestre</a:t>
            </a:r>
          </a:p>
        </p:txBody>
      </p:sp>
      <p:sp>
        <p:nvSpPr>
          <p:cNvPr id="5" name="Date Placeholder 4"/>
          <p:cNvSpPr>
            <a:spLocks noGrp="1"/>
          </p:cNvSpPr>
          <p:nvPr>
            <p:ph type="dt" sz="half" idx="10"/>
          </p:nvPr>
        </p:nvSpPr>
        <p:spPr>
          <a:xfrm>
            <a:off x="1930032" y="8102225"/>
            <a:ext cx="7370521" cy="474182"/>
          </a:xfrm>
        </p:spPr>
        <p:txBody>
          <a:bodyPr/>
          <a:lstStyle>
            <a:lvl1pPr algn="l">
              <a:defRPr/>
            </a:lvl1pPr>
          </a:lstStyle>
          <a:p>
            <a:fld id="{48A87A34-81AB-432B-8DAE-1953F412C126}" type="datetimeFigureOut">
              <a:rPr lang="en-US" dirty="0"/>
              <a:pPr/>
              <a:t>1/31/2018</a:t>
            </a:fld>
            <a:endParaRPr lang="en-US" dirty="0"/>
          </a:p>
        </p:txBody>
      </p:sp>
      <p:sp>
        <p:nvSpPr>
          <p:cNvPr id="6" name="Footer Placeholder 5"/>
          <p:cNvSpPr>
            <a:spLocks noGrp="1"/>
          </p:cNvSpPr>
          <p:nvPr>
            <p:ph type="ftr" sz="quarter" idx="11"/>
          </p:nvPr>
        </p:nvSpPr>
        <p:spPr>
          <a:xfrm>
            <a:off x="1930031" y="471986"/>
            <a:ext cx="7388727" cy="475379"/>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‹nº›</a:t>
            </a:fld>
            <a:endParaRPr lang="en-US" dirty="0"/>
          </a:p>
        </p:txBody>
      </p:sp>
      <p:cxnSp>
        <p:nvCxnSpPr>
          <p:cNvPr id="31" name="Straight Connector 30"/>
          <p:cNvCxnSpPr/>
          <p:nvPr/>
        </p:nvCxnSpPr>
        <p:spPr>
          <a:xfrm>
            <a:off x="1930032" y="4656465"/>
            <a:ext cx="737052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6379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991350"/>
            <a:ext cx="16257588" cy="6081925"/>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9074849"/>
            <a:ext cx="16257588" cy="1100495"/>
          </a:xfrm>
          <a:prstGeom prst="rect">
            <a:avLst/>
          </a:prstGeom>
        </p:spPr>
      </p:pic>
      <p:sp>
        <p:nvSpPr>
          <p:cNvPr id="2" name="Title Placeholder 1"/>
          <p:cNvSpPr>
            <a:spLocks noGrp="1"/>
          </p:cNvSpPr>
          <p:nvPr>
            <p:ph type="title"/>
          </p:nvPr>
        </p:nvSpPr>
        <p:spPr>
          <a:xfrm>
            <a:off x="1935629" y="1191695"/>
            <a:ext cx="12805617" cy="1554179"/>
          </a:xfrm>
          <a:prstGeom prst="rect">
            <a:avLst/>
          </a:prstGeom>
        </p:spPr>
        <p:txBody>
          <a:bodyPr vert="horz" lIns="91440" tIns="45720" rIns="91440" bIns="45720" rtlCol="0" anchor="t">
            <a:normAutofit/>
          </a:bodyPr>
          <a:lstStyle/>
          <a:p>
            <a:r>
              <a:rPr lang="pt-BR"/>
              <a:t>Clique para editar o título mestre</a:t>
            </a:r>
            <a:endParaRPr lang="en-US" dirty="0"/>
          </a:p>
        </p:txBody>
      </p:sp>
      <p:sp>
        <p:nvSpPr>
          <p:cNvPr id="3" name="Text Placeholder 2"/>
          <p:cNvSpPr>
            <a:spLocks noGrp="1"/>
          </p:cNvSpPr>
          <p:nvPr>
            <p:ph type="body" idx="1"/>
          </p:nvPr>
        </p:nvSpPr>
        <p:spPr>
          <a:xfrm>
            <a:off x="1935629" y="2985804"/>
            <a:ext cx="12805617" cy="511122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0073169" y="489361"/>
            <a:ext cx="4668076" cy="458004"/>
          </a:xfrm>
          <a:prstGeom prst="rect">
            <a:avLst/>
          </a:prstGeom>
        </p:spPr>
        <p:txBody>
          <a:bodyPr vert="horz" lIns="91440" tIns="45720" rIns="91440" bIns="45720" rtlCol="0" anchor="ctr"/>
          <a:lstStyle>
            <a:lvl1pPr algn="r">
              <a:defRPr sz="1334">
                <a:solidFill>
                  <a:schemeClr val="tx1">
                    <a:tint val="75000"/>
                  </a:schemeClr>
                </a:solidFill>
              </a:defRPr>
            </a:lvl1pPr>
          </a:lstStyle>
          <a:p>
            <a:fld id="{48A87A34-81AB-432B-8DAE-1953F412C126}" type="datetimeFigureOut">
              <a:rPr lang="en-US" dirty="0"/>
              <a:pPr/>
              <a:t>1/31/2018</a:t>
            </a:fld>
            <a:endParaRPr lang="en-US" dirty="0"/>
          </a:p>
        </p:txBody>
      </p:sp>
      <p:sp>
        <p:nvSpPr>
          <p:cNvPr id="5" name="Footer Placeholder 4"/>
          <p:cNvSpPr>
            <a:spLocks noGrp="1"/>
          </p:cNvSpPr>
          <p:nvPr>
            <p:ph type="ftr" sz="quarter" idx="3"/>
          </p:nvPr>
        </p:nvSpPr>
        <p:spPr>
          <a:xfrm>
            <a:off x="1935627" y="487787"/>
            <a:ext cx="7919222" cy="458004"/>
          </a:xfrm>
          <a:prstGeom prst="rect">
            <a:avLst/>
          </a:prstGeom>
        </p:spPr>
        <p:txBody>
          <a:bodyPr vert="horz" lIns="91440" tIns="45720" rIns="91440" bIns="45720" rtlCol="0" anchor="ctr"/>
          <a:lstStyle>
            <a:lvl1pPr algn="l">
              <a:defRPr sz="1334">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0143" y="1183479"/>
            <a:ext cx="1081464" cy="745925"/>
          </a:xfrm>
          <a:prstGeom prst="rect">
            <a:avLst/>
          </a:prstGeom>
        </p:spPr>
        <p:txBody>
          <a:bodyPr vert="horz" lIns="91440" tIns="45720" rIns="91440" bIns="45720" rtlCol="0" anchor="t"/>
          <a:lstStyle>
            <a:lvl1pPr algn="r">
              <a:defRPr sz="3734">
                <a:solidFill>
                  <a:schemeClr val="accent1"/>
                </a:solidFill>
              </a:defRPr>
            </a:lvl1pPr>
          </a:lstStyle>
          <a:p>
            <a:fld id="{6D22F896-40B5-4ADD-8801-0D06FADFA095}" type="slidenum">
              <a:rPr lang="en-US" dirty="0"/>
              <a:pPr/>
              <a:t>‹nº›</a:t>
            </a:fld>
            <a:endParaRPr lang="en-US" dirty="0"/>
          </a:p>
        </p:txBody>
      </p:sp>
      <p:cxnSp>
        <p:nvCxnSpPr>
          <p:cNvPr id="10" name="Straight Connector 9"/>
          <p:cNvCxnSpPr/>
          <p:nvPr/>
        </p:nvCxnSpPr>
        <p:spPr>
          <a:xfrm>
            <a:off x="0" y="9077712"/>
            <a:ext cx="16257588"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877813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1219352" rtl="0" eaLnBrk="1" latinLnBrk="0" hangingPunct="1">
        <a:lnSpc>
          <a:spcPct val="90000"/>
        </a:lnSpc>
        <a:spcBef>
          <a:spcPct val="0"/>
        </a:spcBef>
        <a:buNone/>
        <a:defRPr sz="4267" b="0" i="0" kern="1200" cap="all">
          <a:solidFill>
            <a:schemeClr val="tx1"/>
          </a:solidFill>
          <a:effectLst/>
          <a:latin typeface="+mj-lt"/>
          <a:ea typeface="+mj-ea"/>
          <a:cs typeface="+mj-cs"/>
        </a:defRPr>
      </a:lvl1pPr>
    </p:titleStyle>
    <p:bodyStyle>
      <a:lvl1pPr marL="304838" indent="-304838" algn="l" defTabSz="1219352" rtl="0" eaLnBrk="1" latinLnBrk="0" hangingPunct="1">
        <a:lnSpc>
          <a:spcPct val="120000"/>
        </a:lnSpc>
        <a:spcBef>
          <a:spcPts val="1334"/>
        </a:spcBef>
        <a:buClr>
          <a:schemeClr val="accent1"/>
        </a:buClr>
        <a:buSzPct val="100000"/>
        <a:buFont typeface="Arial" panose="020B0604020202020204" pitchFamily="34" charset="0"/>
        <a:buChar char="•"/>
        <a:defRPr sz="2667" kern="1200">
          <a:solidFill>
            <a:schemeClr val="tx1"/>
          </a:solidFill>
          <a:effectLst/>
          <a:latin typeface="+mn-lt"/>
          <a:ea typeface="+mn-ea"/>
          <a:cs typeface="+mn-cs"/>
        </a:defRPr>
      </a:lvl1pPr>
      <a:lvl2pPr marL="914514" indent="-304838" algn="l" defTabSz="1219352" rtl="0" eaLnBrk="1" latinLnBrk="0" hangingPunct="1">
        <a:lnSpc>
          <a:spcPct val="120000"/>
        </a:lnSpc>
        <a:spcBef>
          <a:spcPts val="667"/>
        </a:spcBef>
        <a:buClr>
          <a:schemeClr val="accent1"/>
        </a:buClr>
        <a:buSzPct val="100000"/>
        <a:buFont typeface="Arial" panose="020B0604020202020204" pitchFamily="34" charset="0"/>
        <a:buChar char="•"/>
        <a:defRPr sz="2400" kern="1200" cap="none" baseline="0">
          <a:solidFill>
            <a:schemeClr val="tx1"/>
          </a:solidFill>
          <a:effectLst/>
          <a:latin typeface="+mn-lt"/>
          <a:ea typeface="+mn-ea"/>
          <a:cs typeface="+mn-cs"/>
        </a:defRPr>
      </a:lvl2pPr>
      <a:lvl3pPr marL="1524191" indent="-304838" algn="l" defTabSz="1219352" rtl="0" eaLnBrk="1" latinLnBrk="0" hangingPunct="1">
        <a:lnSpc>
          <a:spcPct val="120000"/>
        </a:lnSpc>
        <a:spcBef>
          <a:spcPts val="667"/>
        </a:spcBef>
        <a:buClr>
          <a:schemeClr val="accent1"/>
        </a:buClr>
        <a:buSzPct val="100000"/>
        <a:buFont typeface="Arial" panose="020B0604020202020204" pitchFamily="34" charset="0"/>
        <a:buChar char="•"/>
        <a:defRPr sz="2134" kern="1200">
          <a:solidFill>
            <a:schemeClr val="tx1"/>
          </a:solidFill>
          <a:effectLst/>
          <a:latin typeface="+mn-lt"/>
          <a:ea typeface="+mn-ea"/>
          <a:cs typeface="+mn-cs"/>
        </a:defRPr>
      </a:lvl3pPr>
      <a:lvl4pPr marL="2133867" indent="-304838" algn="l" defTabSz="1219352" rtl="0" eaLnBrk="1" latinLnBrk="0" hangingPunct="1">
        <a:lnSpc>
          <a:spcPct val="120000"/>
        </a:lnSpc>
        <a:spcBef>
          <a:spcPts val="667"/>
        </a:spcBef>
        <a:buClr>
          <a:schemeClr val="accent1"/>
        </a:buClr>
        <a:buSzPct val="100000"/>
        <a:buFont typeface="Arial" panose="020B0604020202020204" pitchFamily="34" charset="0"/>
        <a:buChar char="•"/>
        <a:defRPr sz="1867" kern="1200" cap="none" baseline="0">
          <a:solidFill>
            <a:schemeClr val="tx1"/>
          </a:solidFill>
          <a:effectLst/>
          <a:latin typeface="+mn-lt"/>
          <a:ea typeface="+mn-ea"/>
          <a:cs typeface="+mn-cs"/>
        </a:defRPr>
      </a:lvl4pPr>
      <a:lvl5pPr marL="2743543" indent="-304838" algn="l" defTabSz="1219352" rtl="0" eaLnBrk="1" latinLnBrk="0" hangingPunct="1">
        <a:lnSpc>
          <a:spcPct val="120000"/>
        </a:lnSpc>
        <a:spcBef>
          <a:spcPts val="667"/>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5pPr>
      <a:lvl6pPr marL="3353219" indent="-304838" algn="l" defTabSz="1219352" rtl="0" eaLnBrk="1" latinLnBrk="0" hangingPunct="1">
        <a:lnSpc>
          <a:spcPct val="120000"/>
        </a:lnSpc>
        <a:spcBef>
          <a:spcPts val="667"/>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6pPr>
      <a:lvl7pPr marL="3962895" indent="-304838" algn="l" defTabSz="1219352" rtl="0" eaLnBrk="1" latinLnBrk="0" hangingPunct="1">
        <a:lnSpc>
          <a:spcPct val="120000"/>
        </a:lnSpc>
        <a:spcBef>
          <a:spcPts val="667"/>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7pPr>
      <a:lvl8pPr marL="4572572" indent="-304838" algn="l" defTabSz="1219352" rtl="0" eaLnBrk="1" latinLnBrk="0" hangingPunct="1">
        <a:lnSpc>
          <a:spcPct val="120000"/>
        </a:lnSpc>
        <a:spcBef>
          <a:spcPts val="667"/>
        </a:spcBef>
        <a:buClr>
          <a:schemeClr val="accent1"/>
        </a:buClr>
        <a:buSzPct val="100000"/>
        <a:buFont typeface="Arial" panose="020B0604020202020204" pitchFamily="34" charset="0"/>
        <a:buChar char="•"/>
        <a:defRPr sz="1600" kern="1200" baseline="0">
          <a:solidFill>
            <a:schemeClr val="tx1"/>
          </a:solidFill>
          <a:effectLst/>
          <a:latin typeface="+mn-lt"/>
          <a:ea typeface="+mn-ea"/>
          <a:cs typeface="+mn-cs"/>
        </a:defRPr>
      </a:lvl8pPr>
      <a:lvl9pPr marL="5182248" indent="-304838" algn="l" defTabSz="1219352" rtl="0" eaLnBrk="1" latinLnBrk="0" hangingPunct="1">
        <a:lnSpc>
          <a:spcPct val="120000"/>
        </a:lnSpc>
        <a:spcBef>
          <a:spcPts val="667"/>
        </a:spcBef>
        <a:buClr>
          <a:schemeClr val="accent1"/>
        </a:buClr>
        <a:buSzPct val="100000"/>
        <a:buFont typeface="Arial" panose="020B0604020202020204" pitchFamily="34" charset="0"/>
        <a:buChar char="•"/>
        <a:defRPr sz="1600" kern="1200" baseline="0">
          <a:solidFill>
            <a:schemeClr val="tx1"/>
          </a:solidFill>
          <a:effectLst/>
          <a:latin typeface="+mn-lt"/>
          <a:ea typeface="+mn-ea"/>
          <a:cs typeface="+mn-cs"/>
        </a:defRPr>
      </a:lvl9pPr>
    </p:bodyStyle>
    <p:otherStyle>
      <a:defPPr>
        <a:defRPr lang="en-US"/>
      </a:defPPr>
      <a:lvl1pPr marL="0" algn="l" defTabSz="1219352" rtl="0" eaLnBrk="1" latinLnBrk="0" hangingPunct="1">
        <a:defRPr sz="2400" kern="1200">
          <a:solidFill>
            <a:schemeClr val="tx1"/>
          </a:solidFill>
          <a:latin typeface="+mn-lt"/>
          <a:ea typeface="+mn-ea"/>
          <a:cs typeface="+mn-cs"/>
        </a:defRPr>
      </a:lvl1pPr>
      <a:lvl2pPr marL="609676" algn="l" defTabSz="1219352" rtl="0" eaLnBrk="1" latinLnBrk="0" hangingPunct="1">
        <a:defRPr sz="2400" kern="1200">
          <a:solidFill>
            <a:schemeClr val="tx1"/>
          </a:solidFill>
          <a:latin typeface="+mn-lt"/>
          <a:ea typeface="+mn-ea"/>
          <a:cs typeface="+mn-cs"/>
        </a:defRPr>
      </a:lvl2pPr>
      <a:lvl3pPr marL="1219352" algn="l" defTabSz="1219352" rtl="0" eaLnBrk="1" latinLnBrk="0" hangingPunct="1">
        <a:defRPr sz="2400" kern="1200">
          <a:solidFill>
            <a:schemeClr val="tx1"/>
          </a:solidFill>
          <a:latin typeface="+mn-lt"/>
          <a:ea typeface="+mn-ea"/>
          <a:cs typeface="+mn-cs"/>
        </a:defRPr>
      </a:lvl3pPr>
      <a:lvl4pPr marL="1829029" algn="l" defTabSz="1219352" rtl="0" eaLnBrk="1" latinLnBrk="0" hangingPunct="1">
        <a:defRPr sz="2400" kern="1200">
          <a:solidFill>
            <a:schemeClr val="tx1"/>
          </a:solidFill>
          <a:latin typeface="+mn-lt"/>
          <a:ea typeface="+mn-ea"/>
          <a:cs typeface="+mn-cs"/>
        </a:defRPr>
      </a:lvl4pPr>
      <a:lvl5pPr marL="2438705" algn="l" defTabSz="1219352" rtl="0" eaLnBrk="1" latinLnBrk="0" hangingPunct="1">
        <a:defRPr sz="2400" kern="1200">
          <a:solidFill>
            <a:schemeClr val="tx1"/>
          </a:solidFill>
          <a:latin typeface="+mn-lt"/>
          <a:ea typeface="+mn-ea"/>
          <a:cs typeface="+mn-cs"/>
        </a:defRPr>
      </a:lvl5pPr>
      <a:lvl6pPr marL="3048381" algn="l" defTabSz="1219352" rtl="0" eaLnBrk="1" latinLnBrk="0" hangingPunct="1">
        <a:defRPr sz="2400" kern="1200">
          <a:solidFill>
            <a:schemeClr val="tx1"/>
          </a:solidFill>
          <a:latin typeface="+mn-lt"/>
          <a:ea typeface="+mn-ea"/>
          <a:cs typeface="+mn-cs"/>
        </a:defRPr>
      </a:lvl6pPr>
      <a:lvl7pPr marL="3658057" algn="l" defTabSz="1219352" rtl="0" eaLnBrk="1" latinLnBrk="0" hangingPunct="1">
        <a:defRPr sz="2400" kern="1200">
          <a:solidFill>
            <a:schemeClr val="tx1"/>
          </a:solidFill>
          <a:latin typeface="+mn-lt"/>
          <a:ea typeface="+mn-ea"/>
          <a:cs typeface="+mn-cs"/>
        </a:defRPr>
      </a:lvl7pPr>
      <a:lvl8pPr marL="4267733" algn="l" defTabSz="1219352" rtl="0" eaLnBrk="1" latinLnBrk="0" hangingPunct="1">
        <a:defRPr sz="2400" kern="1200">
          <a:solidFill>
            <a:schemeClr val="tx1"/>
          </a:solidFill>
          <a:latin typeface="+mn-lt"/>
          <a:ea typeface="+mn-ea"/>
          <a:cs typeface="+mn-cs"/>
        </a:defRPr>
      </a:lvl8pPr>
      <a:lvl9pPr marL="4877410" algn="l" defTabSz="1219352"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9389" y="2392207"/>
            <a:ext cx="12136295" cy="1938992"/>
          </a:xfrm>
          <a:prstGeom prst="rect">
            <a:avLst/>
          </a:prstGeom>
          <a:noFill/>
        </p:spPr>
        <p:txBody>
          <a:bodyPr wrap="square" rtlCol="0">
            <a:spAutoFit/>
          </a:bodyPr>
          <a:lstStyle/>
          <a:p>
            <a:pPr algn="ctr"/>
            <a:r>
              <a:rPr lang="pt-BR" sz="6000" b="1" dirty="0">
                <a:solidFill>
                  <a:schemeClr val="accent6"/>
                </a:solidFill>
                <a:latin typeface="Futura Std Medium"/>
                <a:cs typeface="Futura Std Medium"/>
              </a:rPr>
              <a:t>Decreto</a:t>
            </a:r>
            <a:r>
              <a:rPr lang="en-US" sz="6000" b="1" dirty="0">
                <a:solidFill>
                  <a:schemeClr val="accent6"/>
                </a:solidFill>
                <a:latin typeface="Futura Std Medium"/>
                <a:cs typeface="Futura Std Medium"/>
              </a:rPr>
              <a:t> n.º 9.235, de 15 de </a:t>
            </a:r>
            <a:r>
              <a:rPr lang="pt-BR" sz="6000" b="1" dirty="0">
                <a:solidFill>
                  <a:schemeClr val="accent6"/>
                </a:solidFill>
                <a:latin typeface="Futura Std Medium"/>
                <a:cs typeface="Futura Std Medium"/>
              </a:rPr>
              <a:t>dezembro</a:t>
            </a:r>
            <a:r>
              <a:rPr lang="en-US" sz="6000" b="1" dirty="0">
                <a:solidFill>
                  <a:schemeClr val="accent6"/>
                </a:solidFill>
                <a:latin typeface="Futura Std Medium"/>
                <a:cs typeface="Futura Std Medium"/>
              </a:rPr>
              <a:t> de 2017</a:t>
            </a:r>
          </a:p>
        </p:txBody>
      </p:sp>
      <p:sp>
        <p:nvSpPr>
          <p:cNvPr id="3" name="Rectangle 2"/>
          <p:cNvSpPr/>
          <p:nvPr/>
        </p:nvSpPr>
        <p:spPr>
          <a:xfrm>
            <a:off x="2564105" y="5185506"/>
            <a:ext cx="14029208" cy="69023"/>
          </a:xfrm>
          <a:prstGeom prst="rect">
            <a:avLst/>
          </a:prstGeom>
          <a:solidFill>
            <a:srgbClr val="CA00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tângulo 4"/>
          <p:cNvSpPr/>
          <p:nvPr/>
        </p:nvSpPr>
        <p:spPr>
          <a:xfrm>
            <a:off x="2494105" y="5380111"/>
            <a:ext cx="11931579" cy="830997"/>
          </a:xfrm>
          <a:prstGeom prst="rect">
            <a:avLst/>
          </a:prstGeom>
        </p:spPr>
        <p:txBody>
          <a:bodyPr wrap="square">
            <a:spAutoFit/>
          </a:bodyPr>
          <a:lstStyle/>
          <a:p>
            <a:pPr algn="r"/>
            <a:r>
              <a:rPr lang="pt-BR" sz="2400" b="1" dirty="0">
                <a:solidFill>
                  <a:schemeClr val="accent6"/>
                </a:solidFill>
                <a:latin typeface="Futura Std Light" panose="020B0402020204020303" pitchFamily="34" charset="0"/>
                <a:cs typeface="Futura Std Medium"/>
              </a:rPr>
              <a:t>José Roberto Covac</a:t>
            </a:r>
          </a:p>
          <a:p>
            <a:pPr algn="r"/>
            <a:r>
              <a:rPr lang="pt-BR" sz="2400" b="1" dirty="0">
                <a:solidFill>
                  <a:schemeClr val="accent6"/>
                </a:solidFill>
                <a:latin typeface="Futura Std Light" panose="020B0402020204020303" pitchFamily="34" charset="0"/>
                <a:cs typeface="Futura Std Medium"/>
              </a:rPr>
              <a:t>Sócio da Covac Sociedade de Advogados  </a:t>
            </a:r>
            <a:endParaRPr lang="en-US" sz="2400" b="1" dirty="0">
              <a:solidFill>
                <a:schemeClr val="accent6"/>
              </a:solidFill>
              <a:latin typeface="Futura Std Light" panose="020B0402020204020303" pitchFamily="34" charset="0"/>
              <a:cs typeface="Futura Std Medium"/>
            </a:endParaRPr>
          </a:p>
        </p:txBody>
      </p:sp>
      <p:pic>
        <p:nvPicPr>
          <p:cNvPr id="7" name="Imagem 6">
            <a:extLst>
              <a:ext uri="{FF2B5EF4-FFF2-40B4-BE49-F238E27FC236}">
                <a16:creationId xmlns:a16="http://schemas.microsoft.com/office/drawing/2014/main" id="{CC9FA7F6-1BF7-4703-98FF-A5D082F565FB}"/>
              </a:ext>
            </a:extLst>
          </p:cNvPr>
          <p:cNvPicPr>
            <a:picLocks noChangeAspect="1"/>
          </p:cNvPicPr>
          <p:nvPr/>
        </p:nvPicPr>
        <p:blipFill>
          <a:blip r:embed="rId2"/>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3231000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995055" y="938057"/>
            <a:ext cx="13766104" cy="7879080"/>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Seguem as principais alterações:</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k)	</a:t>
            </a:r>
            <a:r>
              <a:rPr lang="pt-BR" sz="2400" dirty="0">
                <a:solidFill>
                  <a:schemeClr val="accent2"/>
                </a:solidFill>
                <a:latin typeface="Futura Std Medium" panose="020B0702020204020203"/>
              </a:rPr>
              <a:t>O processo de transferência de mantença foi simplificado </a:t>
            </a:r>
            <a:r>
              <a:rPr lang="pt-BR" sz="2400" dirty="0">
                <a:latin typeface="Futura Std Medium" panose="020B0702020204020203"/>
              </a:rPr>
              <a:t>e será feito mediante comunicação ao Ministério de Educação, no prazo sessenta dias após a assinatura do in instrumento jurídico que formaliza a transferência, com a devida instrução documental, o termo de responsabilidade assinado pelos representantes legais das mantenedoras adquirente e cedente. Após a efetivação da alteração de mantença, as novas condições de oferta da instituição serão analisadas no processo de recredenciamento institucional. A alteração da mantença deve ser comunicada ao Ministério da Educação no prazo de sessenta dias, contado da assinatura do instrumento jurídico. Art. 35 e 36. </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l)	Permanece a dependência do </a:t>
            </a:r>
            <a:r>
              <a:rPr lang="pt-BR" sz="2400" dirty="0" err="1">
                <a:latin typeface="Futura Std Medium" panose="020B0702020204020203"/>
              </a:rPr>
              <a:t>Mec</a:t>
            </a:r>
            <a:r>
              <a:rPr lang="pt-BR" sz="2400" dirty="0">
                <a:latin typeface="Futura Std Medium" panose="020B0702020204020203"/>
              </a:rPr>
              <a:t>  </a:t>
            </a:r>
            <a:r>
              <a:rPr lang="pt-BR" sz="2400" dirty="0">
                <a:solidFill>
                  <a:schemeClr val="accent2"/>
                </a:solidFill>
                <a:latin typeface="Futura Std Medium" panose="020B0702020204020203"/>
              </a:rPr>
              <a:t>para autorização do curso de direito previa manifestação do  Conselho Federal da Ordem dos Advogados do Brasil e dos cursos de  Medicina, Odontologia, Psicologia e Enfermagem do  Conselho Nacional de Saúde</a:t>
            </a:r>
            <a:r>
              <a:rPr lang="pt-BR" sz="2400" dirty="0">
                <a:latin typeface="Futura Std Medium" panose="020B0702020204020203"/>
              </a:rPr>
              <a:t>. A novidade é a inclusão do curso de enfermagem e aumento de vagas em cursos de graduação em Direito e Medicina, inclusive em universidades e centros universitários, depende de ato autorizativo do Ministério da Educação. Art. 41.</a:t>
            </a:r>
          </a:p>
        </p:txBody>
      </p:sp>
      <p:pic>
        <p:nvPicPr>
          <p:cNvPr id="5" name="Imagem 4">
            <a:extLst>
              <a:ext uri="{FF2B5EF4-FFF2-40B4-BE49-F238E27FC236}">
                <a16:creationId xmlns:a16="http://schemas.microsoft.com/office/drawing/2014/main" id="{50809B07-FD5D-408C-AB4D-3FCA397297B2}"/>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4218097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658409" y="1093499"/>
            <a:ext cx="13766104" cy="7971413"/>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Seguem as principais alterações:</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r>
              <a:rPr lang="pt-BR" sz="2600" dirty="0">
                <a:latin typeface="Futura Std Medium" panose="020B0702020204020203"/>
              </a:rPr>
              <a:t>m)	</a:t>
            </a:r>
            <a:r>
              <a:rPr lang="pt-BR" sz="2600" dirty="0">
                <a:solidFill>
                  <a:schemeClr val="accent2"/>
                </a:solidFill>
                <a:latin typeface="Futura Std Medium" panose="020B0702020204020203"/>
              </a:rPr>
              <a:t>A Seres poderá dispensar a avaliação in loco, caso a IES tenha: I - CI igual ou superior a três; II - inexistência de processo de supervisão; e III - oferta de cursos na mesma área de conhecimento pela instituição. Depende de edição de regulamento. </a:t>
            </a:r>
            <a:r>
              <a:rPr lang="pt-BR" sz="2600" dirty="0" err="1">
                <a:solidFill>
                  <a:schemeClr val="accent2"/>
                </a:solidFill>
                <a:latin typeface="Futura Std Medium" panose="020B0702020204020203"/>
              </a:rPr>
              <a:t>Art</a:t>
            </a:r>
            <a:r>
              <a:rPr lang="pt-BR" sz="2600" dirty="0">
                <a:solidFill>
                  <a:schemeClr val="accent2"/>
                </a:solidFill>
                <a:latin typeface="Futura Std Medium" panose="020B0702020204020203"/>
              </a:rPr>
              <a:t> 42.</a:t>
            </a:r>
          </a:p>
          <a:p>
            <a:pPr marL="457200" indent="-457200" algn="just">
              <a:buFont typeface="Arial" panose="020B0604020202020204" pitchFamily="34" charset="0"/>
              <a:buChar char="•"/>
            </a:pPr>
            <a:r>
              <a:rPr lang="pt-BR" sz="2600" dirty="0">
                <a:latin typeface="Futura Std Medium" panose="020B0702020204020203"/>
              </a:rPr>
              <a:t>n)	A </a:t>
            </a:r>
            <a:r>
              <a:rPr lang="pt-BR" sz="2600" dirty="0">
                <a:solidFill>
                  <a:schemeClr val="accent2"/>
                </a:solidFill>
                <a:latin typeface="Futura Std Medium" panose="020B0702020204020203"/>
              </a:rPr>
              <a:t>avaliação externa in loco realizada pelo Inep de grupos de cursos, de cursos do mesmo eixo tecnológico ou área de conhecimento </a:t>
            </a:r>
            <a:r>
              <a:rPr lang="pt-BR" sz="2600" dirty="0">
                <a:latin typeface="Futura Std Medium" panose="020B0702020204020203"/>
              </a:rPr>
              <a:t>será realizada por comissão única de avaliadores, conforme regulamento a ser editado pelo Ministério da Educação. Art. 42 § 2º</a:t>
            </a:r>
          </a:p>
          <a:p>
            <a:pPr marL="457200" indent="-457200" algn="just">
              <a:buFont typeface="Arial" panose="020B0604020202020204" pitchFamily="34" charset="0"/>
              <a:buChar char="•"/>
            </a:pPr>
            <a:r>
              <a:rPr lang="pt-BR" sz="2600" dirty="0">
                <a:latin typeface="Futura Std Medium" panose="020B0702020204020203"/>
              </a:rPr>
              <a:t>o) No caso de </a:t>
            </a:r>
            <a:r>
              <a:rPr lang="pt-BR" sz="2600" dirty="0">
                <a:solidFill>
                  <a:schemeClr val="accent2"/>
                </a:solidFill>
                <a:latin typeface="Futura Std Medium" panose="020B0702020204020203"/>
              </a:rPr>
              <a:t>curso correspondente a profissão regulamentada, após a fase de avaliação externa in loco, realizada pelo Inep, será aberto prazo para que o órgão de regulamentação profission</a:t>
            </a:r>
            <a:r>
              <a:rPr lang="pt-BR" sz="2600" dirty="0">
                <a:latin typeface="Futura Std Medium" panose="020B0702020204020203"/>
              </a:rPr>
              <a:t>al, de âmbito nacional, possa manifestar-se em caráter opinativo. O prazo  será de trinta dias, contado da data de disponibilização do processo ao órgão de regulamentação profissional interessado, prorrogável uma vez, por igual período, mediante requerimento. Art. 42 § 4º e 5º. </a:t>
            </a:r>
          </a:p>
        </p:txBody>
      </p:sp>
      <p:pic>
        <p:nvPicPr>
          <p:cNvPr id="5" name="Imagem 4">
            <a:extLst>
              <a:ext uri="{FF2B5EF4-FFF2-40B4-BE49-F238E27FC236}">
                <a16:creationId xmlns:a16="http://schemas.microsoft.com/office/drawing/2014/main" id="{4F9A3E06-59E5-4EC5-BF7D-E29E3F262E87}"/>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22313244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995055" y="938057"/>
            <a:ext cx="13766104" cy="5847755"/>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Seguem as principais alterações:</a:t>
            </a:r>
          </a:p>
          <a:p>
            <a:pPr marL="457200" indent="-457200" algn="just">
              <a:buFont typeface="Arial" panose="020B0604020202020204" pitchFamily="34" charset="0"/>
              <a:buChar char="•"/>
            </a:pPr>
            <a:endParaRPr lang="pt-BR" sz="2800" dirty="0">
              <a:latin typeface="Futura Std Medium" panose="020B0702020204020203"/>
            </a:endParaRPr>
          </a:p>
          <a:p>
            <a:pPr algn="just"/>
            <a:endParaRPr lang="pt-BR" sz="2800" dirty="0">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q)	O artigo 90 da Decreto, traz a possibilidade realizar ações de </a:t>
            </a:r>
            <a:r>
              <a:rPr lang="pt-BR" sz="2800" dirty="0">
                <a:solidFill>
                  <a:schemeClr val="accent2"/>
                </a:solidFill>
                <a:latin typeface="Futura Std Medium" panose="020B0702020204020203"/>
              </a:rPr>
              <a:t>monitoramento e supervisão de instituições</a:t>
            </a:r>
            <a:r>
              <a:rPr lang="pt-BR" sz="2800" dirty="0">
                <a:latin typeface="Futura Std Medium" panose="020B0702020204020203"/>
              </a:rPr>
              <a:t>, cursos e polos de educação a distância, observada a legislação, a exemplo do que ocorre com o Decreto nº 9057, de 2017 que trata sobre o </a:t>
            </a:r>
            <a:r>
              <a:rPr lang="pt-BR" sz="2800" dirty="0" err="1">
                <a:latin typeface="Futura Std Medium" panose="020B0702020204020203"/>
              </a:rPr>
              <a:t>aferta</a:t>
            </a:r>
            <a:r>
              <a:rPr lang="pt-BR" sz="2800" dirty="0">
                <a:latin typeface="Futura Std Medium" panose="020B0702020204020203"/>
              </a:rPr>
              <a:t> do EAD e  poderão ser desenvolvidas com a assistência dos órgãos e das entidades da administração pública. As ações de monitoramento da educação superior poderão ser desenvolvidas em articulação com os conselhos profissionais.</a:t>
            </a:r>
          </a:p>
          <a:p>
            <a:pPr algn="just"/>
            <a:r>
              <a:rPr lang="pt-BR" sz="2800" dirty="0">
                <a:latin typeface="Futura Std Medium" panose="020B0702020204020203"/>
              </a:rPr>
              <a:t> </a:t>
            </a:r>
          </a:p>
        </p:txBody>
      </p:sp>
      <p:pic>
        <p:nvPicPr>
          <p:cNvPr id="5" name="Imagem 4">
            <a:extLst>
              <a:ext uri="{FF2B5EF4-FFF2-40B4-BE49-F238E27FC236}">
                <a16:creationId xmlns:a16="http://schemas.microsoft.com/office/drawing/2014/main" id="{CC979471-2731-4923-B0B4-25B3C64453FF}"/>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3413059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995055" y="938057"/>
            <a:ext cx="13766104" cy="6709529"/>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Seguem as principais alterações:</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r)	O Ministério da Educação </a:t>
            </a:r>
            <a:r>
              <a:rPr lang="pt-BR" sz="2800" dirty="0">
                <a:solidFill>
                  <a:schemeClr val="accent2"/>
                </a:solidFill>
                <a:latin typeface="Futura Std Medium" panose="020B0702020204020203"/>
              </a:rPr>
              <a:t>poderá instituir processo simplificado, com vistas à expansão da oferta de cursos de formação de profissionais do magistério para a educação básica, de cursos superiores de tecnologia e de cursos em áreas estratégicas relacionadas aos processos de inovação tecnológica e à elevação de produtividade e competitividade da economia do País. Art. 92.</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s)	É </a:t>
            </a:r>
            <a:r>
              <a:rPr lang="pt-BR" sz="2800" dirty="0">
                <a:solidFill>
                  <a:schemeClr val="accent2"/>
                </a:solidFill>
                <a:latin typeface="Futura Std Medium" panose="020B0702020204020203"/>
              </a:rPr>
              <a:t>vedada a identificação da modalidade de ensino na emissão e no registro de diplomas</a:t>
            </a:r>
            <a:r>
              <a:rPr lang="pt-BR" sz="2800" dirty="0">
                <a:latin typeface="Futura Std Medium" panose="020B0702020204020203"/>
              </a:rPr>
              <a:t>. </a:t>
            </a:r>
          </a:p>
          <a:p>
            <a:pPr marL="457200" indent="-457200" algn="just">
              <a:buFont typeface="Arial" panose="020B0604020202020204" pitchFamily="34" charset="0"/>
              <a:buChar char="•"/>
            </a:pPr>
            <a:endParaRPr lang="pt-BR" sz="2800" dirty="0">
              <a:latin typeface="Futura Std Medium" panose="020B0702020204020203"/>
            </a:endParaRPr>
          </a:p>
          <a:p>
            <a:pPr algn="just"/>
            <a:r>
              <a:rPr lang="pt-BR" sz="2800" dirty="0">
                <a:latin typeface="Futura Std Medium" panose="020B0702020204020203"/>
              </a:rPr>
              <a:t> </a:t>
            </a:r>
          </a:p>
        </p:txBody>
      </p:sp>
      <p:pic>
        <p:nvPicPr>
          <p:cNvPr id="5" name="Imagem 4">
            <a:extLst>
              <a:ext uri="{FF2B5EF4-FFF2-40B4-BE49-F238E27FC236}">
                <a16:creationId xmlns:a16="http://schemas.microsoft.com/office/drawing/2014/main" id="{8F65D7A7-5AD9-4EBC-935D-7542C6B78443}"/>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3120173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820244" y="938057"/>
            <a:ext cx="13766104" cy="8925520"/>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endParaRPr lang="pt-BR" sz="2400" dirty="0">
              <a:solidFill>
                <a:schemeClr val="accent2"/>
              </a:solidFill>
              <a:latin typeface="Futura Std Medium" panose="020B0702020204020203"/>
            </a:endParaRPr>
          </a:p>
          <a:p>
            <a:pPr marL="457200" indent="-457200" algn="just">
              <a:buFont typeface="Arial" panose="020B0604020202020204" pitchFamily="34" charset="0"/>
              <a:buChar char="•"/>
            </a:pPr>
            <a:r>
              <a:rPr lang="pt-BR" sz="2300" dirty="0">
                <a:solidFill>
                  <a:schemeClr val="accent2"/>
                </a:solidFill>
                <a:latin typeface="Futura Std Medium" panose="020B0702020204020203"/>
              </a:rPr>
              <a:t>Foram mantidos os tipos de organizações acadêmicas. </a:t>
            </a:r>
            <a:r>
              <a:rPr lang="pt-BR" sz="2300" dirty="0">
                <a:latin typeface="Futura Std Medium" panose="020B0702020204020203"/>
              </a:rPr>
              <a:t>I - faculdades; II - centros universitários; e III - universidades. As instituições privadas serão credenciadas originalmente como faculdades; A alteração de organização acadêmica será realizada em processo de recredenciamento por IES já credenciada.  Art. 15. </a:t>
            </a:r>
          </a:p>
          <a:p>
            <a:pPr marL="457200" indent="-457200" algn="just">
              <a:buFont typeface="Arial" panose="020B0604020202020204" pitchFamily="34" charset="0"/>
              <a:buChar char="•"/>
            </a:pPr>
            <a:endParaRPr lang="pt-BR" sz="2300" dirty="0">
              <a:latin typeface="Futura Std Medium" panose="020B0702020204020203"/>
            </a:endParaRPr>
          </a:p>
          <a:p>
            <a:pPr marL="457200" indent="-457200" algn="just">
              <a:buFont typeface="Arial" panose="020B0604020202020204" pitchFamily="34" charset="0"/>
              <a:buChar char="•"/>
            </a:pPr>
            <a:r>
              <a:rPr lang="pt-BR" sz="2300" dirty="0">
                <a:latin typeface="Futura Std Medium" panose="020B0702020204020203"/>
              </a:rPr>
              <a:t>1-	As transformações de organizações acadêmicas para Centro Universitário ou Universidade acontecerá </a:t>
            </a:r>
            <a:r>
              <a:rPr lang="pt-BR" sz="2300" dirty="0">
                <a:solidFill>
                  <a:schemeClr val="accent2"/>
                </a:solidFill>
                <a:latin typeface="Futura Std Medium" panose="020B0702020204020203"/>
              </a:rPr>
              <a:t>mediante processo de recredenciamento, não mais de credenciamento;</a:t>
            </a:r>
          </a:p>
          <a:p>
            <a:pPr marL="457200" indent="-457200" algn="just">
              <a:buFont typeface="Arial" panose="020B0604020202020204" pitchFamily="34" charset="0"/>
              <a:buChar char="•"/>
            </a:pPr>
            <a:r>
              <a:rPr lang="pt-BR" sz="2300" dirty="0">
                <a:latin typeface="Futura Std Medium" panose="020B0702020204020203"/>
              </a:rPr>
              <a:t>2-	</a:t>
            </a:r>
            <a:r>
              <a:rPr lang="pt-BR" sz="2300" dirty="0">
                <a:solidFill>
                  <a:schemeClr val="accent2"/>
                </a:solidFill>
                <a:latin typeface="Futura Std Medium" panose="020B0702020204020203"/>
              </a:rPr>
              <a:t>Foi retirada o pré-requisito de 6 anos de vida institucional e baixado para 2 anos prévios sem processo de supervisão, para a transformação acadêmica para Centro Universitário. Foram mantidos todos os outros pré-requisitos</a:t>
            </a:r>
            <a:r>
              <a:rPr lang="pt-BR" sz="2300" dirty="0">
                <a:latin typeface="Futura Std Medium" panose="020B0702020204020203"/>
              </a:rPr>
              <a:t>;</a:t>
            </a:r>
          </a:p>
          <a:p>
            <a:pPr marL="457200" indent="-457200" algn="just">
              <a:buFont typeface="Arial" panose="020B0604020202020204" pitchFamily="34" charset="0"/>
              <a:buChar char="•"/>
            </a:pPr>
            <a:r>
              <a:rPr lang="pt-BR" sz="2300" dirty="0">
                <a:latin typeface="Futura Std Medium" panose="020B0702020204020203"/>
              </a:rPr>
              <a:t>3-	</a:t>
            </a:r>
            <a:r>
              <a:rPr lang="pt-BR" sz="2300" dirty="0">
                <a:solidFill>
                  <a:schemeClr val="accent2"/>
                </a:solidFill>
                <a:latin typeface="Futura Std Medium" panose="020B0702020204020203"/>
              </a:rPr>
              <a:t>A Extensão estruturada em áreas e a iniciação científica implementada passa a ser pré-requisito para a transformação em Centro Universitário, vez que a transformação agora ocorrerá por recredenciamento e não mais por credenciamento;</a:t>
            </a:r>
          </a:p>
          <a:p>
            <a:pPr marL="457200" indent="-457200" algn="just">
              <a:buFont typeface="Arial" panose="020B0604020202020204" pitchFamily="34" charset="0"/>
              <a:buChar char="•"/>
            </a:pPr>
            <a:r>
              <a:rPr lang="pt-BR" sz="2300" dirty="0">
                <a:latin typeface="Futura Std Medium" panose="020B0702020204020203"/>
              </a:rPr>
              <a:t>4-	 As modificações em relação ao recredenciamento como Universidade resume-se em </a:t>
            </a:r>
            <a:r>
              <a:rPr lang="pt-BR" sz="2300" dirty="0">
                <a:solidFill>
                  <a:schemeClr val="accent2"/>
                </a:solidFill>
                <a:latin typeface="Futura Std Medium" panose="020B0702020204020203"/>
              </a:rPr>
              <a:t>retirada da necessidade do IGC</a:t>
            </a:r>
            <a:r>
              <a:rPr lang="pt-BR" sz="2300" dirty="0">
                <a:latin typeface="Futura Std Medium" panose="020B0702020204020203"/>
              </a:rPr>
              <a:t>, diminuição para 2 anos prévios sem processo de supervisão e obviamente, extensão estruturada e iniciação científica implantada e em andamento.</a:t>
            </a:r>
          </a:p>
          <a:p>
            <a:pPr marL="457200" indent="-457200" algn="just">
              <a:buFont typeface="Arial" panose="020B0604020202020204" pitchFamily="34" charset="0"/>
              <a:buChar char="•"/>
            </a:pPr>
            <a:endParaRPr lang="pt-BR" sz="2400" dirty="0">
              <a:latin typeface="Futura Std Medium" panose="020B0702020204020203"/>
            </a:endParaRPr>
          </a:p>
        </p:txBody>
      </p:sp>
      <p:pic>
        <p:nvPicPr>
          <p:cNvPr id="5" name="Imagem 4">
            <a:extLst>
              <a:ext uri="{FF2B5EF4-FFF2-40B4-BE49-F238E27FC236}">
                <a16:creationId xmlns:a16="http://schemas.microsoft.com/office/drawing/2014/main" id="{DFB7F917-B23B-4615-B2DE-503B9D4EEF14}"/>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2411257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465213" y="719870"/>
            <a:ext cx="13766104" cy="8017579"/>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Estabelecimento de requisitos para pedido de Centro Universitário. Art. 16</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300" dirty="0">
                <a:latin typeface="Futura Std Medium" panose="020B0702020204020203"/>
              </a:rPr>
              <a:t>Art. 16. As IES privadas poderão solicitar recredenciamento como centro universitário, desde que atendam, além dos requisitos gerais, aos seguintes requisitos:</a:t>
            </a:r>
          </a:p>
          <a:p>
            <a:pPr marL="457200" indent="-457200" algn="just">
              <a:buFont typeface="Arial" panose="020B0604020202020204" pitchFamily="34" charset="0"/>
              <a:buChar char="•"/>
            </a:pPr>
            <a:r>
              <a:rPr lang="pt-BR" sz="2300" dirty="0">
                <a:latin typeface="Futura Std Medium" panose="020B0702020204020203"/>
              </a:rPr>
              <a:t>I - um quinto do corpo docente estar contratado em regime de tempo integral;</a:t>
            </a:r>
          </a:p>
          <a:p>
            <a:pPr marL="457200" indent="-457200" algn="just">
              <a:buFont typeface="Arial" panose="020B0604020202020204" pitchFamily="34" charset="0"/>
              <a:buChar char="•"/>
            </a:pPr>
            <a:r>
              <a:rPr lang="pt-BR" sz="2300" dirty="0">
                <a:latin typeface="Futura Std Medium" panose="020B0702020204020203"/>
              </a:rPr>
              <a:t>II - um terço do corpo docente possuir titulação acadêmica de mestrado ou doutorado;</a:t>
            </a:r>
          </a:p>
          <a:p>
            <a:pPr marL="457200" indent="-457200" algn="just">
              <a:buFont typeface="Arial" panose="020B0604020202020204" pitchFamily="34" charset="0"/>
              <a:buChar char="•"/>
            </a:pPr>
            <a:r>
              <a:rPr lang="pt-BR" sz="2300" dirty="0">
                <a:latin typeface="Futura Std Medium" panose="020B0702020204020203"/>
              </a:rPr>
              <a:t>III - no mínimo, oito cursos de graduação terem sido reconhecidos e terem obtido conceito satisfatório na avaliação externa in loco    realizada pelo Inep;</a:t>
            </a:r>
          </a:p>
          <a:p>
            <a:pPr marL="457200" indent="-457200" algn="just">
              <a:buFont typeface="Arial" panose="020B0604020202020204" pitchFamily="34" charset="0"/>
              <a:buChar char="•"/>
            </a:pPr>
            <a:r>
              <a:rPr lang="pt-BR" sz="2300" dirty="0">
                <a:latin typeface="Futura Std Medium" panose="020B0702020204020203"/>
              </a:rPr>
              <a:t>IV - possuírem programa de extensão institucionalizado nas áreas do conhecimento abrangidas por seus cursos de graduação; </a:t>
            </a:r>
          </a:p>
          <a:p>
            <a:pPr marL="457200" indent="-457200" algn="just">
              <a:buFont typeface="Arial" panose="020B0604020202020204" pitchFamily="34" charset="0"/>
              <a:buChar char="•"/>
            </a:pPr>
            <a:r>
              <a:rPr lang="pt-BR" sz="2300" dirty="0">
                <a:latin typeface="Futura Std Medium" panose="020B0702020204020203"/>
              </a:rPr>
              <a:t>V - possuírem programa de iniciação científica com projeto orientado por docentes doutores ou mestres, que pode incluir programas de  iniciação profissional ou tecnológica e de iniciação à docência;</a:t>
            </a:r>
          </a:p>
          <a:p>
            <a:pPr marL="457200" indent="-457200" algn="just">
              <a:buFont typeface="Arial" panose="020B0604020202020204" pitchFamily="34" charset="0"/>
              <a:buChar char="•"/>
            </a:pPr>
            <a:r>
              <a:rPr lang="pt-BR" sz="2300" dirty="0">
                <a:latin typeface="Futura Std Medium" panose="020B0702020204020203"/>
              </a:rPr>
              <a:t>VI - terem obtido Conceito Institucional - CI maior ou igual a quatro na avaliação externa in loco realizada pelo Inep, prevista no § 2º do art. 3º da Lei n.º 10.861, de 14 de abril de 2004; e VII - não terem sido penalizadas em decorrência de processo administrativo de supervisão nos últimos dois anos, contado da data de publicação do ato que penalizou a IES.</a:t>
            </a:r>
          </a:p>
          <a:p>
            <a:pPr marL="457200" indent="-457200" algn="just">
              <a:buFont typeface="Arial" panose="020B0604020202020204" pitchFamily="34" charset="0"/>
              <a:buChar char="•"/>
            </a:pPr>
            <a:endParaRPr lang="pt-BR" sz="2400" dirty="0">
              <a:latin typeface="Futura Std Medium" panose="020B0702020204020203"/>
            </a:endParaRPr>
          </a:p>
        </p:txBody>
      </p:sp>
      <p:pic>
        <p:nvPicPr>
          <p:cNvPr id="5" name="Imagem 4">
            <a:extLst>
              <a:ext uri="{FF2B5EF4-FFF2-40B4-BE49-F238E27FC236}">
                <a16:creationId xmlns:a16="http://schemas.microsoft.com/office/drawing/2014/main" id="{C264E65A-143F-45CB-B116-B52BD43375CB}"/>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2696603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465213" y="719870"/>
            <a:ext cx="13766104" cy="8433078"/>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Estabelecimento de  requisitos para pedido de  Universidade. Art. 17. </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200" dirty="0">
                <a:latin typeface="Futura Std Medium" panose="020B0702020204020203"/>
              </a:rPr>
              <a:t>Art. 17. As IES privadas poderão solicitar recredenciamento como universidade, desde que atendam, além dos requisitos gerais, aos seguintes requisitos:</a:t>
            </a:r>
          </a:p>
          <a:p>
            <a:pPr marL="457200" indent="-457200" algn="just">
              <a:buFont typeface="Arial" panose="020B0604020202020204" pitchFamily="34" charset="0"/>
              <a:buChar char="•"/>
            </a:pPr>
            <a:r>
              <a:rPr lang="pt-BR" sz="2200" dirty="0">
                <a:latin typeface="Futura Std Medium" panose="020B0702020204020203"/>
              </a:rPr>
              <a:t>I - um terço do corpo docente estar contratado em regime de tempo integral;</a:t>
            </a:r>
          </a:p>
          <a:p>
            <a:pPr marL="457200" indent="-457200" algn="just">
              <a:buFont typeface="Arial" panose="020B0604020202020204" pitchFamily="34" charset="0"/>
              <a:buChar char="•"/>
            </a:pPr>
            <a:r>
              <a:rPr lang="pt-BR" sz="2200" dirty="0">
                <a:latin typeface="Futura Std Medium" panose="020B0702020204020203"/>
              </a:rPr>
              <a:t>II - um terço do corpo docente possuir titulação acadêmica de mestrado ou doutorado;</a:t>
            </a:r>
          </a:p>
          <a:p>
            <a:pPr marL="457200" indent="-457200" algn="just">
              <a:buFont typeface="Arial" panose="020B0604020202020204" pitchFamily="34" charset="0"/>
              <a:buChar char="•"/>
            </a:pPr>
            <a:r>
              <a:rPr lang="pt-BR" sz="2200" dirty="0">
                <a:latin typeface="Futura Std Medium" panose="020B0702020204020203"/>
              </a:rPr>
              <a:t>III - no mínimo, sessenta por cento dos cursos de graduação terem sido reconhecidos e terem conceito satisfatório obtido na avaliação externa in loco realizada pelo Inep ou em processo de reconhecimento devidamente protocolado no prazo regular;</a:t>
            </a:r>
          </a:p>
          <a:p>
            <a:pPr marL="457200" indent="-457200" algn="just">
              <a:buFont typeface="Arial" panose="020B0604020202020204" pitchFamily="34" charset="0"/>
              <a:buChar char="•"/>
            </a:pPr>
            <a:r>
              <a:rPr lang="pt-BR" sz="2200" dirty="0">
                <a:latin typeface="Futura Std Medium" panose="020B0702020204020203"/>
              </a:rPr>
              <a:t>IV - possuírem programa de extensão institucionalizado nas áreas do conhecimento abrangidas por seus cursos de graduação; </a:t>
            </a:r>
          </a:p>
          <a:p>
            <a:pPr marL="457200" indent="-457200" algn="just">
              <a:buFont typeface="Arial" panose="020B0604020202020204" pitchFamily="34" charset="0"/>
              <a:buChar char="•"/>
            </a:pPr>
            <a:r>
              <a:rPr lang="pt-BR" sz="2200" dirty="0">
                <a:latin typeface="Futura Std Medium" panose="020B0702020204020203"/>
              </a:rPr>
              <a:t>V - possuírem programa de iniciação científica com projeto orientado por docentes doutores ou mestres, que pode incluir programas de iniciação profissional ou tecnológica e de iniciação à docência;</a:t>
            </a:r>
          </a:p>
          <a:p>
            <a:pPr marL="457200" indent="-457200" algn="just">
              <a:buFont typeface="Arial" panose="020B0604020202020204" pitchFamily="34" charset="0"/>
              <a:buChar char="•"/>
            </a:pPr>
            <a:r>
              <a:rPr lang="pt-BR" sz="2200" dirty="0">
                <a:latin typeface="Futura Std Medium" panose="020B0702020204020203"/>
              </a:rPr>
              <a:t>VI - terem obtido CI maior ou igual a quatro na avaliação externa in loco realizada pelo Inep, prevista no § 2º do artigo 3º da Lei n.º 10.861, de 2004;</a:t>
            </a:r>
          </a:p>
          <a:p>
            <a:pPr marL="457200" indent="-457200" algn="just">
              <a:buFont typeface="Arial" panose="020B0604020202020204" pitchFamily="34" charset="0"/>
              <a:buChar char="•"/>
            </a:pPr>
            <a:r>
              <a:rPr lang="pt-BR" sz="2200" dirty="0">
                <a:latin typeface="Futura Std Medium" panose="020B0702020204020203"/>
              </a:rPr>
              <a:t>VII - oferecerem regularmente quatro cursos de mestrado e dois cursos de doutorado reconhecidos pelo Ministério da Educação; e </a:t>
            </a:r>
          </a:p>
          <a:p>
            <a:pPr marL="457200" indent="-457200" algn="just">
              <a:buFont typeface="Arial" panose="020B0604020202020204" pitchFamily="34" charset="0"/>
              <a:buChar char="•"/>
            </a:pPr>
            <a:r>
              <a:rPr lang="pt-BR" sz="2200" dirty="0">
                <a:latin typeface="Futura Std Medium" panose="020B0702020204020203"/>
              </a:rPr>
              <a:t>VIII - não terem sido penalizadas em decorrência de processo administrativo de supervisão nos últimos dois anos, contado da data de publicação do ato que penalizou a IES.</a:t>
            </a:r>
          </a:p>
        </p:txBody>
      </p:sp>
      <p:pic>
        <p:nvPicPr>
          <p:cNvPr id="5" name="Imagem 4">
            <a:extLst>
              <a:ext uri="{FF2B5EF4-FFF2-40B4-BE49-F238E27FC236}">
                <a16:creationId xmlns:a16="http://schemas.microsoft.com/office/drawing/2014/main" id="{D145C6EA-0B90-4B1E-A581-08A4D2296B13}"/>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2224794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995055" y="938057"/>
            <a:ext cx="13766104" cy="4124206"/>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Poderá ser </a:t>
            </a:r>
            <a:r>
              <a:rPr lang="pt-BR" sz="2400" dirty="0">
                <a:solidFill>
                  <a:schemeClr val="accent2"/>
                </a:solidFill>
                <a:latin typeface="Futura Std Medium" panose="020B0702020204020203"/>
              </a:rPr>
              <a:t>pedido de forma simultânea </a:t>
            </a:r>
            <a:r>
              <a:rPr lang="pt-BR" sz="2400" dirty="0">
                <a:latin typeface="Futura Std Medium" panose="020B0702020204020203"/>
              </a:rPr>
              <a:t>credenciamento para EAD  para oferta de cursos na modalidade presencial e a distancia ou somente uma modalidade. Art. 18.</a:t>
            </a:r>
          </a:p>
          <a:p>
            <a:pPr marL="457200" indent="-457200" algn="just">
              <a:buFont typeface="Arial" panose="020B0604020202020204" pitchFamily="34" charset="0"/>
              <a:buChar char="•"/>
            </a:pPr>
            <a:r>
              <a:rPr lang="pt-BR" sz="2400" dirty="0">
                <a:latin typeface="Futura Std Medium" panose="020B0702020204020203"/>
              </a:rPr>
              <a:t>Permanece a limitação de no ato de credenciamento pedir no máximo 5 cursos,  não se aplicando no quantitativo os cursos de licenciatura. Art. 18   </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endParaRPr lang="pt-BR" sz="2400" dirty="0">
              <a:latin typeface="Futura Std Medium" panose="020B0702020204020203"/>
            </a:endParaRPr>
          </a:p>
        </p:txBody>
      </p:sp>
      <p:pic>
        <p:nvPicPr>
          <p:cNvPr id="5" name="Imagem 4">
            <a:extLst>
              <a:ext uri="{FF2B5EF4-FFF2-40B4-BE49-F238E27FC236}">
                <a16:creationId xmlns:a16="http://schemas.microsoft.com/office/drawing/2014/main" id="{6771A911-65EF-40CE-8F44-0B0A686BCEBC}"/>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34091535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658409" y="730080"/>
            <a:ext cx="13766104" cy="8002191"/>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Elementos mínimos necessários do PDI. Art. 21. </a:t>
            </a:r>
          </a:p>
          <a:p>
            <a:pPr marL="457200" indent="-457200" algn="just">
              <a:buFont typeface="Arial" panose="020B0604020202020204" pitchFamily="34" charset="0"/>
              <a:buChar char="•"/>
            </a:pPr>
            <a:endParaRPr lang="pt-BR" sz="2300" dirty="0">
              <a:latin typeface="Futura Std Medium" panose="020B0702020204020203"/>
            </a:endParaRPr>
          </a:p>
          <a:p>
            <a:pPr marL="457200" indent="-457200" algn="just">
              <a:buFont typeface="Arial" panose="020B0604020202020204" pitchFamily="34" charset="0"/>
              <a:buChar char="•"/>
            </a:pPr>
            <a:r>
              <a:rPr lang="pt-BR" sz="2300" dirty="0">
                <a:latin typeface="Futura Std Medium" panose="020B0702020204020203"/>
              </a:rPr>
              <a:t>Art. 21. Observada a organização acadêmica da instituição, o PDI conterá, no mínimo, os seguintes elementos:</a:t>
            </a:r>
          </a:p>
          <a:p>
            <a:pPr marL="457200" indent="-457200" algn="just">
              <a:buFont typeface="Arial" panose="020B0604020202020204" pitchFamily="34" charset="0"/>
              <a:buChar char="•"/>
            </a:pPr>
            <a:r>
              <a:rPr lang="pt-BR" sz="2300" dirty="0">
                <a:latin typeface="Futura Std Medium" panose="020B0702020204020203"/>
              </a:rPr>
              <a:t>I - missão, objetivos e metas da instituição em sua área de atuação e seu histórico de implantação e desenvolvimento, se for o caso;</a:t>
            </a:r>
          </a:p>
          <a:p>
            <a:pPr marL="457200" indent="-457200" algn="just">
              <a:buFont typeface="Arial" panose="020B0604020202020204" pitchFamily="34" charset="0"/>
              <a:buChar char="•"/>
            </a:pPr>
            <a:r>
              <a:rPr lang="pt-BR" sz="2300" dirty="0">
                <a:latin typeface="Futura Std Medium" panose="020B0702020204020203"/>
              </a:rPr>
              <a:t>II - projeto pedagógico da instituição, que conterá, entre outros, as políticas institucionais de ensino, pesquisa e extensão;</a:t>
            </a:r>
          </a:p>
          <a:p>
            <a:pPr marL="457200" indent="-457200" algn="just">
              <a:buFont typeface="Arial" panose="020B0604020202020204" pitchFamily="34" charset="0"/>
              <a:buChar char="•"/>
            </a:pPr>
            <a:r>
              <a:rPr lang="pt-BR" sz="2300" dirty="0">
                <a:latin typeface="Futura Std Medium" panose="020B0702020204020203"/>
              </a:rPr>
              <a:t>III - cronograma de implantação e desenvolvimento da instituição e de cada um de seus cursos, com especificação das modalidades de oferta, da programação de abertura de cursos, do aumento de vagas, da ampliação das instalações físicas e, quando for o caso, da previsão de abertura de campus fora de sede e de polos de educação a distância; </a:t>
            </a:r>
          </a:p>
          <a:p>
            <a:pPr marL="457200" indent="-457200" algn="just">
              <a:buFont typeface="Arial" panose="020B0604020202020204" pitchFamily="34" charset="0"/>
              <a:buChar char="•"/>
            </a:pPr>
            <a:r>
              <a:rPr lang="pt-BR" sz="2300" dirty="0">
                <a:latin typeface="Futura Std Medium" panose="020B0702020204020203"/>
              </a:rPr>
              <a:t>IV - organização didático-pedagógica da instituição, com a indicação de número e natureza de cursos e respectivas vagas, unidades e campus para oferta de cursos presenciais, polos de educação a distância, articulação entre as modalidades presencial e a distância e incorporação de recursos tecnológicos;</a:t>
            </a:r>
          </a:p>
          <a:p>
            <a:pPr marL="457200" indent="-457200" algn="just">
              <a:buFont typeface="Arial" panose="020B0604020202020204" pitchFamily="34" charset="0"/>
              <a:buChar char="•"/>
            </a:pPr>
            <a:r>
              <a:rPr lang="pt-BR" sz="2300" dirty="0">
                <a:latin typeface="Futura Std Medium" panose="020B0702020204020203"/>
              </a:rPr>
              <a:t>V - oferta de cursos e programas de pós-graduação lato e stricto sensu, quando for o caso;</a:t>
            </a:r>
          </a:p>
          <a:p>
            <a:pPr marL="457200" indent="-457200" algn="just">
              <a:buFont typeface="Arial" panose="020B0604020202020204" pitchFamily="34" charset="0"/>
              <a:buChar char="•"/>
            </a:pPr>
            <a:endParaRPr lang="pt-BR" sz="2400" dirty="0">
              <a:latin typeface="Futura Std Medium" panose="020B0702020204020203"/>
            </a:endParaRPr>
          </a:p>
        </p:txBody>
      </p:sp>
      <p:pic>
        <p:nvPicPr>
          <p:cNvPr id="5" name="Imagem 4">
            <a:extLst>
              <a:ext uri="{FF2B5EF4-FFF2-40B4-BE49-F238E27FC236}">
                <a16:creationId xmlns:a16="http://schemas.microsoft.com/office/drawing/2014/main" id="{BD59BED6-40C8-43C0-8DEF-DD906D663C4E}"/>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1740616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465213" y="743527"/>
            <a:ext cx="13766104" cy="8787021"/>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Elementos mínimos necessários do PDI. Art. 21. </a:t>
            </a:r>
          </a:p>
          <a:p>
            <a:pPr marL="457200" indent="-457200" algn="just">
              <a:buFont typeface="Arial" panose="020B0604020202020204" pitchFamily="34" charset="0"/>
              <a:buChar char="•"/>
            </a:pPr>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r>
              <a:rPr lang="pt-BR" sz="2300" dirty="0">
                <a:latin typeface="Futura Std Medium" panose="020B0702020204020203"/>
              </a:rPr>
              <a:t>VI - perfil do corpo docente e de tutores de educação a distância, com indicação dos requisitos de titulação, da experiência no magistério superior e da experiência profissional não acadêmica, dos critérios de seleção e contratação, da existência de plano de carreira, do regime de trabalho, dos procedimentos para substituição eventual dos professores do quadro e da incorporação de professores com comprovada experiência em áreas estratégicas vinculadas ao desenvolvimento nacional, à inovação e à competitividade, de modo a promover a articulação com o mercado de trabalho; </a:t>
            </a:r>
          </a:p>
          <a:p>
            <a:pPr marL="457200" indent="-457200" algn="just">
              <a:buFont typeface="Arial" panose="020B0604020202020204" pitchFamily="34" charset="0"/>
              <a:buChar char="•"/>
            </a:pPr>
            <a:r>
              <a:rPr lang="pt-BR" sz="2300" dirty="0">
                <a:latin typeface="Futura Std Medium" panose="020B0702020204020203"/>
              </a:rPr>
              <a:t>VII - organização administrativa da instituição e políticas de gestão, com identificação das formas de participação dos professores, tutores e estudantes nos órgãos colegiados responsáveis pela condução dos assuntos acadêmicos, dos procedimentos de </a:t>
            </a:r>
            <a:r>
              <a:rPr lang="pt-BR" sz="2300" dirty="0" err="1">
                <a:latin typeface="Futura Std Medium" panose="020B0702020204020203"/>
              </a:rPr>
              <a:t>autoavaliação</a:t>
            </a:r>
            <a:r>
              <a:rPr lang="pt-BR" sz="2300" dirty="0">
                <a:latin typeface="Futura Std Medium" panose="020B0702020204020203"/>
              </a:rPr>
              <a:t> institucional e de atendimento aos estudantes, das ações de transparência e divulgação de informações da instituição e das eventuais parcerias e compartilhamento de estruturas com outras instituições, demonstrada a capacidade de atendimento dos cursos a serem ofertados;</a:t>
            </a:r>
          </a:p>
          <a:p>
            <a:pPr marL="457200" indent="-457200" algn="just">
              <a:buFont typeface="Arial" panose="020B0604020202020204" pitchFamily="34" charset="0"/>
              <a:buChar char="•"/>
            </a:pPr>
            <a:r>
              <a:rPr lang="pt-BR" sz="2300" dirty="0">
                <a:latin typeface="Futura Std Medium" panose="020B0702020204020203"/>
              </a:rPr>
              <a:t>VIII - projeto de acervo acadêmico em meio digital, com a utilização de método que garanta a integridade e a autenticidade de todas as informações contidas nos documentos originais;</a:t>
            </a:r>
          </a:p>
          <a:p>
            <a:pPr marL="457200" indent="-457200" algn="just">
              <a:buFont typeface="Arial" panose="020B0604020202020204" pitchFamily="34" charset="0"/>
              <a:buChar char="•"/>
            </a:pPr>
            <a:endParaRPr lang="pt-BR" sz="2400" dirty="0">
              <a:latin typeface="Futura Std Medium" panose="020B0702020204020203"/>
            </a:endParaRPr>
          </a:p>
        </p:txBody>
      </p:sp>
      <p:pic>
        <p:nvPicPr>
          <p:cNvPr id="5" name="Imagem 4">
            <a:extLst>
              <a:ext uri="{FF2B5EF4-FFF2-40B4-BE49-F238E27FC236}">
                <a16:creationId xmlns:a16="http://schemas.microsoft.com/office/drawing/2014/main" id="{44D76DF6-B47A-490A-AB8B-ECA6BE2E92CA}"/>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2063814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25185" y="321342"/>
            <a:ext cx="9287865" cy="446276"/>
          </a:xfrm>
          <a:prstGeom prst="rect">
            <a:avLst/>
          </a:prstGeom>
          <a:noFill/>
        </p:spPr>
        <p:txBody>
          <a:bodyPr wrap="square" rtlCol="0">
            <a:spAutoFit/>
          </a:bodyPr>
          <a:lstStyle/>
          <a:p>
            <a:endParaRPr lang="en-US" sz="2200" dirty="0">
              <a:solidFill>
                <a:schemeClr val="bg1"/>
              </a:solidFill>
              <a:latin typeface="Futura Std Book"/>
              <a:cs typeface="Futura Std Book"/>
            </a:endParaRPr>
          </a:p>
        </p:txBody>
      </p:sp>
      <p:sp>
        <p:nvSpPr>
          <p:cNvPr id="6" name="Espaço Reservado para Conteúdo 2"/>
          <p:cNvSpPr txBox="1">
            <a:spLocks/>
          </p:cNvSpPr>
          <p:nvPr/>
        </p:nvSpPr>
        <p:spPr>
          <a:xfrm>
            <a:off x="467544" y="1783357"/>
            <a:ext cx="15035692" cy="7339861"/>
          </a:xfrm>
          <a:prstGeom prst="rect">
            <a:avLst/>
          </a:prstGeom>
        </p:spPr>
        <p:txBody>
          <a:bodyPr vert="horz" lIns="150940" tIns="75470" rIns="150940" bIns="75470" rtlCol="0">
            <a:normAutofit/>
          </a:bodyPr>
          <a:lstStyle>
            <a:lvl1pPr marL="0" indent="0" algn="ctr" defTabSz="754700" rtl="0" eaLnBrk="1" latinLnBrk="0" hangingPunct="1">
              <a:spcBef>
                <a:spcPct val="20000"/>
              </a:spcBef>
              <a:buFont typeface="Arial"/>
              <a:buNone/>
              <a:defRPr sz="5300" kern="1200">
                <a:solidFill>
                  <a:schemeClr val="tx1">
                    <a:tint val="75000"/>
                  </a:schemeClr>
                </a:solidFill>
                <a:latin typeface="+mn-lt"/>
                <a:ea typeface="+mn-ea"/>
                <a:cs typeface="+mn-cs"/>
              </a:defRPr>
            </a:lvl1pPr>
            <a:lvl2pPr marL="754700" indent="0" algn="ctr" defTabSz="754700" rtl="0" eaLnBrk="1" latinLnBrk="0" hangingPunct="1">
              <a:spcBef>
                <a:spcPct val="20000"/>
              </a:spcBef>
              <a:buFont typeface="Arial"/>
              <a:buNone/>
              <a:defRPr sz="4600" kern="1200">
                <a:solidFill>
                  <a:schemeClr val="tx1">
                    <a:tint val="75000"/>
                  </a:schemeClr>
                </a:solidFill>
                <a:latin typeface="+mn-lt"/>
                <a:ea typeface="+mn-ea"/>
                <a:cs typeface="+mn-cs"/>
              </a:defRPr>
            </a:lvl2pPr>
            <a:lvl3pPr marL="1509400" indent="0" algn="ctr" defTabSz="754700" rtl="0" eaLnBrk="1" latinLnBrk="0" hangingPunct="1">
              <a:spcBef>
                <a:spcPct val="20000"/>
              </a:spcBef>
              <a:buFont typeface="Arial"/>
              <a:buNone/>
              <a:defRPr sz="4000" kern="1200">
                <a:solidFill>
                  <a:schemeClr val="tx1">
                    <a:tint val="75000"/>
                  </a:schemeClr>
                </a:solidFill>
                <a:latin typeface="+mn-lt"/>
                <a:ea typeface="+mn-ea"/>
                <a:cs typeface="+mn-cs"/>
              </a:defRPr>
            </a:lvl3pPr>
            <a:lvl4pPr marL="22641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4pPr>
            <a:lvl5pPr marL="30188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5pPr>
            <a:lvl6pPr marL="37735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6pPr>
            <a:lvl7pPr marL="45282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7pPr>
            <a:lvl8pPr marL="52829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8pPr>
            <a:lvl9pPr marL="60376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9pPr>
          </a:lstStyle>
          <a:p>
            <a:pPr algn="just"/>
            <a:endParaRPr lang="pt-BR" sz="2800" b="1" dirty="0">
              <a:latin typeface="Futura Std Medium"/>
            </a:endParaRPr>
          </a:p>
        </p:txBody>
      </p:sp>
      <p:sp>
        <p:nvSpPr>
          <p:cNvPr id="5" name="Retângulo 4"/>
          <p:cNvSpPr/>
          <p:nvPr/>
        </p:nvSpPr>
        <p:spPr>
          <a:xfrm>
            <a:off x="642455" y="6568673"/>
            <a:ext cx="14685870" cy="1938992"/>
          </a:xfrm>
          <a:prstGeom prst="rect">
            <a:avLst/>
          </a:prstGeom>
        </p:spPr>
        <p:txBody>
          <a:bodyPr wrap="square">
            <a:spAutoFit/>
          </a:bodyPr>
          <a:lstStyle/>
          <a:p>
            <a:pPr algn="ctr"/>
            <a:endParaRPr lang="pt-BR" sz="4000" b="1" dirty="0">
              <a:solidFill>
                <a:srgbClr val="FF0000"/>
              </a:solidFill>
              <a:latin typeface="Futura Std Medium"/>
              <a:ea typeface="Times New Roman" panose="02020603050405020304" pitchFamily="18" charset="0"/>
            </a:endParaRPr>
          </a:p>
          <a:p>
            <a:pPr algn="ctr"/>
            <a:endParaRPr lang="pt-BR" sz="4000" b="1" dirty="0">
              <a:solidFill>
                <a:srgbClr val="FF0000"/>
              </a:solidFill>
              <a:latin typeface="Futura Std Medium"/>
              <a:ea typeface="Times New Roman" panose="02020603050405020304" pitchFamily="18" charset="0"/>
            </a:endParaRPr>
          </a:p>
          <a:p>
            <a:pPr algn="ctr"/>
            <a:endParaRPr lang="pt-BR" sz="4000" b="1" dirty="0">
              <a:solidFill>
                <a:srgbClr val="FF0000"/>
              </a:solidFill>
              <a:latin typeface="Futura Std Medium"/>
              <a:ea typeface="Times New Roman" panose="02020603050405020304" pitchFamily="18" charset="0"/>
            </a:endParaRPr>
          </a:p>
        </p:txBody>
      </p:sp>
      <p:sp>
        <p:nvSpPr>
          <p:cNvPr id="7" name="Espaço Reservado para Conteúdo 2"/>
          <p:cNvSpPr txBox="1">
            <a:spLocks/>
          </p:cNvSpPr>
          <p:nvPr/>
        </p:nvSpPr>
        <p:spPr>
          <a:xfrm>
            <a:off x="1983488" y="3377621"/>
            <a:ext cx="13171196" cy="1596788"/>
          </a:xfrm>
          <a:prstGeom prst="rect">
            <a:avLst/>
          </a:prstGeom>
        </p:spPr>
        <p:txBody>
          <a:bodyPr vert="horz" lIns="150940" tIns="75470" rIns="150940" bIns="75470" rtlCol="0">
            <a:normAutofit fontScale="92500" lnSpcReduction="20000"/>
          </a:bodyPr>
          <a:lstStyle>
            <a:lvl1pPr marL="0" indent="0" algn="ctr" defTabSz="754700" rtl="0" eaLnBrk="1" latinLnBrk="0" hangingPunct="1">
              <a:spcBef>
                <a:spcPct val="20000"/>
              </a:spcBef>
              <a:buFont typeface="Arial"/>
              <a:buNone/>
              <a:defRPr sz="5300" kern="1200">
                <a:solidFill>
                  <a:schemeClr val="tx1">
                    <a:tint val="75000"/>
                  </a:schemeClr>
                </a:solidFill>
                <a:latin typeface="+mn-lt"/>
                <a:ea typeface="+mn-ea"/>
                <a:cs typeface="+mn-cs"/>
              </a:defRPr>
            </a:lvl1pPr>
            <a:lvl2pPr marL="754700" indent="0" algn="ctr" defTabSz="754700" rtl="0" eaLnBrk="1" latinLnBrk="0" hangingPunct="1">
              <a:spcBef>
                <a:spcPct val="20000"/>
              </a:spcBef>
              <a:buFont typeface="Arial"/>
              <a:buNone/>
              <a:defRPr sz="4600" kern="1200">
                <a:solidFill>
                  <a:schemeClr val="tx1">
                    <a:tint val="75000"/>
                  </a:schemeClr>
                </a:solidFill>
                <a:latin typeface="+mn-lt"/>
                <a:ea typeface="+mn-ea"/>
                <a:cs typeface="+mn-cs"/>
              </a:defRPr>
            </a:lvl2pPr>
            <a:lvl3pPr marL="1509400" indent="0" algn="ctr" defTabSz="754700" rtl="0" eaLnBrk="1" latinLnBrk="0" hangingPunct="1">
              <a:spcBef>
                <a:spcPct val="20000"/>
              </a:spcBef>
              <a:buFont typeface="Arial"/>
              <a:buNone/>
              <a:defRPr sz="4000" kern="1200">
                <a:solidFill>
                  <a:schemeClr val="tx1">
                    <a:tint val="75000"/>
                  </a:schemeClr>
                </a:solidFill>
                <a:latin typeface="+mn-lt"/>
                <a:ea typeface="+mn-ea"/>
                <a:cs typeface="+mn-cs"/>
              </a:defRPr>
            </a:lvl3pPr>
            <a:lvl4pPr marL="22641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4pPr>
            <a:lvl5pPr marL="30188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5pPr>
            <a:lvl6pPr marL="37735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6pPr>
            <a:lvl7pPr marL="45282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7pPr>
            <a:lvl8pPr marL="52829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8pPr>
            <a:lvl9pPr marL="6037600" indent="0" algn="ctr" defTabSz="754700" rtl="0" eaLnBrk="1" latinLnBrk="0" hangingPunct="1">
              <a:spcBef>
                <a:spcPct val="20000"/>
              </a:spcBef>
              <a:buFont typeface="Arial"/>
              <a:buNone/>
              <a:defRPr sz="3300" kern="1200">
                <a:solidFill>
                  <a:schemeClr val="tx1">
                    <a:tint val="75000"/>
                  </a:schemeClr>
                </a:solidFill>
                <a:latin typeface="+mn-lt"/>
                <a:ea typeface="+mn-ea"/>
                <a:cs typeface="+mn-cs"/>
              </a:defRPr>
            </a:lvl9pPr>
          </a:lstStyle>
          <a:p>
            <a:pPr algn="l"/>
            <a:r>
              <a:rPr lang="pt-BR" sz="6000" b="1" dirty="0">
                <a:solidFill>
                  <a:srgbClr val="C00000"/>
                </a:solidFill>
                <a:latin typeface="Futura Std Medium"/>
              </a:rPr>
              <a:t>Do Decreto e de suas principais alterações</a:t>
            </a:r>
          </a:p>
        </p:txBody>
      </p:sp>
      <p:pic>
        <p:nvPicPr>
          <p:cNvPr id="10" name="Imagem 9">
            <a:extLst>
              <a:ext uri="{FF2B5EF4-FFF2-40B4-BE49-F238E27FC236}">
                <a16:creationId xmlns:a16="http://schemas.microsoft.com/office/drawing/2014/main" id="{7AEE3A9E-253D-42AF-B165-8E268F8C66F6}"/>
              </a:ext>
            </a:extLst>
          </p:cNvPr>
          <p:cNvPicPr>
            <a:picLocks noChangeAspect="1"/>
          </p:cNvPicPr>
          <p:nvPr/>
        </p:nvPicPr>
        <p:blipFill>
          <a:blip r:embed="rId2"/>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15522137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658409" y="730080"/>
            <a:ext cx="13766104" cy="7571303"/>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Elementos mínimos necessários do PDI. Art. 21. </a:t>
            </a:r>
          </a:p>
          <a:p>
            <a:pPr algn="just"/>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IX - infraestrutura física e instalações acadêmicas, que especificará: </a:t>
            </a:r>
          </a:p>
          <a:p>
            <a:pPr marL="457200" indent="-457200" algn="just">
              <a:buFont typeface="Arial" panose="020B0604020202020204" pitchFamily="34" charset="0"/>
              <a:buChar char="•"/>
            </a:pPr>
            <a:r>
              <a:rPr lang="pt-BR" sz="2400" dirty="0">
                <a:latin typeface="Futura Std Medium" panose="020B0702020204020203"/>
              </a:rPr>
              <a:t>a) com relação à biblioteca:</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1. acervo bibliográfico físico, virtual ou ambos, incluídos livros, periódicos acadêmicos e científicos, bases de dados e recursos multimídia;</a:t>
            </a:r>
          </a:p>
          <a:p>
            <a:pPr marL="457200" indent="-457200" algn="just">
              <a:buFont typeface="Arial" panose="020B0604020202020204" pitchFamily="34" charset="0"/>
              <a:buChar char="•"/>
            </a:pPr>
            <a:r>
              <a:rPr lang="pt-BR" sz="2400" dirty="0">
                <a:latin typeface="Futura Std Medium" panose="020B0702020204020203"/>
              </a:rPr>
              <a:t>2. formas de atualização e expansão, identificada sua correlação pedagógica com os cursos e programas previstos; e</a:t>
            </a:r>
          </a:p>
          <a:p>
            <a:pPr marL="457200" indent="-457200" algn="just">
              <a:buFont typeface="Arial" panose="020B0604020202020204" pitchFamily="34" charset="0"/>
              <a:buChar char="•"/>
            </a:pPr>
            <a:r>
              <a:rPr lang="pt-BR" sz="2400" dirty="0">
                <a:latin typeface="Futura Std Medium" panose="020B0702020204020203"/>
              </a:rPr>
              <a:t>3. espaço físico para estudos e horário de funcionamento, pessoal técnico-administrativo e serviços oferecidos; e</a:t>
            </a:r>
          </a:p>
          <a:p>
            <a:pPr marL="457200" indent="-457200" algn="just">
              <a:buFont typeface="Arial" panose="020B0604020202020204" pitchFamily="34" charset="0"/>
              <a:buChar char="•"/>
            </a:pPr>
            <a:r>
              <a:rPr lang="pt-BR" sz="2400" dirty="0">
                <a:latin typeface="Futura Std Medium" panose="020B0702020204020203"/>
              </a:rPr>
              <a:t>b) com relação aos laboratórios: instalações, equipamentos e recursos tecnológicos existentes e a serem adquiridos, com a identificação de sua correlação pedagógica com os cursos e programas previstos e a descrição de inovações tecnológicas consideradas significativas;</a:t>
            </a:r>
          </a:p>
          <a:p>
            <a:pPr marL="457200" indent="-457200" algn="just">
              <a:buFont typeface="Arial" panose="020B0604020202020204" pitchFamily="34" charset="0"/>
              <a:buChar char="•"/>
            </a:pPr>
            <a:endParaRPr lang="pt-BR" sz="2400" dirty="0">
              <a:latin typeface="Futura Std Medium" panose="020B0702020204020203"/>
            </a:endParaRPr>
          </a:p>
        </p:txBody>
      </p:sp>
      <p:pic>
        <p:nvPicPr>
          <p:cNvPr id="5" name="Imagem 4">
            <a:extLst>
              <a:ext uri="{FF2B5EF4-FFF2-40B4-BE49-F238E27FC236}">
                <a16:creationId xmlns:a16="http://schemas.microsoft.com/office/drawing/2014/main" id="{974C8206-A476-4C27-AD87-ADA9C2411100}"/>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9258204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658409" y="739556"/>
            <a:ext cx="13766104" cy="8679299"/>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Elementos mínimos necessários do PDI. Art. 21. </a:t>
            </a:r>
          </a:p>
          <a:p>
            <a:pPr algn="just"/>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X - demonstrativo de capacidade e sustentabilidade financeiras;</a:t>
            </a:r>
          </a:p>
          <a:p>
            <a:pPr marL="457200" indent="-457200" algn="just">
              <a:buFont typeface="Arial" panose="020B0604020202020204" pitchFamily="34" charset="0"/>
              <a:buChar char="•"/>
            </a:pPr>
            <a:r>
              <a:rPr lang="pt-BR" sz="2400" dirty="0">
                <a:latin typeface="Futura Std Medium" panose="020B0702020204020203"/>
              </a:rPr>
              <a:t>XI - oferta de educação a distância, especificadas:</a:t>
            </a:r>
          </a:p>
          <a:p>
            <a:pPr marL="457200" indent="-457200" algn="just">
              <a:buFont typeface="Arial" panose="020B0604020202020204" pitchFamily="34" charset="0"/>
              <a:buChar char="•"/>
            </a:pPr>
            <a:r>
              <a:rPr lang="pt-BR" sz="2400" dirty="0">
                <a:latin typeface="Futura Std Medium" panose="020B0702020204020203"/>
              </a:rPr>
              <a:t>a) sua abrangência geográfica;</a:t>
            </a:r>
          </a:p>
          <a:p>
            <a:pPr marL="457200" indent="-457200" algn="just">
              <a:buFont typeface="Arial" panose="020B0604020202020204" pitchFamily="34" charset="0"/>
              <a:buChar char="•"/>
            </a:pPr>
            <a:r>
              <a:rPr lang="pt-BR" sz="2400" dirty="0">
                <a:latin typeface="Futura Std Medium" panose="020B0702020204020203"/>
              </a:rPr>
              <a:t>b) relação de polos de educação a distância previstos para a vigência do PDI;</a:t>
            </a:r>
          </a:p>
          <a:p>
            <a:pPr marL="457200" indent="-457200" algn="just">
              <a:buFont typeface="Arial" panose="020B0604020202020204" pitchFamily="34" charset="0"/>
              <a:buChar char="•"/>
            </a:pPr>
            <a:r>
              <a:rPr lang="pt-BR" sz="2400" dirty="0">
                <a:latin typeface="Futura Std Medium" panose="020B0702020204020203"/>
              </a:rPr>
              <a:t>c) infraestrutura física, tecnológica e de pessoal projetada para a sede e para os polos de educação a distância, em consonância com os cursos a serem ofertados;</a:t>
            </a:r>
          </a:p>
          <a:p>
            <a:pPr marL="457200" indent="-457200" algn="just">
              <a:buFont typeface="Arial" panose="020B0604020202020204" pitchFamily="34" charset="0"/>
              <a:buChar char="•"/>
            </a:pPr>
            <a:r>
              <a:rPr lang="pt-BR" sz="2400" dirty="0">
                <a:latin typeface="Futura Std Medium" panose="020B0702020204020203"/>
              </a:rPr>
              <a:t>d) descrição das metodologias e das tecnologias adotadas e sua correlação com os projetos pedagógicos dos cursos previstos; e </a:t>
            </a:r>
          </a:p>
          <a:p>
            <a:pPr marL="457200" indent="-457200" algn="just">
              <a:buFont typeface="Arial" panose="020B0604020202020204" pitchFamily="34" charset="0"/>
              <a:buChar char="•"/>
            </a:pPr>
            <a:r>
              <a:rPr lang="pt-BR" sz="2400" dirty="0">
                <a:latin typeface="Futura Std Medium" panose="020B0702020204020203"/>
              </a:rPr>
              <a:t>e) previsão da capacidade de atendimento do público-alvo. </a:t>
            </a:r>
          </a:p>
          <a:p>
            <a:pPr marL="457200" indent="-457200" algn="just">
              <a:buFont typeface="Arial" panose="020B0604020202020204" pitchFamily="34" charset="0"/>
              <a:buChar char="•"/>
            </a:pPr>
            <a:r>
              <a:rPr lang="pt-BR" sz="2400" dirty="0">
                <a:latin typeface="Futura Std Medium" panose="020B0702020204020203"/>
              </a:rPr>
              <a:t>Parágrafo único. O PDI contemplará as formas previstas para o atendimento ao descrito nos art. 16 e art. 17, no tocante às políticas ou aos programas de extensão, de iniciação científica, tecnológica e de docência institucionalizados, conforme a organização acadêmica pleiteada pela instituição.</a:t>
            </a:r>
          </a:p>
          <a:p>
            <a:pPr marL="457200" indent="-457200" algn="just">
              <a:buFont typeface="Arial" panose="020B0604020202020204" pitchFamily="34" charset="0"/>
              <a:buChar char="•"/>
            </a:pPr>
            <a:r>
              <a:rPr lang="pt-BR" sz="2400" dirty="0">
                <a:latin typeface="Futura Std Medium" panose="020B0702020204020203"/>
              </a:rPr>
              <a:t>A autorização do curso de medicina pelo programa  Mais Médicos poderá estabelece procedimentos específicos para credenciamento e recredenciamento para oferta de curso de Medicina. Art. 23 </a:t>
            </a:r>
          </a:p>
          <a:p>
            <a:pPr marL="457200" indent="-457200" algn="just">
              <a:buFont typeface="Arial" panose="020B0604020202020204" pitchFamily="34" charset="0"/>
              <a:buChar char="•"/>
            </a:pPr>
            <a:endParaRPr lang="pt-BR" sz="2400" dirty="0">
              <a:latin typeface="Futura Std Medium" panose="020B0702020204020203"/>
            </a:endParaRPr>
          </a:p>
        </p:txBody>
      </p:sp>
      <p:pic>
        <p:nvPicPr>
          <p:cNvPr id="5" name="Imagem 4">
            <a:extLst>
              <a:ext uri="{FF2B5EF4-FFF2-40B4-BE49-F238E27FC236}">
                <a16:creationId xmlns:a16="http://schemas.microsoft.com/office/drawing/2014/main" id="{3D0AF127-B61B-4983-AC2A-C85CF6045895}"/>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11197289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245742" y="921373"/>
            <a:ext cx="13766104" cy="8617744"/>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algn="just"/>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r>
              <a:rPr lang="pt-BR" sz="2300" dirty="0">
                <a:solidFill>
                  <a:srgbClr val="FF0000"/>
                </a:solidFill>
                <a:latin typeface="Futura Std Medium" panose="020B0702020204020203"/>
              </a:rPr>
              <a:t>Possibilidade de credenciamento prévio de Instituições vinculadas, cujas mantenedoras possua, as suas mantidas já </a:t>
            </a:r>
            <a:r>
              <a:rPr lang="pt-BR" sz="2300" dirty="0" err="1">
                <a:solidFill>
                  <a:srgbClr val="FF0000"/>
                </a:solidFill>
                <a:latin typeface="Futura Std Medium" panose="020B0702020204020203"/>
              </a:rPr>
              <a:t>recredenciadas</a:t>
            </a:r>
            <a:r>
              <a:rPr lang="pt-BR" sz="2300" dirty="0">
                <a:solidFill>
                  <a:srgbClr val="FF0000"/>
                </a:solidFill>
                <a:latin typeface="Futura Std Medium" panose="020B0702020204020203"/>
              </a:rPr>
              <a:t> com CI igual ou superior a 4, e não tenham sido penalizadas em função de processo administrativo de supervisão nos últimos cinco anos. O número máximo de 5  cursos  e há ainda  necessidade de publicação de regulamento. Art. 24. </a:t>
            </a:r>
          </a:p>
          <a:p>
            <a:pPr marL="457200" indent="-457200" algn="just">
              <a:buFont typeface="Arial" panose="020B0604020202020204" pitchFamily="34" charset="0"/>
              <a:buChar char="•"/>
            </a:pPr>
            <a:endParaRPr lang="pt-BR" sz="2300" dirty="0">
              <a:latin typeface="Futura Std Medium" panose="020B0702020204020203"/>
            </a:endParaRPr>
          </a:p>
          <a:p>
            <a:pPr marL="457200" indent="-457200" algn="just">
              <a:buFont typeface="Arial" panose="020B0604020202020204" pitchFamily="34" charset="0"/>
              <a:buChar char="•"/>
            </a:pPr>
            <a:r>
              <a:rPr lang="pt-BR" sz="2300" dirty="0">
                <a:latin typeface="Futura Std Medium" panose="020B0702020204020203"/>
              </a:rPr>
              <a:t>O credenciamento prévio terá as seguintes condições: I - será acompanhado da autorização de, no máximo, cinco cursos de graduação; II - os cursos de que trata o inciso I deverão ser ofertados por, no mínimo, uma das mantidas já </a:t>
            </a:r>
            <a:r>
              <a:rPr lang="pt-BR" sz="2300" dirty="0" err="1">
                <a:latin typeface="Futura Std Medium" panose="020B0702020204020203"/>
              </a:rPr>
              <a:t>recredenciadas</a:t>
            </a:r>
            <a:r>
              <a:rPr lang="pt-BR" sz="2300" dirty="0">
                <a:latin typeface="Futura Std Medium" panose="020B0702020204020203"/>
              </a:rPr>
              <a:t> com CI, obtido nos últimos cinco anos, maior ou igual a quatro; e III - os cursos de que trata o inciso I já devem ser reconhecidos com Conceito de Curso - CC, obtido nos últimos cinco anos, maior ou igual a quatro. </a:t>
            </a:r>
          </a:p>
          <a:p>
            <a:pPr marL="457200" indent="-457200" algn="just">
              <a:buFont typeface="Arial" panose="020B0604020202020204" pitchFamily="34" charset="0"/>
              <a:buChar char="•"/>
            </a:pPr>
            <a:r>
              <a:rPr lang="pt-BR" sz="2300" dirty="0">
                <a:latin typeface="Futura Std Medium" panose="020B0702020204020203"/>
              </a:rPr>
              <a:t>Na hipótese de as condições verificadas após a avaliação externa in loco realizada pelo Inep para credenciamento definitivo da instituição não serem suficientes, o credenciamento será indeferido e a mantenedora ficará impedida de protocolar novos processos de credenciamento pelo prazo de dois anos, contado da data de publicação da decisão da Secretaria de Regulação e Supervisão da Educação Superior do Ministério da Educação.</a:t>
            </a:r>
          </a:p>
        </p:txBody>
      </p:sp>
      <p:pic>
        <p:nvPicPr>
          <p:cNvPr id="5" name="Imagem 4">
            <a:extLst>
              <a:ext uri="{FF2B5EF4-FFF2-40B4-BE49-F238E27FC236}">
                <a16:creationId xmlns:a16="http://schemas.microsoft.com/office/drawing/2014/main" id="{C82822D3-43DD-40C4-B1D2-FC2EBFA5E874}"/>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630958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995055" y="938057"/>
            <a:ext cx="13766104" cy="4924425"/>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algn="just"/>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O recredenciamento como universidade ou centro universitário depende da manutenção do </a:t>
            </a:r>
            <a:r>
              <a:rPr lang="pt-BR" sz="2400" dirty="0">
                <a:solidFill>
                  <a:srgbClr val="FF0000"/>
                </a:solidFill>
                <a:latin typeface="Futura Std Medium" panose="020B0702020204020203"/>
              </a:rPr>
              <a:t>cumprimento dos requisitos exigidos para o credenciamento na respectiva organização acadêmica. Art. 28.</a:t>
            </a:r>
            <a:r>
              <a:rPr lang="pt-BR" sz="2400" dirty="0">
                <a:latin typeface="Futura Std Medium" panose="020B0702020204020203"/>
              </a:rPr>
              <a:t> </a:t>
            </a:r>
          </a:p>
          <a:p>
            <a:pPr marL="457200" indent="-457200" algn="just">
              <a:buFont typeface="Arial" panose="020B0604020202020204" pitchFamily="34" charset="0"/>
              <a:buChar char="•"/>
            </a:pPr>
            <a:r>
              <a:rPr lang="pt-BR" sz="2400" dirty="0">
                <a:latin typeface="Futura Std Medium" panose="020B0702020204020203"/>
              </a:rPr>
              <a:t>O </a:t>
            </a:r>
            <a:r>
              <a:rPr lang="pt-BR" sz="2400" dirty="0">
                <a:solidFill>
                  <a:srgbClr val="FF0000"/>
                </a:solidFill>
                <a:latin typeface="Futura Std Medium" panose="020B0702020204020203"/>
              </a:rPr>
              <a:t>não cumprimento dos requisitos necessários para o recredenciamento ensejará a celebração de protocolo de compromisso e eventual   </a:t>
            </a:r>
            <a:r>
              <a:rPr lang="pt-BR" sz="2400" dirty="0">
                <a:latin typeface="Futura Std Medium" panose="020B0702020204020203"/>
              </a:rPr>
              <a:t>   determinação de medida cautelar de suspensão das atribuições de autonomia, conforme o art. 10 da Lei n.º 10.861, de 2004. Art. 28.</a:t>
            </a:r>
          </a:p>
          <a:p>
            <a:pPr marL="457200" indent="-457200" algn="just">
              <a:buFont typeface="Arial" panose="020B0604020202020204" pitchFamily="34" charset="0"/>
              <a:buChar char="•"/>
            </a:pPr>
            <a:endParaRPr lang="pt-BR" sz="2400" dirty="0">
              <a:latin typeface="Futura Std Medium" panose="020B0702020204020203"/>
            </a:endParaRPr>
          </a:p>
        </p:txBody>
      </p:sp>
      <p:pic>
        <p:nvPicPr>
          <p:cNvPr id="5" name="Imagem 4">
            <a:extLst>
              <a:ext uri="{FF2B5EF4-FFF2-40B4-BE49-F238E27FC236}">
                <a16:creationId xmlns:a16="http://schemas.microsoft.com/office/drawing/2014/main" id="{535FA9ED-DD56-443E-9313-176662F9F065}"/>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18651077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465213" y="830481"/>
            <a:ext cx="13766104" cy="8186857"/>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Capítulo II – Seção V (Da oferta de Pós-Graduação)</a:t>
            </a:r>
          </a:p>
          <a:p>
            <a:pPr marL="457200" indent="-457200" algn="just">
              <a:buFont typeface="Arial" panose="020B0604020202020204" pitchFamily="34" charset="0"/>
              <a:buChar char="•"/>
            </a:pPr>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r>
              <a:rPr lang="pt-BR" sz="2200" dirty="0">
                <a:latin typeface="Futura Std Medium" panose="020B0702020204020203"/>
              </a:rPr>
              <a:t>As IES credenciadas para oferta de cursos de graduação podem oferecer cursos de pós-graduação lato sensu na modalidade em que são credenciadas, nos termos da legislação específica. Art.  29</a:t>
            </a:r>
          </a:p>
          <a:p>
            <a:pPr marL="457200" indent="-457200" algn="just">
              <a:buFont typeface="Arial" panose="020B0604020202020204" pitchFamily="34" charset="0"/>
              <a:buChar char="•"/>
            </a:pPr>
            <a:endParaRPr lang="pt-BR" sz="2200" dirty="0">
              <a:latin typeface="Futura Std Medium" panose="020B0702020204020203"/>
            </a:endParaRPr>
          </a:p>
          <a:p>
            <a:pPr marL="457200" indent="-457200" algn="just">
              <a:buFont typeface="Arial" panose="020B0604020202020204" pitchFamily="34" charset="0"/>
              <a:buChar char="•"/>
            </a:pPr>
            <a:r>
              <a:rPr lang="pt-BR" sz="2200" dirty="0">
                <a:solidFill>
                  <a:srgbClr val="7030A0"/>
                </a:solidFill>
                <a:latin typeface="Futura Std Medium" panose="020B0702020204020203"/>
              </a:rPr>
              <a:t>As instituições que ofertam exclusivamente cursos ou programas de pós-graduação stricto sensu reconhecidos pelo Ministério da Educação podem oferecer cursos de pós-graduação lato sensu nas modalidades presencial e a distância, nos termos da legislação específica.</a:t>
            </a:r>
          </a:p>
          <a:p>
            <a:pPr marL="457200" indent="-457200" algn="just">
              <a:buFont typeface="Arial" panose="020B0604020202020204" pitchFamily="34" charset="0"/>
              <a:buChar char="•"/>
            </a:pPr>
            <a:endParaRPr lang="pt-BR" sz="2200" dirty="0">
              <a:latin typeface="Futura Std Medium" panose="020B0702020204020203"/>
            </a:endParaRPr>
          </a:p>
          <a:p>
            <a:pPr marL="457200" indent="-457200" algn="just">
              <a:buFont typeface="Arial" panose="020B0604020202020204" pitchFamily="34" charset="0"/>
              <a:buChar char="•"/>
            </a:pPr>
            <a:r>
              <a:rPr lang="pt-BR" sz="2200" dirty="0">
                <a:latin typeface="Futura Std Medium" panose="020B0702020204020203"/>
              </a:rPr>
              <a:t>A oferta de pós-graduação lato sensu está condicionada ao funcionamento regular de, pelo menos, um curso de graduação ou de pós-graduação stricto sensu, nos termos da Seção XII deste Capítulo. </a:t>
            </a:r>
          </a:p>
          <a:p>
            <a:pPr marL="457200" indent="-457200" algn="just">
              <a:buFont typeface="Arial" panose="020B0604020202020204" pitchFamily="34" charset="0"/>
              <a:buChar char="•"/>
            </a:pPr>
            <a:endParaRPr lang="pt-BR" sz="2200" dirty="0">
              <a:latin typeface="Futura Std Medium" panose="020B0702020204020203"/>
            </a:endParaRPr>
          </a:p>
          <a:p>
            <a:pPr marL="457200" indent="-457200" algn="just">
              <a:buFont typeface="Arial" panose="020B0604020202020204" pitchFamily="34" charset="0"/>
              <a:buChar char="•"/>
            </a:pPr>
            <a:r>
              <a:rPr lang="pt-BR" sz="2200" dirty="0">
                <a:latin typeface="Futura Std Medium" panose="020B0702020204020203"/>
              </a:rPr>
              <a:t>Os</a:t>
            </a:r>
            <a:r>
              <a:rPr lang="pt-BR" sz="2200" dirty="0">
                <a:solidFill>
                  <a:srgbClr val="7030A0"/>
                </a:solidFill>
                <a:latin typeface="Futura Std Medium" panose="020B0702020204020203"/>
              </a:rPr>
              <a:t> cursos de pós-graduação lato sensu</a:t>
            </a:r>
            <a:r>
              <a:rPr lang="pt-BR" sz="2200" dirty="0">
                <a:latin typeface="Futura Std Medium" panose="020B0702020204020203"/>
              </a:rPr>
              <a:t>, nos termos deste Decreto, independem de autorização do Ministério da Educação para funcionamento e a instituição deverá informar à Secretaria de Regulação e Supervisão da Educação Superior do Ministério da Educação os cursos criados por atos próprios, no prazo de sessenta dias, contado da data do ato de criação do curso.</a:t>
            </a:r>
          </a:p>
          <a:p>
            <a:pPr marL="457200" indent="-457200" algn="just">
              <a:buFont typeface="Arial" panose="020B0604020202020204" pitchFamily="34" charset="0"/>
              <a:buChar char="•"/>
            </a:pPr>
            <a:endParaRPr lang="pt-BR" sz="2400" dirty="0">
              <a:latin typeface="Futura Std Medium" panose="020B0702020204020203"/>
            </a:endParaRPr>
          </a:p>
        </p:txBody>
      </p:sp>
      <p:pic>
        <p:nvPicPr>
          <p:cNvPr id="5" name="Imagem 4">
            <a:extLst>
              <a:ext uri="{FF2B5EF4-FFF2-40B4-BE49-F238E27FC236}">
                <a16:creationId xmlns:a16="http://schemas.microsoft.com/office/drawing/2014/main" id="{226FBEE9-6280-4ED1-93F6-468D2C48193F}"/>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18244924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245742" y="1395257"/>
            <a:ext cx="13766104" cy="7078861"/>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O </a:t>
            </a:r>
            <a:r>
              <a:rPr lang="pt-BR" sz="2400" dirty="0">
                <a:solidFill>
                  <a:srgbClr val="FF0000"/>
                </a:solidFill>
                <a:latin typeface="Futura Std Medium" panose="020B0702020204020203"/>
              </a:rPr>
              <a:t>reconhecimento de curso presencial </a:t>
            </a:r>
            <a:r>
              <a:rPr lang="pt-BR" sz="2400" dirty="0">
                <a:solidFill>
                  <a:schemeClr val="accent2"/>
                </a:solidFill>
                <a:latin typeface="Futura Std Medium" panose="020B0702020204020203"/>
              </a:rPr>
              <a:t>na sede não se estende às unidade</a:t>
            </a:r>
            <a:r>
              <a:rPr lang="pt-BR" sz="2400" dirty="0">
                <a:latin typeface="Futura Std Medium" panose="020B0702020204020203"/>
              </a:rPr>
              <a:t>s fora de sede, para registro do diploma ou qualquer outro fim. Art. 45, § 1º </a:t>
            </a:r>
          </a:p>
          <a:p>
            <a:pPr marL="457200" indent="-457200" algn="just">
              <a:buFont typeface="Arial" panose="020B0604020202020204" pitchFamily="34" charset="0"/>
              <a:buChar char="•"/>
            </a:pPr>
            <a:r>
              <a:rPr lang="pt-BR" sz="2400" dirty="0">
                <a:latin typeface="Futura Std Medium" panose="020B0702020204020203"/>
              </a:rPr>
              <a:t>O reconhecimento de curso presencial em determinado Município se estende às unidades educacionais localizadas no mesmo Município, para registro do diploma ou qualquer outro fim, conforme regulamento a ser editado pelo Ministério da Educação. Art. 45 § 2º</a:t>
            </a:r>
          </a:p>
          <a:p>
            <a:pPr marL="457200" indent="-457200" algn="just">
              <a:buFont typeface="Arial" panose="020B0604020202020204" pitchFamily="34" charset="0"/>
              <a:buChar char="•"/>
            </a:pPr>
            <a:r>
              <a:rPr lang="pt-BR" sz="2400" dirty="0">
                <a:solidFill>
                  <a:srgbClr val="FF0000"/>
                </a:solidFill>
                <a:latin typeface="Futura Std Medium" panose="020B0702020204020203"/>
              </a:rPr>
              <a:t>O prazo  para a instituição para protocolar o pedido de reconhecimento </a:t>
            </a:r>
            <a:r>
              <a:rPr lang="pt-BR" sz="2400" dirty="0">
                <a:latin typeface="Futura Std Medium" panose="020B0702020204020203"/>
              </a:rPr>
              <a:t>de curso é no período compreendido entre cinquenta por cento do prazo previsto para integralização de sua carga horária e setenta e cinco por cento desse prazo, observado o calendário definido pelo Ministério da Educação. Art. 46.</a:t>
            </a:r>
          </a:p>
          <a:p>
            <a:pPr marL="457200" indent="-457200" algn="just">
              <a:buFont typeface="Arial" panose="020B0604020202020204" pitchFamily="34" charset="0"/>
              <a:buChar char="•"/>
            </a:pPr>
            <a:r>
              <a:rPr lang="pt-BR" sz="2400" dirty="0">
                <a:latin typeface="Futura Std Medium" panose="020B0702020204020203"/>
              </a:rPr>
              <a:t>Permanece o prazo do pedido de reconhecimento de curso ser feito na forma estabelecida no calendário escolar. Art. 47;</a:t>
            </a:r>
          </a:p>
          <a:p>
            <a:pPr marL="457200" indent="-457200" algn="just">
              <a:buFont typeface="Arial" panose="020B0604020202020204" pitchFamily="34" charset="0"/>
              <a:buChar char="•"/>
            </a:pPr>
            <a:r>
              <a:rPr lang="pt-BR" sz="2400" dirty="0">
                <a:solidFill>
                  <a:srgbClr val="FF0000"/>
                </a:solidFill>
                <a:latin typeface="Futura Std Medium" panose="020B0702020204020203"/>
              </a:rPr>
              <a:t>Na ausência do pedido de reconhecimento será caracterizado como irregularidade administrativa. Art. 48. </a:t>
            </a:r>
          </a:p>
          <a:p>
            <a:pPr algn="just"/>
            <a:endParaRPr lang="pt-BR" sz="2400" dirty="0">
              <a:latin typeface="Futura Std Medium" panose="020B0702020204020203"/>
            </a:endParaRPr>
          </a:p>
        </p:txBody>
      </p:sp>
      <p:pic>
        <p:nvPicPr>
          <p:cNvPr id="5" name="Imagem 4">
            <a:extLst>
              <a:ext uri="{FF2B5EF4-FFF2-40B4-BE49-F238E27FC236}">
                <a16:creationId xmlns:a16="http://schemas.microsoft.com/office/drawing/2014/main" id="{C53EC961-C369-49F8-BE0A-94116AEB4F51}"/>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32360555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658878" y="1396097"/>
            <a:ext cx="13766104" cy="3693319"/>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Na  obtenção de conceitos insatisfatórios </a:t>
            </a:r>
            <a:r>
              <a:rPr lang="pt-BR" sz="2400" dirty="0">
                <a:solidFill>
                  <a:srgbClr val="FF0000"/>
                </a:solidFill>
                <a:latin typeface="Futura Std Medium" panose="020B0702020204020203"/>
              </a:rPr>
              <a:t>no conjunto ou em cada uma das dimensões do relatório de avaliação externa in loco realizada pelo Inep</a:t>
            </a:r>
            <a:r>
              <a:rPr lang="pt-BR" sz="2400" dirty="0">
                <a:latin typeface="Futura Std Medium" panose="020B0702020204020203"/>
              </a:rPr>
              <a:t>, considerados os procedimentos e os instrumentos diversificados de avaliação do Sinaes, ensejará a celebração de protocolo de compromisso dentro dos processos de recredenciamento, reconhecimento e renovação de reconhecimento de cursos, conforme regulamento a ser editado pelo Ministério da Educação. Art. 53.</a:t>
            </a:r>
          </a:p>
        </p:txBody>
      </p:sp>
      <p:pic>
        <p:nvPicPr>
          <p:cNvPr id="5" name="Imagem 4">
            <a:extLst>
              <a:ext uri="{FF2B5EF4-FFF2-40B4-BE49-F238E27FC236}">
                <a16:creationId xmlns:a16="http://schemas.microsoft.com/office/drawing/2014/main" id="{DAEFE6CF-FFB1-4178-8C93-90423DD71E67}"/>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78303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833691" y="1462492"/>
            <a:ext cx="13766104" cy="7017306"/>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1-	Fases do processo administrativo de supervisão: </a:t>
            </a:r>
            <a:r>
              <a:rPr lang="pt-BR" sz="2400" dirty="0">
                <a:solidFill>
                  <a:srgbClr val="FF0000"/>
                </a:solidFill>
                <a:latin typeface="Futura Std Medium" panose="020B0702020204020203"/>
              </a:rPr>
              <a:t>procedimento preparatório, procedimento saneador, procedimento sancionador;</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2-	Poderá ser determinada verificação de documentos, </a:t>
            </a:r>
            <a:r>
              <a:rPr lang="pt-BR" sz="2400" dirty="0">
                <a:solidFill>
                  <a:srgbClr val="FF0000"/>
                </a:solidFill>
                <a:latin typeface="Futura Std Medium" panose="020B0702020204020203"/>
              </a:rPr>
              <a:t>auditoria e inclusive avaliação in loco, sem prévia notificação;</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3-	As ações de supervisão poderão </a:t>
            </a:r>
            <a:r>
              <a:rPr lang="pt-BR" sz="2400" dirty="0">
                <a:solidFill>
                  <a:srgbClr val="FF0000"/>
                </a:solidFill>
                <a:latin typeface="Futura Std Medium" panose="020B0702020204020203"/>
              </a:rPr>
              <a:t>ser articuladas com os Conselhos Profissionais;</a:t>
            </a:r>
          </a:p>
          <a:p>
            <a:pPr marL="457200" indent="-457200" algn="just">
              <a:buFont typeface="Arial" panose="020B0604020202020204" pitchFamily="34" charset="0"/>
              <a:buChar char="•"/>
            </a:pPr>
            <a:endParaRPr lang="pt-BR" sz="2400" dirty="0">
              <a:solidFill>
                <a:srgbClr val="FF0000"/>
              </a:solidFill>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4-	Em caso de risco ao interesse dos estudantes, julgada pelo MEC, poderá ensejar </a:t>
            </a:r>
            <a:r>
              <a:rPr lang="pt-BR" sz="2400" dirty="0">
                <a:solidFill>
                  <a:srgbClr val="FF0000"/>
                </a:solidFill>
                <a:latin typeface="Futura Std Medium" panose="020B0702020204020203"/>
              </a:rPr>
              <a:t>medidas cautelares </a:t>
            </a:r>
            <a:r>
              <a:rPr lang="pt-BR" sz="2400" dirty="0">
                <a:latin typeface="Futura Std Medium" panose="020B0702020204020203"/>
              </a:rPr>
              <a:t>sem manifestação prévia do interessado: suspensão de ingresso suspensão de oferta de cursos de graduação e/ou pós lato sensu, suspensão autonomia, suspensão de novos polos, sobrestamento de processos regulatórios inclusive da mesma mantida da mantenedora, impedimento de novos protocolos, suspensão de celebração de novos FIES e Prouni, suspensão de participação em programas federais. Caberá recurso.</a:t>
            </a:r>
          </a:p>
        </p:txBody>
      </p:sp>
      <p:pic>
        <p:nvPicPr>
          <p:cNvPr id="5" name="Imagem 4">
            <a:extLst>
              <a:ext uri="{FF2B5EF4-FFF2-40B4-BE49-F238E27FC236}">
                <a16:creationId xmlns:a16="http://schemas.microsoft.com/office/drawing/2014/main" id="{FCE1763A-1729-4EC9-B490-C7C0987DE532}"/>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36327876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766455" y="770421"/>
            <a:ext cx="13766104" cy="4924425"/>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Capitulo III – Seção II (Procedimento Preparatório)</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1-	Procedimento preparatório, poderá ser implementado por: Estudantes, professores e pessoal técnico-administrativo, por meio de seus órgãos </a:t>
            </a:r>
            <a:r>
              <a:rPr lang="pt-BR" sz="2400" dirty="0">
                <a:solidFill>
                  <a:srgbClr val="FF0000"/>
                </a:solidFill>
                <a:latin typeface="Futura Std Medium" panose="020B0702020204020203"/>
              </a:rPr>
              <a:t>representativos, entidades educacionais ou organizações da sociedade civil, além dos órgãos de defesa dos direitos do cidadão;</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2-	Após a ciência e manifestação da IES no prazo de 30 dias, a depender de análise poderá ser instaurado procedimento saneador ou sancionador ou ainda arquivamento.</a:t>
            </a:r>
          </a:p>
        </p:txBody>
      </p:sp>
      <p:pic>
        <p:nvPicPr>
          <p:cNvPr id="5" name="Imagem 4">
            <a:extLst>
              <a:ext uri="{FF2B5EF4-FFF2-40B4-BE49-F238E27FC236}">
                <a16:creationId xmlns:a16="http://schemas.microsoft.com/office/drawing/2014/main" id="{47419EB1-E971-4FF9-8AD9-184DCF52C106}"/>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5504321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465213" y="1112481"/>
            <a:ext cx="13766104" cy="7509748"/>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 (Procedimento Saneador)</a:t>
            </a:r>
          </a:p>
          <a:p>
            <a:pPr marL="457200" indent="-457200" algn="just">
              <a:buFont typeface="Arial" panose="020B0604020202020204" pitchFamily="34" charset="0"/>
              <a:buChar char="•"/>
            </a:pPr>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r>
              <a:rPr lang="pt-BR" dirty="0">
                <a:latin typeface="Futura Std Medium" panose="020B0702020204020203"/>
              </a:rPr>
              <a:t>1-	O procedimento sancionador será instaurado a partir do procedimento preparatório ou na hipótese de não cumprimento das providências determinadas para o saneamento das deficiências pela instituição e das demais situações previstas na legislação educacional;</a:t>
            </a:r>
          </a:p>
          <a:p>
            <a:pPr marL="457200" indent="-457200" algn="just">
              <a:buFont typeface="Arial" panose="020B0604020202020204" pitchFamily="34" charset="0"/>
              <a:buChar char="•"/>
            </a:pPr>
            <a:r>
              <a:rPr lang="pt-BR" dirty="0">
                <a:latin typeface="Futura Std Medium" panose="020B0702020204020203"/>
              </a:rPr>
              <a:t>2-	Serão consideradas irregularidades administrativas, passíveis de penalidades: oferta de educação superior sem o devido ato autorizativo; oferta de educação superior em desconformidade com os atos autorizativos da IES; ausência ou a interrupção da oferta efetiva de aulas por período superior a vinte e quatro meses; terceirização de atividade finalística educacional, sob quaisquer designações, na oferta de educação superior; convalidação ou aproveitamento irregular de estudos ofertados por instituições credenciadas ou não para a oferta de educação superior, sob quaisquer denominações, para acesso à educação superior; diplomação de estudantes cuja formação tenha ocorrido em desconformidade com a legislação educacional; registro de diplomas, próprios ou expedidos por outras IES, sem observância às exigências legais que conferem regularidade aos cursos; prestação de informações falsas ao Ministério da Educação e omissão ou distorção de dados fornecidos aos cadastros e sistemas oficiais da educação superior, especialmente o Cadastro Nacional de Cursos e Instituições de Educação Superior - Cadastro </a:t>
            </a:r>
            <a:r>
              <a:rPr lang="pt-BR" dirty="0" err="1">
                <a:latin typeface="Futura Std Medium" panose="020B0702020204020203"/>
              </a:rPr>
              <a:t>e-MEC</a:t>
            </a:r>
            <a:r>
              <a:rPr lang="pt-BR" dirty="0">
                <a:latin typeface="Futura Std Medium" panose="020B0702020204020203"/>
              </a:rPr>
              <a:t>;  ausência de protocolo de pedido de recredenciamento e de protocolo de reconhecimento ou renovação de reconhecimento de curso no prazo e na forma deste Decreto; oferta de educação superior em desconformidade com a legislação educacional; e o descumprimento de penalidades aplicadas em processo administrativo de supervisão;</a:t>
            </a:r>
          </a:p>
          <a:p>
            <a:pPr marL="457200" indent="-457200" algn="just">
              <a:buFont typeface="Arial" panose="020B0604020202020204" pitchFamily="34" charset="0"/>
              <a:buChar char="•"/>
            </a:pPr>
            <a:r>
              <a:rPr lang="pt-BR" dirty="0">
                <a:latin typeface="Futura Std Medium" panose="020B0702020204020203"/>
              </a:rPr>
              <a:t>3-	A mantenedora que, diretamente ou por uma de suas mantidas, tenha recebido penalidades de natureza institucional ficará impedida de protocolar novos processos de credenciamento pelo prazo de dois anos, contado da data de publicação do ato que a penalizou, conforme regulamento a ser editado pelo Ministério da Educação</a:t>
            </a:r>
          </a:p>
        </p:txBody>
      </p:sp>
      <p:pic>
        <p:nvPicPr>
          <p:cNvPr id="5" name="Imagem 4">
            <a:extLst>
              <a:ext uri="{FF2B5EF4-FFF2-40B4-BE49-F238E27FC236}">
                <a16:creationId xmlns:a16="http://schemas.microsoft.com/office/drawing/2014/main" id="{FF8A34E3-7B0D-4347-9A4C-C768CDF4A070}"/>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4127468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833690" y="1260786"/>
            <a:ext cx="13766104" cy="7971413"/>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a:t>
            </a:r>
          </a:p>
          <a:p>
            <a:pPr algn="just"/>
            <a:endParaRPr lang="pt-BR" sz="3600" b="1" dirty="0">
              <a:solidFill>
                <a:srgbClr val="C00000"/>
              </a:solidFill>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Foi publicado o Decreto nº 9.235, de 15 de dezembro de 2017, que dispõe  sobre o exercício das funções de regulação, supervisão e avaliação das instituições de educação superior e dos cursos superiores de graduação e de pós-graduação no sistema federal de ensino e revoga o art. 15 do Decreto n.º 6.861, de 27 de maio de 2009; o Decreto n.º 5.773, de 9 de maio de 2006; o Decreto n.º 5.786, de 24 de maio de 2006; o Decreto n.º 6.303, de 12 de dezembro de 2007; o Decreto n.º 8.142, de 21 de novembro de 2013; e  o Decreto n.º 8.754, de 10 de maio de 2016.</a:t>
            </a:r>
          </a:p>
          <a:p>
            <a:pPr algn="just"/>
            <a:endParaRPr lang="pt-BR" sz="2800" dirty="0">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O Decreto altera também o Decreto nº 9.057, de 2017, passando a vigorar diversas alterações que serão exploradas nos slides que seguem. </a:t>
            </a:r>
          </a:p>
          <a:p>
            <a:pPr algn="just"/>
            <a:endParaRPr lang="pt-BR" sz="2800" dirty="0">
              <a:latin typeface="Futura Std Medium" panose="020B0702020204020203"/>
            </a:endParaRP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endParaRPr lang="pt-BR" dirty="0">
              <a:solidFill>
                <a:schemeClr val="bg1">
                  <a:lumMod val="50000"/>
                </a:schemeClr>
              </a:solidFill>
              <a:latin typeface="Futura Std Medium" panose="020B0702020204020203"/>
            </a:endParaRPr>
          </a:p>
          <a:p>
            <a:pPr algn="just"/>
            <a:r>
              <a:rPr lang="pt-BR" sz="2800" dirty="0">
                <a:solidFill>
                  <a:schemeClr val="bg1">
                    <a:lumMod val="50000"/>
                  </a:schemeClr>
                </a:solidFill>
                <a:latin typeface="Futura Std Medium" panose="020B0702020204020203"/>
              </a:rPr>
              <a:t>  </a:t>
            </a:r>
          </a:p>
        </p:txBody>
      </p:sp>
      <p:pic>
        <p:nvPicPr>
          <p:cNvPr id="5" name="Imagem 4">
            <a:extLst>
              <a:ext uri="{FF2B5EF4-FFF2-40B4-BE49-F238E27FC236}">
                <a16:creationId xmlns:a16="http://schemas.microsoft.com/office/drawing/2014/main" id="{1F412205-0089-4FBF-A7DB-773C45DC0DFA}"/>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14776193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658409" y="719870"/>
            <a:ext cx="13766104" cy="7078861"/>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algn="just"/>
            <a:r>
              <a:rPr lang="pt-BR" sz="2800" dirty="0">
                <a:solidFill>
                  <a:srgbClr val="C00000"/>
                </a:solidFill>
                <a:latin typeface="Futura Std Medium" panose="020B0702020204020203"/>
              </a:rPr>
              <a:t> (Oferta sem Ato Autorizativo)</a:t>
            </a:r>
          </a:p>
          <a:p>
            <a:pPr marL="457200" indent="-457200" algn="just">
              <a:buFont typeface="Arial" panose="020B0604020202020204" pitchFamily="34" charset="0"/>
              <a:buChar char="•"/>
            </a:pPr>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1-	Formaliza: o veto a oferta de cursos por IES não credenciadas e define as punições cabíveis e o impedimento do aproveitamento de estudos de alunos oriundos destas.</a:t>
            </a:r>
          </a:p>
          <a:p>
            <a:pPr marL="457200" indent="-457200" algn="just">
              <a:buFont typeface="Arial" panose="020B0604020202020204" pitchFamily="34" charset="0"/>
              <a:buChar char="•"/>
            </a:pPr>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r>
              <a:rPr lang="pt-BR" sz="2800" dirty="0">
                <a:solidFill>
                  <a:srgbClr val="C00000"/>
                </a:solidFill>
                <a:latin typeface="Futura Std Medium" panose="020B0702020204020203"/>
              </a:rPr>
              <a:t>Capitulo III – Seção I (Avaliação e cursos de Graduação e Pós)</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Definições a cerca da avaliação de cursos, estudantes, IES, BASIS, BNI ficará a cargo de regulamentação pelo INEP, que poderá emitir regulamentações específicas.</a:t>
            </a:r>
          </a:p>
          <a:p>
            <a:pPr marL="457200" indent="-457200" algn="just">
              <a:buFont typeface="Arial" panose="020B0604020202020204" pitchFamily="34" charset="0"/>
              <a:buChar char="•"/>
            </a:pPr>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endParaRPr lang="pt-BR" sz="2400" dirty="0">
              <a:latin typeface="Futura Std Medium" panose="020B0702020204020203"/>
            </a:endParaRPr>
          </a:p>
        </p:txBody>
      </p:sp>
      <p:pic>
        <p:nvPicPr>
          <p:cNvPr id="5" name="Imagem 4">
            <a:extLst>
              <a:ext uri="{FF2B5EF4-FFF2-40B4-BE49-F238E27FC236}">
                <a16:creationId xmlns:a16="http://schemas.microsoft.com/office/drawing/2014/main" id="{8BEFBD51-B834-4183-BAA1-9FD15CFCC718}"/>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12813609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658409" y="743527"/>
            <a:ext cx="13766104" cy="8002191"/>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algn="just"/>
            <a:r>
              <a:rPr lang="pt-BR" sz="2800" dirty="0">
                <a:solidFill>
                  <a:srgbClr val="C00000"/>
                </a:solidFill>
                <a:latin typeface="Futura Std Medium" panose="020B0702020204020203"/>
              </a:rPr>
              <a:t>     (Disposições Finais)</a:t>
            </a:r>
          </a:p>
          <a:p>
            <a:pPr marL="457200" indent="-457200" algn="just">
              <a:buFont typeface="Arial" panose="020B0604020202020204" pitchFamily="34" charset="0"/>
              <a:buChar char="•"/>
            </a:pPr>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1-	O exercício de atividade docente na educação superior não se sujeita </a:t>
            </a:r>
            <a:r>
              <a:rPr lang="pt-BR" sz="2800" dirty="0">
                <a:solidFill>
                  <a:srgbClr val="FF0000"/>
                </a:solidFill>
                <a:latin typeface="Futura Std Medium" panose="020B0702020204020203"/>
              </a:rPr>
              <a:t>à inscrição do professor em órgão de regulamentação </a:t>
            </a:r>
            <a:r>
              <a:rPr lang="pt-BR" sz="2800" dirty="0">
                <a:solidFill>
                  <a:schemeClr val="accent2"/>
                </a:solidFill>
                <a:latin typeface="Futura Std Medium" panose="020B0702020204020203"/>
              </a:rPr>
              <a:t>profissional;</a:t>
            </a:r>
          </a:p>
          <a:p>
            <a:pPr marL="457200" indent="-457200" algn="just">
              <a:buFont typeface="Arial" panose="020B0604020202020204" pitchFamily="34" charset="0"/>
              <a:buChar char="•"/>
            </a:pPr>
            <a:r>
              <a:rPr lang="pt-BR" sz="2800" dirty="0">
                <a:latin typeface="Futura Std Medium" panose="020B0702020204020203"/>
              </a:rPr>
              <a:t>2-	O polo de educação a distância destina-se ao desenvolvimento de atividades presenciais relativas aos cursos a distância. Os polos manterão infraestrutura física, tecnológica e de pessoal adequada aos projetos pedagógicos dos cursos ou de desenvolvimento da instituição de ensino. São vedadas a oferta de cursos superiores presenciais em instalações de polo de educação a distância e a oferta de cursos de educação a distância em locais que não estejam previstos na legislação;</a:t>
            </a:r>
          </a:p>
          <a:p>
            <a:pPr marL="457200" indent="-457200" algn="just">
              <a:buFont typeface="Arial" panose="020B0604020202020204" pitchFamily="34" charset="0"/>
              <a:buChar char="•"/>
            </a:pPr>
            <a:r>
              <a:rPr lang="pt-BR" sz="2800" dirty="0">
                <a:latin typeface="Futura Std Medium" panose="020B0702020204020203"/>
              </a:rPr>
              <a:t>3-	</a:t>
            </a:r>
            <a:r>
              <a:rPr lang="pt-BR" sz="2800" dirty="0">
                <a:solidFill>
                  <a:srgbClr val="FF0000"/>
                </a:solidFill>
                <a:latin typeface="Futura Std Medium" panose="020B0702020204020203"/>
              </a:rPr>
              <a:t>O prazo e as condições para que as IES e suas mantenedoras convertam seus acervos acadêmicos para o meio digital e os prazos de guarda e de manutenção dos acervos físicos serão definidos em regulamento a ser editado pelo Ministério da Educação.</a:t>
            </a:r>
            <a:endParaRPr lang="pt-BR" sz="2400" dirty="0">
              <a:solidFill>
                <a:srgbClr val="FF0000"/>
              </a:solidFill>
              <a:latin typeface="Futura Std Medium" panose="020B0702020204020203"/>
            </a:endParaRPr>
          </a:p>
        </p:txBody>
      </p:sp>
      <p:pic>
        <p:nvPicPr>
          <p:cNvPr id="5" name="Imagem 4">
            <a:extLst>
              <a:ext uri="{FF2B5EF4-FFF2-40B4-BE49-F238E27FC236}">
                <a16:creationId xmlns:a16="http://schemas.microsoft.com/office/drawing/2014/main" id="{A6C6BB78-DD61-457F-9E3A-D7FEF829787A}"/>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5024809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779902" y="743527"/>
            <a:ext cx="13766104" cy="8371523"/>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(Disposições Finais)</a:t>
            </a:r>
          </a:p>
          <a:p>
            <a:pPr marL="457200" indent="-457200" algn="just">
              <a:buFont typeface="Arial" panose="020B0604020202020204" pitchFamily="34" charset="0"/>
              <a:buChar char="•"/>
            </a:pPr>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O Ministério da Educação poderá in</a:t>
            </a:r>
            <a:r>
              <a:rPr lang="pt-BR" sz="2400" dirty="0">
                <a:solidFill>
                  <a:srgbClr val="FF0000"/>
                </a:solidFill>
                <a:latin typeface="Futura Std Medium" panose="020B0702020204020203"/>
              </a:rPr>
              <a:t>stituir processo simplificado, com vistas à expansão da oferta de cursos de formação de profissionais do magistério para a educação básica, de cursos superiores de tecnologia e de cursos em áreas estratégicas relacionadas aos processos de inovação tecnológica e</a:t>
            </a:r>
            <a:r>
              <a:rPr lang="pt-BR" sz="2400" dirty="0">
                <a:latin typeface="Futura Std Medium" panose="020B0702020204020203"/>
              </a:rPr>
              <a:t> à elevação de produtividade e competitividade da economia do País. Art. 92.</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solidFill>
                  <a:srgbClr val="FF0000"/>
                </a:solidFill>
                <a:latin typeface="Futura Std Medium" panose="020B0702020204020203"/>
              </a:rPr>
              <a:t>No regime de trabalho </a:t>
            </a:r>
            <a:r>
              <a:rPr lang="pt-BR" sz="2400" dirty="0">
                <a:latin typeface="Futura Std Medium" panose="020B0702020204020203"/>
              </a:rPr>
              <a:t>docente foi incluída corretamente  a expressão gestão, que não estava  incluída no Decreto nº 5773, de 2006 Permanece a conceituação do regime de trabalho docente em tempo integral,  compreende a prestação de quarenta horas semanais de trabalho na mesma instituição, nele reservado o tempo de, pelo menos, vinte horas semanais para estudos, pesquisa, extensão, planejamento, gestão e avaliação. Parágrafo único  Art. 93. </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Os estudantes que se transferirem para outra IES têm assegurado o </a:t>
            </a:r>
            <a:r>
              <a:rPr lang="pt-BR" sz="2400" dirty="0">
                <a:solidFill>
                  <a:srgbClr val="FF0000"/>
                </a:solidFill>
                <a:latin typeface="Futura Std Medium" panose="020B0702020204020203"/>
              </a:rPr>
              <a:t>aproveitamento dos estudos realizados de maneira regular, conforme normativos vigentes. Art. 96</a:t>
            </a:r>
          </a:p>
          <a:p>
            <a:pPr marL="457200" indent="-457200" algn="just">
              <a:buFont typeface="Arial" panose="020B0604020202020204" pitchFamily="34" charset="0"/>
              <a:buChar char="•"/>
            </a:pPr>
            <a:endParaRPr lang="pt-BR" sz="2800" dirty="0">
              <a:latin typeface="Futura Std Medium" panose="020B0702020204020203"/>
            </a:endParaRPr>
          </a:p>
        </p:txBody>
      </p:sp>
      <p:pic>
        <p:nvPicPr>
          <p:cNvPr id="5" name="Imagem 4">
            <a:extLst>
              <a:ext uri="{FF2B5EF4-FFF2-40B4-BE49-F238E27FC236}">
                <a16:creationId xmlns:a16="http://schemas.microsoft.com/office/drawing/2014/main" id="{89C558C3-2E4F-466F-9011-DEC164A11CDA}"/>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3750980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793349" y="730080"/>
            <a:ext cx="13766104" cy="5786199"/>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Capitulo V (Disposições Finais)</a:t>
            </a:r>
          </a:p>
          <a:p>
            <a:pPr marL="457200" indent="-457200" algn="just">
              <a:buFont typeface="Arial" panose="020B0604020202020204" pitchFamily="34" charset="0"/>
              <a:buChar char="•"/>
            </a:pPr>
            <a:endParaRPr lang="pt-BR" sz="2800" dirty="0">
              <a:solidFill>
                <a:srgbClr val="C00000"/>
              </a:solidFill>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Os centros universitários permanecem com autonomia registrar diplomas dos cursos por eles oferecidos.  Art. 99. § 2º</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O Catálogo Nacional de Cursos Superiores de Tecnologia, elaborado pela Secretaria de Educação Profissional e Tecnológica do Ministério da Educação, servirá de referência nos processos de autorização, reconhecimento e renovação de reconhecimento dos cursos superiores de tecnologia.</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endParaRPr lang="pt-BR" sz="2800" dirty="0">
              <a:latin typeface="Futura Std Medium" panose="020B0702020204020203"/>
            </a:endParaRPr>
          </a:p>
        </p:txBody>
      </p:sp>
      <p:pic>
        <p:nvPicPr>
          <p:cNvPr id="5" name="Imagem 4">
            <a:extLst>
              <a:ext uri="{FF2B5EF4-FFF2-40B4-BE49-F238E27FC236}">
                <a16:creationId xmlns:a16="http://schemas.microsoft.com/office/drawing/2014/main" id="{F40838E1-F4B2-45A2-929A-B743C6530660}"/>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19018159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793349" y="770421"/>
            <a:ext cx="13766104" cy="4985980"/>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Capitulo V (Disposições Finais)</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solidFill>
                  <a:schemeClr val="accent2"/>
                </a:solidFill>
                <a:latin typeface="Futura Std Medium" panose="020B0702020204020203"/>
              </a:rPr>
              <a:t>É da responsabilidade das IES na ampla divulgação de seus atos institucionais, de seus cursos e dos documentos pedagógicos e de interesse dos respectivos estudantes, nos termos no art. 47 da Lei n.º 9.394, de 1996, e conforme regulamento a ser editado pelo Ministério da Educação. Parágrafo único do art. 102. </a:t>
            </a:r>
          </a:p>
          <a:p>
            <a:pPr marL="457200" indent="-457200" algn="just">
              <a:buFont typeface="Arial" panose="020B0604020202020204" pitchFamily="34" charset="0"/>
              <a:buChar char="•"/>
            </a:pPr>
            <a:endParaRPr lang="pt-BR" sz="2400" dirty="0">
              <a:solidFill>
                <a:schemeClr val="accent2"/>
              </a:solidFill>
              <a:latin typeface="Futura Std Medium" panose="020B0702020204020203"/>
            </a:endParaRPr>
          </a:p>
          <a:p>
            <a:pPr marL="457200" indent="-457200" algn="just">
              <a:buFont typeface="Arial" panose="020B0604020202020204" pitchFamily="34" charset="0"/>
              <a:buChar char="•"/>
            </a:pPr>
            <a:endParaRPr lang="pt-BR" sz="2400" dirty="0">
              <a:solidFill>
                <a:schemeClr val="accent2"/>
              </a:solidFill>
              <a:latin typeface="Futura Std Medium" panose="020B0702020204020203"/>
            </a:endParaRPr>
          </a:p>
          <a:p>
            <a:pPr marL="457200" indent="-457200" algn="just">
              <a:buFont typeface="Arial" panose="020B0604020202020204" pitchFamily="34" charset="0"/>
              <a:buChar char="•"/>
            </a:pPr>
            <a:endParaRPr lang="pt-BR" sz="2800" dirty="0">
              <a:latin typeface="Futura Std Medium" panose="020B0702020204020203"/>
            </a:endParaRPr>
          </a:p>
        </p:txBody>
      </p:sp>
      <p:pic>
        <p:nvPicPr>
          <p:cNvPr id="5" name="Imagem 4">
            <a:extLst>
              <a:ext uri="{FF2B5EF4-FFF2-40B4-BE49-F238E27FC236}">
                <a16:creationId xmlns:a16="http://schemas.microsoft.com/office/drawing/2014/main" id="{62BCF0E6-D2EF-4245-B481-AB80FDA4274E}"/>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20556033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658409" y="719870"/>
            <a:ext cx="13766104" cy="8309967"/>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Capitulo V (Disposições Finais)</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Os processos iniciados antes da data de entrada em vigor deste Decreto obedecerão às disposições processuais nele contidas, com aproveitamento dos atos já praticados. Art. 106.</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Ficam revogados:</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I - o art. 15 do Decreto n.º 6.861, de 27 de maio de 2009;</a:t>
            </a:r>
          </a:p>
          <a:p>
            <a:pPr marL="457200" indent="-457200" algn="just">
              <a:buFont typeface="Arial" panose="020B0604020202020204" pitchFamily="34" charset="0"/>
              <a:buChar char="•"/>
            </a:pPr>
            <a:r>
              <a:rPr lang="pt-BR" sz="2400" dirty="0">
                <a:latin typeface="Futura Std Medium" panose="020B0702020204020203"/>
              </a:rPr>
              <a:t>II - o Decreto n.º 5.773, de 9 de maio de 2006;</a:t>
            </a:r>
          </a:p>
          <a:p>
            <a:pPr marL="457200" indent="-457200" algn="just">
              <a:buFont typeface="Arial" panose="020B0604020202020204" pitchFamily="34" charset="0"/>
              <a:buChar char="•"/>
            </a:pPr>
            <a:r>
              <a:rPr lang="pt-BR" sz="2400" dirty="0">
                <a:latin typeface="Futura Std Medium" panose="020B0702020204020203"/>
              </a:rPr>
              <a:t>III - o Decreto n.º 5.786, de 24 de maio de 2006;</a:t>
            </a:r>
          </a:p>
          <a:p>
            <a:pPr marL="457200" indent="-457200" algn="just">
              <a:buFont typeface="Arial" panose="020B0604020202020204" pitchFamily="34" charset="0"/>
              <a:buChar char="•"/>
            </a:pPr>
            <a:r>
              <a:rPr lang="pt-BR" sz="2400" dirty="0">
                <a:latin typeface="Futura Std Medium" panose="020B0702020204020203"/>
              </a:rPr>
              <a:t>IV - o Decreto n.º 6.303, de 12 de dezembro de 2007;</a:t>
            </a:r>
          </a:p>
          <a:p>
            <a:pPr marL="457200" indent="-457200" algn="just">
              <a:buFont typeface="Arial" panose="020B0604020202020204" pitchFamily="34" charset="0"/>
              <a:buChar char="•"/>
            </a:pPr>
            <a:r>
              <a:rPr lang="pt-BR" sz="2400" dirty="0">
                <a:latin typeface="Futura Std Medium" panose="020B0702020204020203"/>
              </a:rPr>
              <a:t>V - o Decreto n.º 8.142, de 21 de novembro de 2013; e</a:t>
            </a:r>
          </a:p>
          <a:p>
            <a:pPr marL="457200" indent="-457200" algn="just">
              <a:buFont typeface="Arial" panose="020B0604020202020204" pitchFamily="34" charset="0"/>
              <a:buChar char="•"/>
            </a:pPr>
            <a:r>
              <a:rPr lang="pt-BR" sz="2400" dirty="0">
                <a:latin typeface="Futura Std Medium" panose="020B0702020204020203"/>
              </a:rPr>
              <a:t>VI - o Decreto n.º 8.754, de 10 de maio de 2016.</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Art. 108. Este Decreto entra em vigor na data de sua publicação.</a:t>
            </a:r>
          </a:p>
          <a:p>
            <a:pPr marL="457200" indent="-457200" algn="just">
              <a:buFont typeface="Arial" panose="020B0604020202020204" pitchFamily="34" charset="0"/>
              <a:buChar char="•"/>
            </a:pPr>
            <a:r>
              <a:rPr lang="pt-BR" sz="2400" dirty="0">
                <a:latin typeface="Futura Std Medium" panose="020B0702020204020203"/>
              </a:rPr>
              <a:t>Brasília, 15 de dezembro de 2017; 196º da Independência e 129º da República</a:t>
            </a:r>
          </a:p>
          <a:p>
            <a:pPr marL="457200" indent="-457200" algn="just">
              <a:buFont typeface="Arial" panose="020B0604020202020204" pitchFamily="34" charset="0"/>
              <a:buChar char="•"/>
            </a:pPr>
            <a:endParaRPr lang="pt-BR" sz="2800" dirty="0">
              <a:latin typeface="Futura Std Medium" panose="020B0702020204020203"/>
            </a:endParaRPr>
          </a:p>
        </p:txBody>
      </p:sp>
      <p:pic>
        <p:nvPicPr>
          <p:cNvPr id="5" name="Imagem 4">
            <a:extLst>
              <a:ext uri="{FF2B5EF4-FFF2-40B4-BE49-F238E27FC236}">
                <a16:creationId xmlns:a16="http://schemas.microsoft.com/office/drawing/2014/main" id="{00E9DD97-8FFB-4D87-8314-252E3263C044}"/>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14321237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658409" y="783868"/>
            <a:ext cx="13766104" cy="8309967"/>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Capitulo V (Disposições Finais)</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Os processos iniciados antes da data de entrada em vigor deste Decreto obedecerão às disposições processuais nele contidas, com aproveitamento dos atos já praticados. Art. 106.</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Ficam revogados:</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I - o art. 15 do Decreto n.º 6.861, de 27 de maio de 2009;</a:t>
            </a:r>
          </a:p>
          <a:p>
            <a:pPr marL="457200" indent="-457200" algn="just">
              <a:buFont typeface="Arial" panose="020B0604020202020204" pitchFamily="34" charset="0"/>
              <a:buChar char="•"/>
            </a:pPr>
            <a:r>
              <a:rPr lang="pt-BR" sz="2400" dirty="0">
                <a:latin typeface="Futura Std Medium" panose="020B0702020204020203"/>
              </a:rPr>
              <a:t>II - o Decreto n.º 5.773, de 9 de maio de 2006;</a:t>
            </a:r>
          </a:p>
          <a:p>
            <a:pPr marL="457200" indent="-457200" algn="just">
              <a:buFont typeface="Arial" panose="020B0604020202020204" pitchFamily="34" charset="0"/>
              <a:buChar char="•"/>
            </a:pPr>
            <a:r>
              <a:rPr lang="pt-BR" sz="2400" dirty="0">
                <a:latin typeface="Futura Std Medium" panose="020B0702020204020203"/>
              </a:rPr>
              <a:t>III - o Decreto n.º 5.786, de 24 de maio de 2006;</a:t>
            </a:r>
          </a:p>
          <a:p>
            <a:pPr marL="457200" indent="-457200" algn="just">
              <a:buFont typeface="Arial" panose="020B0604020202020204" pitchFamily="34" charset="0"/>
              <a:buChar char="•"/>
            </a:pPr>
            <a:r>
              <a:rPr lang="pt-BR" sz="2400" dirty="0">
                <a:latin typeface="Futura Std Medium" panose="020B0702020204020203"/>
              </a:rPr>
              <a:t>IV - o Decreto n.º 6.303, de 12 de dezembro de 2007;</a:t>
            </a:r>
          </a:p>
          <a:p>
            <a:pPr marL="457200" indent="-457200" algn="just">
              <a:buFont typeface="Arial" panose="020B0604020202020204" pitchFamily="34" charset="0"/>
              <a:buChar char="•"/>
            </a:pPr>
            <a:r>
              <a:rPr lang="pt-BR" sz="2400" dirty="0">
                <a:latin typeface="Futura Std Medium" panose="020B0702020204020203"/>
              </a:rPr>
              <a:t>V - o Decreto n.º 8.142, de 21 de novembro de 2013; e</a:t>
            </a:r>
          </a:p>
          <a:p>
            <a:pPr marL="457200" indent="-457200" algn="just">
              <a:buFont typeface="Arial" panose="020B0604020202020204" pitchFamily="34" charset="0"/>
              <a:buChar char="•"/>
            </a:pPr>
            <a:r>
              <a:rPr lang="pt-BR" sz="2400" dirty="0">
                <a:latin typeface="Futura Std Medium" panose="020B0702020204020203"/>
              </a:rPr>
              <a:t>VI - o Decreto n.º 8.754, de 10 de maio de 2016.</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Art. 108. Este Decreto entra em vigor na data de sua publicação.</a:t>
            </a:r>
          </a:p>
          <a:p>
            <a:pPr marL="457200" indent="-457200" algn="just">
              <a:buFont typeface="Arial" panose="020B0604020202020204" pitchFamily="34" charset="0"/>
              <a:buChar char="•"/>
            </a:pPr>
            <a:r>
              <a:rPr lang="pt-BR" sz="2400" dirty="0">
                <a:latin typeface="Futura Std Medium" panose="020B0702020204020203"/>
              </a:rPr>
              <a:t>Brasília, 15 de dezembro de 2017; 196º da Independência e 129º da República</a:t>
            </a:r>
          </a:p>
          <a:p>
            <a:pPr marL="457200" indent="-457200" algn="just">
              <a:buFont typeface="Arial" panose="020B0604020202020204" pitchFamily="34" charset="0"/>
              <a:buChar char="•"/>
            </a:pPr>
            <a:endParaRPr lang="pt-BR" sz="2800" dirty="0">
              <a:latin typeface="Futura Std Medium" panose="020B0702020204020203"/>
            </a:endParaRPr>
          </a:p>
        </p:txBody>
      </p:sp>
      <p:pic>
        <p:nvPicPr>
          <p:cNvPr id="5" name="Imagem 4">
            <a:extLst>
              <a:ext uri="{FF2B5EF4-FFF2-40B4-BE49-F238E27FC236}">
                <a16:creationId xmlns:a16="http://schemas.microsoft.com/office/drawing/2014/main" id="{11864D68-F670-4F80-A5BD-574B70A861C5}"/>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6622073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658409" y="719870"/>
            <a:ext cx="13766104" cy="8309967"/>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Das demais modificações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Capitulo V (Disposições Finais)</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Os processos iniciados antes da data de entrada em vigor deste Decreto obedecerão às disposições processuais nele contidas, com aproveitamento dos atos já praticados. Art. 106.</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Ficam revogados:</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I - o art. 15 do Decreto n.º 6.861, de 27 de maio de 2009;</a:t>
            </a:r>
          </a:p>
          <a:p>
            <a:pPr marL="457200" indent="-457200" algn="just">
              <a:buFont typeface="Arial" panose="020B0604020202020204" pitchFamily="34" charset="0"/>
              <a:buChar char="•"/>
            </a:pPr>
            <a:r>
              <a:rPr lang="pt-BR" sz="2400" dirty="0">
                <a:latin typeface="Futura Std Medium" panose="020B0702020204020203"/>
              </a:rPr>
              <a:t>II - o Decreto n.º 5.773, de 9 de maio de 2006;</a:t>
            </a:r>
          </a:p>
          <a:p>
            <a:pPr marL="457200" indent="-457200" algn="just">
              <a:buFont typeface="Arial" panose="020B0604020202020204" pitchFamily="34" charset="0"/>
              <a:buChar char="•"/>
            </a:pPr>
            <a:r>
              <a:rPr lang="pt-BR" sz="2400" dirty="0">
                <a:latin typeface="Futura Std Medium" panose="020B0702020204020203"/>
              </a:rPr>
              <a:t>III - o Decreto n.º 5.786, de 24 de maio de 2006;</a:t>
            </a:r>
          </a:p>
          <a:p>
            <a:pPr marL="457200" indent="-457200" algn="just">
              <a:buFont typeface="Arial" panose="020B0604020202020204" pitchFamily="34" charset="0"/>
              <a:buChar char="•"/>
            </a:pPr>
            <a:r>
              <a:rPr lang="pt-BR" sz="2400" dirty="0">
                <a:latin typeface="Futura Std Medium" panose="020B0702020204020203"/>
              </a:rPr>
              <a:t>IV - o Decreto n.º 6.303, de 12 de dezembro de 2007;</a:t>
            </a:r>
          </a:p>
          <a:p>
            <a:pPr marL="457200" indent="-457200" algn="just">
              <a:buFont typeface="Arial" panose="020B0604020202020204" pitchFamily="34" charset="0"/>
              <a:buChar char="•"/>
            </a:pPr>
            <a:r>
              <a:rPr lang="pt-BR" sz="2400" dirty="0">
                <a:latin typeface="Futura Std Medium" panose="020B0702020204020203"/>
              </a:rPr>
              <a:t>V - o Decreto n.º 8.142, de 21 de novembro de 2013; e</a:t>
            </a:r>
          </a:p>
          <a:p>
            <a:pPr marL="457200" indent="-457200" algn="just">
              <a:buFont typeface="Arial" panose="020B0604020202020204" pitchFamily="34" charset="0"/>
              <a:buChar char="•"/>
            </a:pPr>
            <a:r>
              <a:rPr lang="pt-BR" sz="2400" dirty="0">
                <a:latin typeface="Futura Std Medium" panose="020B0702020204020203"/>
              </a:rPr>
              <a:t>VI - o Decreto n.º 8.754, de 10 de maio de 2016.</a:t>
            </a:r>
          </a:p>
          <a:p>
            <a:pPr marL="457200" indent="-457200" algn="just">
              <a:buFont typeface="Arial" panose="020B0604020202020204" pitchFamily="34" charset="0"/>
              <a:buChar char="•"/>
            </a:pPr>
            <a:endParaRPr lang="pt-BR" sz="2400" dirty="0">
              <a:latin typeface="Futura Std Medium" panose="020B0702020204020203"/>
            </a:endParaRPr>
          </a:p>
          <a:p>
            <a:pPr marL="457200" indent="-457200" algn="just">
              <a:buFont typeface="Arial" panose="020B0604020202020204" pitchFamily="34" charset="0"/>
              <a:buChar char="•"/>
            </a:pPr>
            <a:r>
              <a:rPr lang="pt-BR" sz="2400" dirty="0">
                <a:latin typeface="Futura Std Medium" panose="020B0702020204020203"/>
              </a:rPr>
              <a:t>Art. 108. Este Decreto entra em vigor na data de sua publicação.</a:t>
            </a:r>
          </a:p>
          <a:p>
            <a:pPr marL="457200" indent="-457200" algn="just">
              <a:buFont typeface="Arial" panose="020B0604020202020204" pitchFamily="34" charset="0"/>
              <a:buChar char="•"/>
            </a:pPr>
            <a:r>
              <a:rPr lang="pt-BR" sz="2400" dirty="0">
                <a:latin typeface="Futura Std Medium" panose="020B0702020204020203"/>
              </a:rPr>
              <a:t>Brasília, 15 de dezembro de 2017; 196º da Independência e 129º da República</a:t>
            </a:r>
          </a:p>
          <a:p>
            <a:pPr marL="457200" indent="-457200" algn="just">
              <a:buFont typeface="Arial" panose="020B0604020202020204" pitchFamily="34" charset="0"/>
              <a:buChar char="•"/>
            </a:pPr>
            <a:endParaRPr lang="pt-BR" sz="2800" dirty="0">
              <a:latin typeface="Futura Std Medium" panose="020B0702020204020203"/>
            </a:endParaRPr>
          </a:p>
        </p:txBody>
      </p:sp>
      <p:pic>
        <p:nvPicPr>
          <p:cNvPr id="5" name="Imagem 4">
            <a:extLst>
              <a:ext uri="{FF2B5EF4-FFF2-40B4-BE49-F238E27FC236}">
                <a16:creationId xmlns:a16="http://schemas.microsoft.com/office/drawing/2014/main" id="{74CD3A5B-16E0-4501-997D-D166405303D1}"/>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31121921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988211" y="3959044"/>
            <a:ext cx="9287865" cy="3847207"/>
          </a:xfrm>
          <a:prstGeom prst="rect">
            <a:avLst/>
          </a:prstGeom>
          <a:noFill/>
        </p:spPr>
        <p:txBody>
          <a:bodyPr wrap="square" rtlCol="0">
            <a:spAutoFit/>
          </a:bodyPr>
          <a:lstStyle/>
          <a:p>
            <a:pPr algn="ctr"/>
            <a:r>
              <a:rPr lang="en-US" sz="7200" dirty="0" err="1">
                <a:solidFill>
                  <a:schemeClr val="accent6"/>
                </a:solidFill>
                <a:latin typeface="Futura Std Medium"/>
                <a:cs typeface="Futura Std Medium"/>
              </a:rPr>
              <a:t>Muito</a:t>
            </a:r>
            <a:r>
              <a:rPr lang="en-US" sz="7200" dirty="0">
                <a:solidFill>
                  <a:schemeClr val="accent6"/>
                </a:solidFill>
                <a:latin typeface="Futura Std Medium"/>
                <a:cs typeface="Futura Std Medium"/>
              </a:rPr>
              <a:t> obrigado!</a:t>
            </a:r>
            <a:endParaRPr lang="en-US" sz="6000" dirty="0">
              <a:solidFill>
                <a:schemeClr val="accent6"/>
              </a:solidFill>
              <a:latin typeface="Futura Std Medium"/>
              <a:cs typeface="Futura Std Medium"/>
            </a:endParaRPr>
          </a:p>
          <a:p>
            <a:pPr algn="ctr"/>
            <a:endParaRPr lang="en-US" sz="6000" dirty="0">
              <a:solidFill>
                <a:schemeClr val="accent6"/>
              </a:solidFill>
              <a:latin typeface="Futura Std Medium"/>
              <a:cs typeface="Futura Std Medium"/>
            </a:endParaRPr>
          </a:p>
          <a:p>
            <a:pPr algn="ctr"/>
            <a:r>
              <a:rPr lang="en-US" sz="4800" dirty="0">
                <a:solidFill>
                  <a:schemeClr val="accent6"/>
                </a:solidFill>
                <a:latin typeface="Futura Std Medium"/>
                <a:cs typeface="Futura Std Medium"/>
              </a:rPr>
              <a:t>José Roberto Covac</a:t>
            </a:r>
          </a:p>
          <a:p>
            <a:pPr algn="ctr"/>
            <a:r>
              <a:rPr lang="en-US" sz="3200" dirty="0">
                <a:solidFill>
                  <a:schemeClr val="accent6"/>
                </a:solidFill>
                <a:latin typeface="Futura Std Medium"/>
                <a:cs typeface="Futura Std Medium"/>
              </a:rPr>
              <a:t>jr.covac@advcovac.com.br</a:t>
            </a:r>
            <a:endParaRPr lang="en-US" sz="5400" dirty="0">
              <a:solidFill>
                <a:schemeClr val="accent6"/>
              </a:solidFill>
              <a:latin typeface="Futura Std Medium"/>
              <a:cs typeface="Futura Std Medium"/>
            </a:endParaRPr>
          </a:p>
          <a:p>
            <a:pPr algn="ctr"/>
            <a:endParaRPr lang="en-US" sz="3200" dirty="0">
              <a:solidFill>
                <a:schemeClr val="bg1"/>
              </a:solidFill>
              <a:latin typeface="Futura Std Medium"/>
              <a:cs typeface="Futura Std Medium"/>
            </a:endParaRPr>
          </a:p>
        </p:txBody>
      </p:sp>
      <p:pic>
        <p:nvPicPr>
          <p:cNvPr id="4" name="Imagem 3">
            <a:extLst>
              <a:ext uri="{FF2B5EF4-FFF2-40B4-BE49-F238E27FC236}">
                <a16:creationId xmlns:a16="http://schemas.microsoft.com/office/drawing/2014/main" id="{DAAE9A22-57E7-45B5-B559-C61634E02E52}"/>
              </a:ext>
            </a:extLst>
          </p:cNvPr>
          <p:cNvPicPr>
            <a:picLocks noChangeAspect="1"/>
          </p:cNvPicPr>
          <p:nvPr/>
        </p:nvPicPr>
        <p:blipFill>
          <a:blip r:embed="rId2"/>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349427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658409" y="1321989"/>
            <a:ext cx="13766104" cy="8833187"/>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algn="just"/>
            <a:endParaRPr lang="pt-BR" sz="3600" b="1" dirty="0">
              <a:solidFill>
                <a:srgbClr val="C00000"/>
              </a:solidFill>
              <a:latin typeface="Futura Std Medium" panose="020B0702020204020203"/>
            </a:endParaRPr>
          </a:p>
          <a:p>
            <a:pPr marL="457200" indent="-457200" algn="just">
              <a:buFont typeface="Arial" panose="020B0604020202020204" pitchFamily="34" charset="0"/>
              <a:buChar char="•"/>
            </a:pPr>
            <a:r>
              <a:rPr lang="pt-BR" sz="2800" dirty="0">
                <a:solidFill>
                  <a:schemeClr val="accent1"/>
                </a:solidFill>
                <a:latin typeface="Futura Std Medium" panose="020B0702020204020203"/>
              </a:rPr>
              <a:t>Apesar de as alterações se refletirem ao longo de todo o decreto, citamos como um dos principais reflexos:</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"Art. 5º O polo de educação a distância é a unidade descentralizada da instituição de educação superior, no País ou no exterior, para o desenvolvimento de atividades presenciais relativas aos cursos ofertados na modalidade a distância. </a:t>
            </a:r>
          </a:p>
          <a:p>
            <a:pPr marL="457200" indent="-457200" algn="just">
              <a:buFont typeface="Arial" panose="020B0604020202020204" pitchFamily="34" charset="0"/>
              <a:buChar char="•"/>
            </a:pPr>
            <a:r>
              <a:rPr lang="pt-BR" sz="2800" dirty="0">
                <a:latin typeface="Futura Std Medium" panose="020B0702020204020203"/>
              </a:rPr>
              <a:t>§ 1º Os polos de educação a distância manterão infraestrutura física, tecnológica e de pessoal adequada aos projetos pedagógicos dos cursos ou de desenvolvimento da instituição de ensino.</a:t>
            </a:r>
          </a:p>
          <a:p>
            <a:pPr marL="457200" indent="-457200" algn="just">
              <a:buFont typeface="Arial" panose="020B0604020202020204" pitchFamily="34" charset="0"/>
              <a:buChar char="•"/>
            </a:pPr>
            <a:r>
              <a:rPr lang="pt-BR" sz="2800" dirty="0">
                <a:solidFill>
                  <a:srgbClr val="FF0000"/>
                </a:solidFill>
                <a:latin typeface="Futura Std Medium" panose="020B0702020204020203"/>
              </a:rPr>
              <a:t>                 </a:t>
            </a:r>
            <a:r>
              <a:rPr lang="pt-BR" sz="2800" dirty="0">
                <a:solidFill>
                  <a:schemeClr val="accent2"/>
                </a:solidFill>
                <a:latin typeface="Futura Std Medium" panose="020B0702020204020203"/>
              </a:rPr>
              <a:t>§ 2º São vedadas a oferta de cursos superiores presenciais em instalações de polo de educação a distância e a oferta de cursos de educação a distância em locais que não estejam previstos na legislação."</a:t>
            </a:r>
          </a:p>
          <a:p>
            <a:pPr marL="457200" indent="-457200" algn="just">
              <a:buFont typeface="Arial" panose="020B0604020202020204" pitchFamily="34" charset="0"/>
              <a:buChar char="•"/>
            </a:pPr>
            <a:endParaRPr lang="pt-BR" sz="2800" dirty="0">
              <a:solidFill>
                <a:schemeClr val="accent2"/>
              </a:solidFill>
              <a:latin typeface="Futura Std Medium" panose="020B0702020204020203"/>
            </a:endParaRPr>
          </a:p>
          <a:p>
            <a:pPr marL="457200" indent="-457200" algn="just">
              <a:buFont typeface="Arial" panose="020B0604020202020204" pitchFamily="34" charset="0"/>
              <a:buChar char="•"/>
            </a:pPr>
            <a:endParaRPr lang="pt-BR" sz="2800" dirty="0">
              <a:solidFill>
                <a:srgbClr val="FF0000"/>
              </a:solidFill>
              <a:latin typeface="Futura Std Medium" panose="020B0702020204020203"/>
            </a:endParaRPr>
          </a:p>
          <a:p>
            <a:pPr marL="457200" indent="-457200" algn="just">
              <a:buFont typeface="Arial" panose="020B0604020202020204" pitchFamily="34" charset="0"/>
              <a:buChar char="•"/>
            </a:pPr>
            <a:endParaRPr lang="pt-BR" dirty="0">
              <a:solidFill>
                <a:schemeClr val="bg1">
                  <a:lumMod val="50000"/>
                </a:schemeClr>
              </a:solidFill>
              <a:latin typeface="Futura Std Medium" panose="020B0702020204020203"/>
            </a:endParaRPr>
          </a:p>
          <a:p>
            <a:pPr algn="just"/>
            <a:r>
              <a:rPr lang="pt-BR" sz="2800" dirty="0">
                <a:solidFill>
                  <a:schemeClr val="bg1">
                    <a:lumMod val="50000"/>
                  </a:schemeClr>
                </a:solidFill>
                <a:latin typeface="Futura Std Medium" panose="020B0702020204020203"/>
              </a:rPr>
              <a:t>  </a:t>
            </a:r>
          </a:p>
        </p:txBody>
      </p:sp>
      <p:pic>
        <p:nvPicPr>
          <p:cNvPr id="6" name="Imagem 5">
            <a:extLst>
              <a:ext uri="{FF2B5EF4-FFF2-40B4-BE49-F238E27FC236}">
                <a16:creationId xmlns:a16="http://schemas.microsoft.com/office/drawing/2014/main" id="{0A40D032-F727-4BE0-8241-B6FCA4532DE7}"/>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2601222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658409" y="1691092"/>
            <a:ext cx="13766104" cy="6986528"/>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200" dirty="0">
                <a:latin typeface="Futura Std Medium" panose="020B0702020204020203"/>
              </a:rPr>
              <a:t>O Decreto dispõe sobre o exercício das funções de regulação, supervisão e avaliação das instituições de educação superior - IES e dos cursos superiores de graduação e de pós-graduação lato sensu, nas modalidades presencial e a distância, no sistema federal de ensino.</a:t>
            </a:r>
          </a:p>
          <a:p>
            <a:pPr marL="457200" indent="-457200" algn="just">
              <a:buFont typeface="Arial" panose="020B0604020202020204" pitchFamily="34" charset="0"/>
              <a:buChar char="•"/>
            </a:pPr>
            <a:endParaRPr lang="pt-BR" sz="2200" dirty="0">
              <a:latin typeface="Futura Std Medium" panose="020B0702020204020203"/>
            </a:endParaRPr>
          </a:p>
          <a:p>
            <a:pPr marL="457200" indent="-457200" algn="just">
              <a:buFont typeface="Arial" panose="020B0604020202020204" pitchFamily="34" charset="0"/>
              <a:buChar char="•"/>
            </a:pPr>
            <a:r>
              <a:rPr lang="pt-BR" sz="2200" dirty="0">
                <a:latin typeface="Futura Std Medium" panose="020B0702020204020203"/>
              </a:rPr>
              <a:t>O § 3º do artigo 1º estabelece que   a avaliação será realizada por meio do </a:t>
            </a:r>
            <a:r>
              <a:rPr lang="pt-BR" sz="2200" dirty="0">
                <a:solidFill>
                  <a:schemeClr val="accent2"/>
                </a:solidFill>
                <a:latin typeface="Futura Std Medium" panose="020B0702020204020203"/>
              </a:rPr>
              <a:t>Sistema Nacional de Avaliação da Educação Superior </a:t>
            </a:r>
            <a:r>
              <a:rPr lang="pt-BR" sz="2200" dirty="0">
                <a:latin typeface="Futura Std Medium" panose="020B0702020204020203"/>
              </a:rPr>
              <a:t>- Sinaes, com caráter formativo, e constituirá o referencial básico para os processos de regulação e de supervisão da educação superior, a fim de promover a melhoria de sua qualidade. </a:t>
            </a:r>
          </a:p>
          <a:p>
            <a:pPr marL="457200" indent="-457200" algn="just">
              <a:buFont typeface="Arial" panose="020B0604020202020204" pitchFamily="34" charset="0"/>
              <a:buChar char="•"/>
            </a:pPr>
            <a:r>
              <a:rPr lang="pt-BR" sz="2200" dirty="0">
                <a:latin typeface="Futura Std Medium" panose="020B0702020204020203"/>
              </a:rPr>
              <a:t>Por outro lado, Art. 13 estabelece que os  pedidos de ato autorizativo serão decididos com base em conceitos atribuídos ao conjunto e a cada uma das dimensões do Sinaes avaliadas no relatório de avaliação externa in loco realizada pelo Inep, consideradas as avaliações dos processos vinculados, os demais procedimentos e instrumentos de avaliação e o conjunto de elementos de instrução apresentados pelas entidades interessadas no processo ou solicitados pela Secretaria competente em sua atividade instrutória.</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endParaRPr lang="pt-BR" dirty="0">
              <a:solidFill>
                <a:schemeClr val="bg1">
                  <a:lumMod val="50000"/>
                </a:schemeClr>
              </a:solidFill>
              <a:latin typeface="Futura Std Medium" panose="020B0702020204020203"/>
            </a:endParaRPr>
          </a:p>
          <a:p>
            <a:pPr algn="just"/>
            <a:r>
              <a:rPr lang="pt-BR" sz="2800" dirty="0">
                <a:solidFill>
                  <a:schemeClr val="bg1">
                    <a:lumMod val="50000"/>
                  </a:schemeClr>
                </a:solidFill>
                <a:latin typeface="Futura Std Medium" panose="020B0702020204020203"/>
              </a:rPr>
              <a:t>  </a:t>
            </a:r>
          </a:p>
        </p:txBody>
      </p:sp>
      <p:pic>
        <p:nvPicPr>
          <p:cNvPr id="5" name="Imagem 4">
            <a:extLst>
              <a:ext uri="{FF2B5EF4-FFF2-40B4-BE49-F238E27FC236}">
                <a16:creationId xmlns:a16="http://schemas.microsoft.com/office/drawing/2014/main" id="{ED47B527-B627-4F54-AC82-2AF1703381B9}"/>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2482315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515444" y="867788"/>
            <a:ext cx="14348012" cy="8651265"/>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Seguem as principais alterações:</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r>
              <a:rPr lang="pt-BR" sz="2800" dirty="0">
                <a:solidFill>
                  <a:schemeClr val="accent1"/>
                </a:solidFill>
                <a:latin typeface="Futura Std Medium" panose="020B0702020204020203"/>
              </a:rPr>
              <a:t>a)	</a:t>
            </a:r>
            <a:r>
              <a:rPr lang="pt-BR" sz="2800" dirty="0">
                <a:solidFill>
                  <a:schemeClr val="accent2"/>
                </a:solidFill>
                <a:latin typeface="Futura Std Medium" panose="020B0702020204020203"/>
              </a:rPr>
              <a:t>Alteração de endereço </a:t>
            </a:r>
            <a:r>
              <a:rPr lang="pt-BR" sz="2800" dirty="0">
                <a:latin typeface="Futura Std Medium" panose="020B0702020204020203"/>
              </a:rPr>
              <a:t>serão informados à Secretaria de Regulação e Supervisão da Educação Superior do Ministério da Educação, no prazo de sessenta dias, contado da data da edição dos referidos atos, para fins de atualização cadastral, observada a legislação específica</a:t>
            </a:r>
            <a:r>
              <a:rPr lang="pt-BR" sz="2800" dirty="0">
                <a:solidFill>
                  <a:schemeClr val="accent1"/>
                </a:solidFill>
                <a:latin typeface="Futura Std Medium" panose="020B0702020204020203"/>
              </a:rPr>
              <a:t>.</a:t>
            </a:r>
          </a:p>
          <a:p>
            <a:pPr marL="457200" indent="-457200" algn="just">
              <a:buFont typeface="Arial" panose="020B0604020202020204" pitchFamily="34" charset="0"/>
              <a:buChar char="•"/>
            </a:pPr>
            <a:r>
              <a:rPr lang="pt-BR" sz="2800" dirty="0">
                <a:solidFill>
                  <a:schemeClr val="accent1"/>
                </a:solidFill>
                <a:latin typeface="Futura Std Medium" panose="020B0702020204020203"/>
              </a:rPr>
              <a:t>b)	</a:t>
            </a:r>
            <a:r>
              <a:rPr lang="pt-BR" sz="2800" dirty="0">
                <a:solidFill>
                  <a:schemeClr val="tx2"/>
                </a:solidFill>
                <a:latin typeface="Futura Std Medium" panose="020B0702020204020203"/>
              </a:rPr>
              <a:t>O Ministério da Educação poderá instituir processo </a:t>
            </a:r>
            <a:r>
              <a:rPr lang="pt-BR" sz="2800" dirty="0">
                <a:solidFill>
                  <a:schemeClr val="accent2"/>
                </a:solidFill>
                <a:latin typeface="Futura Std Medium" panose="020B0702020204020203"/>
              </a:rPr>
              <a:t>simplificado para aumento de vagas, de acordo com os resultados da avaliação. Art</a:t>
            </a:r>
            <a:r>
              <a:rPr lang="pt-BR" sz="2800" dirty="0">
                <a:solidFill>
                  <a:schemeClr val="accent1"/>
                </a:solidFill>
                <a:latin typeface="Futura Std Medium" panose="020B0702020204020203"/>
              </a:rPr>
              <a:t>. 12 § 4º</a:t>
            </a:r>
          </a:p>
          <a:p>
            <a:pPr marL="457200" indent="-457200" algn="just">
              <a:buFont typeface="Arial" panose="020B0604020202020204" pitchFamily="34" charset="0"/>
              <a:buChar char="•"/>
            </a:pPr>
            <a:endParaRPr lang="pt-BR" sz="2800" dirty="0">
              <a:solidFill>
                <a:schemeClr val="accent1"/>
              </a:solidFill>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c)	As IES poderão </a:t>
            </a:r>
            <a:r>
              <a:rPr lang="pt-BR" sz="2800" dirty="0">
                <a:solidFill>
                  <a:schemeClr val="accent2"/>
                </a:solidFill>
                <a:latin typeface="Futura Std Medium" panose="020B0702020204020203"/>
              </a:rPr>
              <a:t>remanejar parte das vagas </a:t>
            </a:r>
            <a:r>
              <a:rPr lang="pt-BR" sz="2800" dirty="0">
                <a:latin typeface="Futura Std Medium" panose="020B0702020204020203"/>
              </a:rPr>
              <a:t>entre cursos presenciais de mesma denominação ofertados no mesmo Município e deverão informar à Secretaria de Regulação e Supervisão da Educação Superior do Ministério da Educação o remanejamento realizado, no prazo de sessenta dias, para fins de atualização cadastral, conforme regulamento a ser editado pelo Ministério da Educação.  </a:t>
            </a:r>
            <a:r>
              <a:rPr lang="pt-BR" sz="2800" dirty="0" err="1">
                <a:latin typeface="Futura Std Medium" panose="020B0702020204020203"/>
              </a:rPr>
              <a:t>Art</a:t>
            </a:r>
            <a:r>
              <a:rPr lang="pt-BR" sz="2800" dirty="0">
                <a:latin typeface="Futura Std Medium" panose="020B0702020204020203"/>
              </a:rPr>
              <a:t>, 12 § 5º</a:t>
            </a:r>
          </a:p>
          <a:p>
            <a:pPr marL="457200" indent="-457200" algn="just">
              <a:buFont typeface="Arial" panose="020B0604020202020204" pitchFamily="34" charset="0"/>
              <a:buChar char="•"/>
            </a:pPr>
            <a:r>
              <a:rPr lang="pt-BR" sz="2800" dirty="0">
                <a:solidFill>
                  <a:schemeClr val="accent1"/>
                </a:solidFill>
                <a:latin typeface="Futura Std Medium" panose="020B0702020204020203"/>
              </a:rPr>
              <a:t>d)	</a:t>
            </a:r>
            <a:r>
              <a:rPr lang="pt-BR" sz="2800" dirty="0">
                <a:solidFill>
                  <a:srgbClr val="FF0000"/>
                </a:solidFill>
                <a:latin typeface="Futura Std Medium" panose="020B0702020204020203"/>
              </a:rPr>
              <a:t>A avaliação externa in loco, institucional e de cursos </a:t>
            </a:r>
            <a:r>
              <a:rPr lang="pt-BR" sz="2800" dirty="0">
                <a:solidFill>
                  <a:schemeClr val="tx2"/>
                </a:solidFill>
                <a:latin typeface="Futura Std Medium" panose="020B0702020204020203"/>
              </a:rPr>
              <a:t>será </a:t>
            </a:r>
            <a:r>
              <a:rPr lang="pt-BR" sz="2800" dirty="0">
                <a:latin typeface="Futura Std Medium" panose="020B0702020204020203"/>
              </a:rPr>
              <a:t>realizada por comissão única </a:t>
            </a:r>
            <a:r>
              <a:rPr lang="pt-BR" sz="2800" dirty="0">
                <a:solidFill>
                  <a:schemeClr val="tx2"/>
                </a:solidFill>
                <a:latin typeface="Futura Std Medium" panose="020B0702020204020203"/>
              </a:rPr>
              <a:t>de avaliadores;  Art. 19 § 4º </a:t>
            </a:r>
          </a:p>
        </p:txBody>
      </p:sp>
      <p:pic>
        <p:nvPicPr>
          <p:cNvPr id="5" name="Imagem 4">
            <a:extLst>
              <a:ext uri="{FF2B5EF4-FFF2-40B4-BE49-F238E27FC236}">
                <a16:creationId xmlns:a16="http://schemas.microsoft.com/office/drawing/2014/main" id="{CB05D6A9-7636-4B2B-B34D-3DF08D86D7A0}"/>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8846979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658409" y="1059081"/>
            <a:ext cx="13766104" cy="8556188"/>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Seguem as principais alterações:</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e)	A Secretaria de Regulação e Supervisão da Educação Superior do Ministério da Educação poderá requisitar à mantenedora a apresentação de </a:t>
            </a:r>
            <a:r>
              <a:rPr lang="pt-BR" sz="2800" dirty="0">
                <a:solidFill>
                  <a:schemeClr val="accent2"/>
                </a:solidFill>
                <a:latin typeface="Futura Std Medium" panose="020B0702020204020203"/>
              </a:rPr>
              <a:t>balanço patrimonial em plano de contas a ser definido conforme regulamento a ser editado pelo Ministério da Educação, além de regularidade fiscal   </a:t>
            </a:r>
            <a:r>
              <a:rPr lang="pt-BR" sz="2800" dirty="0">
                <a:latin typeface="Futura Std Medium" panose="020B0702020204020203"/>
              </a:rPr>
              <a:t>Art. 20, § 5º</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f)	Possibilidade de </a:t>
            </a:r>
            <a:r>
              <a:rPr lang="pt-BR" sz="2800" dirty="0">
                <a:solidFill>
                  <a:schemeClr val="accent2"/>
                </a:solidFill>
                <a:latin typeface="Futura Std Medium" panose="020B0702020204020203"/>
              </a:rPr>
              <a:t>credenciamento prévio </a:t>
            </a:r>
            <a:r>
              <a:rPr lang="pt-BR" sz="2800" dirty="0">
                <a:latin typeface="Futura Std Medium" panose="020B0702020204020203"/>
              </a:rPr>
              <a:t>de Instituições vinculadas, cujas mantenedoras possua, as suas mantidas já </a:t>
            </a:r>
            <a:r>
              <a:rPr lang="pt-BR" sz="2800" dirty="0" err="1">
                <a:latin typeface="Futura Std Medium" panose="020B0702020204020203"/>
              </a:rPr>
              <a:t>recredenciadas</a:t>
            </a:r>
            <a:r>
              <a:rPr lang="pt-BR" sz="2800" dirty="0">
                <a:latin typeface="Futura Std Medium" panose="020B0702020204020203"/>
              </a:rPr>
              <a:t> com CI igual ou superior a 4, e não tenham sido penalizadas em função de processo administrativo de supervisão nos últimos cinco anos. O número máximo de 5  cursos  e há ainda  necessidade de publicação de regulamento. Art. 24.</a:t>
            </a:r>
          </a:p>
          <a:p>
            <a:pPr marL="571500" indent="-571500" algn="just">
              <a:buFont typeface="Arial" panose="020B0604020202020204" pitchFamily="34" charset="0"/>
              <a:buChar char="•"/>
            </a:pPr>
            <a:r>
              <a:rPr lang="pt-BR" sz="3600" b="1" dirty="0">
                <a:solidFill>
                  <a:srgbClr val="C00000"/>
                </a:solidFill>
                <a:latin typeface="Futura Std Medium" panose="020B0702020204020203"/>
              </a:rPr>
              <a:t>E</a:t>
            </a:r>
            <a:r>
              <a:rPr lang="pt-BR" sz="2800" dirty="0">
                <a:solidFill>
                  <a:schemeClr val="accent2"/>
                </a:solidFill>
                <a:latin typeface="Futura Std Medium" panose="020B0702020204020203"/>
              </a:rPr>
              <a:t>feito suspensivo</a:t>
            </a:r>
            <a:r>
              <a:rPr lang="pt-BR" sz="2800" dirty="0">
                <a:latin typeface="Futura Std Medium" panose="020B0702020204020203"/>
              </a:rPr>
              <a:t>. No artigo 6º do Decreto não houve menção da possibilidade do CNE receber o recurso com efeito  suspensivo. Sendo assim, há necessidade de no regimento do CNE incluir a possibilidade;</a:t>
            </a:r>
          </a:p>
          <a:p>
            <a:pPr marL="457200" indent="-457200" algn="just">
              <a:buFont typeface="Arial" panose="020B0604020202020204" pitchFamily="34" charset="0"/>
              <a:buChar char="•"/>
            </a:pPr>
            <a:endParaRPr lang="pt-BR" sz="2800" dirty="0">
              <a:latin typeface="Futura Std Medium" panose="020B0702020204020203"/>
            </a:endParaRPr>
          </a:p>
        </p:txBody>
      </p:sp>
      <p:pic>
        <p:nvPicPr>
          <p:cNvPr id="5" name="Imagem 4">
            <a:extLst>
              <a:ext uri="{FF2B5EF4-FFF2-40B4-BE49-F238E27FC236}">
                <a16:creationId xmlns:a16="http://schemas.microsoft.com/office/drawing/2014/main" id="{2F7B1D44-E282-49AB-A7AA-C616B892FDBB}"/>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2697725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465213" y="1704539"/>
            <a:ext cx="13766104" cy="6278642"/>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endParaRPr lang="pt-BR" sz="2800" dirty="0">
              <a:latin typeface="Futura Std Medium" panose="020B0702020204020203"/>
            </a:endParaRPr>
          </a:p>
          <a:p>
            <a:pPr marL="457200" indent="-457200" algn="just">
              <a:buFont typeface="Arial" panose="020B0604020202020204" pitchFamily="34" charset="0"/>
              <a:buChar char="•"/>
            </a:pPr>
            <a:r>
              <a:rPr lang="pt-BR" sz="2400" dirty="0">
                <a:solidFill>
                  <a:srgbClr val="FF0000"/>
                </a:solidFill>
                <a:latin typeface="Futura Std Medium" panose="020B0702020204020203"/>
              </a:rPr>
              <a:t>Calendário Regulatório </a:t>
            </a:r>
            <a:r>
              <a:rPr lang="pt-BR" sz="2400" dirty="0">
                <a:latin typeface="Futura Std Medium" panose="020B0702020204020203"/>
              </a:rPr>
              <a:t>para pedidos cursos e reconhecimento e renovação de reconhecimento, bem como credenciamento, recredenciamento e renovação de recredenciamento Art. 11 </a:t>
            </a:r>
          </a:p>
          <a:p>
            <a:pPr marL="457200" indent="-457200" algn="just">
              <a:buFont typeface="Arial" panose="020B0604020202020204" pitchFamily="34" charset="0"/>
              <a:buChar char="•"/>
            </a:pPr>
            <a:r>
              <a:rPr lang="pt-BR" sz="2400" dirty="0">
                <a:latin typeface="Futura Std Medium" panose="020B0702020204020203"/>
              </a:rPr>
              <a:t>g)	</a:t>
            </a:r>
            <a:r>
              <a:rPr lang="pt-BR" sz="2400" dirty="0">
                <a:solidFill>
                  <a:schemeClr val="accent2"/>
                </a:solidFill>
                <a:latin typeface="Futura Std Medium" panose="020B0702020204020203"/>
              </a:rPr>
              <a:t>Autonomia para expedição de diploma por Faculdades </a:t>
            </a:r>
            <a:r>
              <a:rPr lang="pt-BR" sz="2400" dirty="0">
                <a:latin typeface="Futura Std Medium" panose="020B0702020204020203"/>
              </a:rPr>
              <a:t>com CI 5 e um curso pós-graduação stricto sensu reconhecido pelo Ministério da Educação e que não tenham sido penalizadas em decorrência de processo administrativo de supervisão nos últimos dois anos. As faculdades citadas no caput perderão a atribuição de registrar seus próprios diplomas de graduação nas seguintes hipóteses: I - obtenção de conceito inferior em avaliação institucional subsequente; II - perda do reconhecimento do curso de pós-graduação stricto sensu pelo Ministério da Educação; ou III - ocorrência de penalização em processo administrativo de supervisão. Art. 27.</a:t>
            </a:r>
          </a:p>
          <a:p>
            <a:pPr marL="457200" indent="-457200" algn="just">
              <a:buFont typeface="Arial" panose="020B0604020202020204" pitchFamily="34" charset="0"/>
              <a:buChar char="•"/>
            </a:pPr>
            <a:r>
              <a:rPr lang="pt-BR" sz="2400" dirty="0">
                <a:latin typeface="Futura Std Medium" panose="020B0702020204020203"/>
              </a:rPr>
              <a:t>h)	 O </a:t>
            </a:r>
            <a:r>
              <a:rPr lang="pt-BR" sz="2400" dirty="0">
                <a:solidFill>
                  <a:schemeClr val="accent2"/>
                </a:solidFill>
                <a:latin typeface="Futura Std Medium" panose="020B0702020204020203"/>
              </a:rPr>
              <a:t>recredenciamento como universidade ou centro universitário depende da manutenção do cumprimento dos requisitos exigidos </a:t>
            </a:r>
            <a:r>
              <a:rPr lang="pt-BR" sz="2400" dirty="0">
                <a:latin typeface="Futura Std Medium" panose="020B0702020204020203"/>
              </a:rPr>
              <a:t>para o credenciamento na respectiva organização acadêmica. Art. 28. </a:t>
            </a:r>
          </a:p>
        </p:txBody>
      </p:sp>
      <p:pic>
        <p:nvPicPr>
          <p:cNvPr id="5" name="Imagem 4">
            <a:extLst>
              <a:ext uri="{FF2B5EF4-FFF2-40B4-BE49-F238E27FC236}">
                <a16:creationId xmlns:a16="http://schemas.microsoft.com/office/drawing/2014/main" id="{3A5C3F8E-15E8-44BD-93E2-3A8CB4D625C1}"/>
              </a:ext>
            </a:extLst>
          </p:cNvPr>
          <p:cNvPicPr>
            <a:picLocks noChangeAspect="1"/>
          </p:cNvPicPr>
          <p:nvPr/>
        </p:nvPicPr>
        <p:blipFill>
          <a:blip r:embed="rId3"/>
          <a:stretch>
            <a:fillRect/>
          </a:stretch>
        </p:blipFill>
        <p:spPr>
          <a:xfrm>
            <a:off x="12589894" y="302683"/>
            <a:ext cx="3009900" cy="971550"/>
          </a:xfrm>
          <a:prstGeom prst="rect">
            <a:avLst/>
          </a:prstGeom>
        </p:spPr>
      </p:pic>
    </p:spTree>
    <p:extLst>
      <p:ext uri="{BB962C8B-B14F-4D97-AF65-F5344CB8AC3E}">
        <p14:creationId xmlns:p14="http://schemas.microsoft.com/office/powerpoint/2010/main" val="10392551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95054" y="196650"/>
            <a:ext cx="9227127" cy="523220"/>
          </a:xfrm>
          <a:prstGeom prst="rect">
            <a:avLst/>
          </a:prstGeom>
          <a:noFill/>
        </p:spPr>
        <p:txBody>
          <a:bodyPr wrap="square" rtlCol="0">
            <a:spAutoFit/>
          </a:bodyPr>
          <a:lstStyle/>
          <a:p>
            <a:r>
              <a:rPr lang="pt-BR" sz="2800" b="1" dirty="0">
                <a:latin typeface="Futura Std Book"/>
                <a:cs typeface="Futura Std Book"/>
              </a:rPr>
              <a:t>Novas</a:t>
            </a:r>
            <a:r>
              <a:rPr lang="en-US" sz="2800" b="1" dirty="0">
                <a:latin typeface="Futura Std Book"/>
                <a:cs typeface="Futura Std Book"/>
              </a:rPr>
              <a:t> </a:t>
            </a:r>
            <a:r>
              <a:rPr lang="en-US" sz="2800" b="1" dirty="0" err="1">
                <a:latin typeface="Futura Std Book"/>
                <a:cs typeface="Futura Std Book"/>
              </a:rPr>
              <a:t>regras</a:t>
            </a:r>
            <a:r>
              <a:rPr lang="en-US" sz="2800" b="1" dirty="0">
                <a:latin typeface="Futura Std Book"/>
                <a:cs typeface="Futura Std Book"/>
              </a:rPr>
              <a:t> EAD</a:t>
            </a:r>
          </a:p>
        </p:txBody>
      </p:sp>
      <p:sp>
        <p:nvSpPr>
          <p:cNvPr id="8" name="Retângulo 7"/>
          <p:cNvSpPr/>
          <p:nvPr/>
        </p:nvSpPr>
        <p:spPr>
          <a:xfrm>
            <a:off x="833075" y="6237630"/>
            <a:ext cx="15030381" cy="523220"/>
          </a:xfrm>
          <a:prstGeom prst="rect">
            <a:avLst/>
          </a:prstGeom>
        </p:spPr>
        <p:txBody>
          <a:bodyPr wrap="square">
            <a:spAutoFit/>
          </a:bodyPr>
          <a:lstStyle/>
          <a:p>
            <a:pPr algn="just"/>
            <a:r>
              <a:rPr lang="pt-BR" sz="2800" dirty="0">
                <a:solidFill>
                  <a:schemeClr val="bg1">
                    <a:lumMod val="50000"/>
                  </a:schemeClr>
                </a:solidFill>
                <a:latin typeface="Futura Std Medium"/>
              </a:rPr>
              <a:t>  </a:t>
            </a:r>
          </a:p>
        </p:txBody>
      </p:sp>
      <p:sp>
        <p:nvSpPr>
          <p:cNvPr id="9" name="Retângulo 8"/>
          <p:cNvSpPr/>
          <p:nvPr/>
        </p:nvSpPr>
        <p:spPr>
          <a:xfrm>
            <a:off x="1995055" y="938057"/>
            <a:ext cx="13766104" cy="7571303"/>
          </a:xfrm>
          <a:prstGeom prst="rect">
            <a:avLst/>
          </a:prstGeom>
        </p:spPr>
        <p:txBody>
          <a:bodyPr wrap="square">
            <a:spAutoFit/>
          </a:bodyPr>
          <a:lstStyle/>
          <a:p>
            <a:pPr algn="just"/>
            <a:r>
              <a:rPr lang="pt-BR" sz="6600" b="1" dirty="0">
                <a:solidFill>
                  <a:srgbClr val="C00000"/>
                </a:solidFill>
                <a:latin typeface="Futura Std Medium" panose="020B0702020204020203"/>
              </a:rPr>
              <a:t>»</a:t>
            </a:r>
            <a:r>
              <a:rPr lang="pt-BR" sz="3600" b="1" dirty="0">
                <a:solidFill>
                  <a:srgbClr val="C00000"/>
                </a:solidFill>
                <a:latin typeface="Futura Std Medium" panose="020B0702020204020203"/>
              </a:rPr>
              <a:t>Decreto nº 9.235, de 15 de dezembro de 2017 – Alterações:</a:t>
            </a:r>
          </a:p>
          <a:p>
            <a:pPr marL="457200" indent="-457200" algn="just">
              <a:buFont typeface="Arial" panose="020B0604020202020204" pitchFamily="34" charset="0"/>
              <a:buChar char="•"/>
            </a:pPr>
            <a:r>
              <a:rPr lang="pt-BR" sz="2800" dirty="0">
                <a:solidFill>
                  <a:srgbClr val="C00000"/>
                </a:solidFill>
                <a:latin typeface="Futura Std Medium" panose="020B0702020204020203"/>
              </a:rPr>
              <a:t>Seguem as principais alterações:</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i)	Do campus fora de sede. </a:t>
            </a:r>
            <a:r>
              <a:rPr lang="pt-BR" sz="2800" dirty="0">
                <a:solidFill>
                  <a:schemeClr val="accent2"/>
                </a:solidFill>
                <a:latin typeface="Futura Std Medium" panose="020B0702020204020203"/>
              </a:rPr>
              <a:t>Centros universitários e universidade poderá solicitar credenciamento fora de sua sede e em Município diverso da sua abrangência, mas dentro no mesmo Estado da sede da IES; desde que atendam aos requisitos dispostos nos art. 16 e art. 17 e que possuam CI maior ou igual a quatro, na última avaliação externa in loco realizada pelo Inep na sede. Art. 31. </a:t>
            </a:r>
          </a:p>
          <a:p>
            <a:pPr marL="457200" indent="-457200" algn="just">
              <a:buFont typeface="Arial" panose="020B0604020202020204" pitchFamily="34" charset="0"/>
              <a:buChar char="•"/>
            </a:pPr>
            <a:endParaRPr lang="pt-BR" sz="2800" dirty="0">
              <a:latin typeface="Futura Std Medium" panose="020B0702020204020203"/>
            </a:endParaRPr>
          </a:p>
          <a:p>
            <a:pPr marL="457200" indent="-457200" algn="just">
              <a:buFont typeface="Arial" panose="020B0604020202020204" pitchFamily="34" charset="0"/>
              <a:buChar char="•"/>
            </a:pPr>
            <a:r>
              <a:rPr lang="pt-BR" sz="2800" dirty="0">
                <a:latin typeface="Futura Std Medium" panose="020B0702020204020203"/>
              </a:rPr>
              <a:t>j)	</a:t>
            </a:r>
            <a:r>
              <a:rPr lang="pt-BR" sz="2800" dirty="0">
                <a:solidFill>
                  <a:srgbClr val="FF0000"/>
                </a:solidFill>
                <a:latin typeface="Futura Std Medium" panose="020B0702020204020203"/>
              </a:rPr>
              <a:t>Os campis fora de sede das universidades gozarão de autonomia</a:t>
            </a:r>
            <a:r>
              <a:rPr lang="pt-BR" sz="2800" dirty="0">
                <a:latin typeface="Futura Std Medium" panose="020B0702020204020203"/>
              </a:rPr>
              <a:t>, desde que cumpram I - um terço do corpo docente estar contratado em regime de tempo integral; e II - um terço do corpo docente possuir titulação acadêmica de mestrado ou doutorado, no campus fora de sede.  </a:t>
            </a:r>
            <a:r>
              <a:rPr lang="pt-BR" sz="2800" dirty="0">
                <a:solidFill>
                  <a:schemeClr val="accent2"/>
                </a:solidFill>
                <a:latin typeface="Futura Std Medium" panose="020B0702020204020203"/>
              </a:rPr>
              <a:t>Os campi fora de sede dos centros universitários não gozarão de atribuições de autonomia. Art. 32.</a:t>
            </a:r>
          </a:p>
        </p:txBody>
      </p:sp>
      <p:pic>
        <p:nvPicPr>
          <p:cNvPr id="5" name="Imagem 4">
            <a:extLst>
              <a:ext uri="{FF2B5EF4-FFF2-40B4-BE49-F238E27FC236}">
                <a16:creationId xmlns:a16="http://schemas.microsoft.com/office/drawing/2014/main" id="{EFAD9711-28FC-41BB-B382-75DC3FFB5865}"/>
              </a:ext>
            </a:extLst>
          </p:cNvPr>
          <p:cNvPicPr>
            <a:picLocks noChangeAspect="1"/>
          </p:cNvPicPr>
          <p:nvPr/>
        </p:nvPicPr>
        <p:blipFill>
          <a:blip r:embed="rId3"/>
          <a:stretch>
            <a:fillRect/>
          </a:stretch>
        </p:blipFill>
        <p:spPr>
          <a:xfrm>
            <a:off x="12589894" y="289236"/>
            <a:ext cx="3009900" cy="971550"/>
          </a:xfrm>
          <a:prstGeom prst="rect">
            <a:avLst/>
          </a:prstGeom>
        </p:spPr>
      </p:pic>
    </p:spTree>
    <p:extLst>
      <p:ext uri="{BB962C8B-B14F-4D97-AF65-F5344CB8AC3E}">
        <p14:creationId xmlns:p14="http://schemas.microsoft.com/office/powerpoint/2010/main" val="891751177"/>
      </p:ext>
    </p:extLst>
  </p:cSld>
  <p:clrMapOvr>
    <a:masterClrMapping/>
  </p:clrMapOvr>
</p:sld>
</file>

<file path=ppt/theme/theme1.xml><?xml version="1.0" encoding="utf-8"?>
<a:theme xmlns:a="http://schemas.openxmlformats.org/drawingml/2006/main" name="Galeria">
  <a:themeElements>
    <a:clrScheme name="Galeria">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eria">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eria">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TM10001114[[fn=Galeria]]</Template>
  <TotalTime>16127</TotalTime>
  <Words>4190</Words>
  <Application>Microsoft Office PowerPoint</Application>
  <PresentationFormat>Personalizar</PresentationFormat>
  <Paragraphs>416</Paragraphs>
  <Slides>38</Slides>
  <Notes>35</Notes>
  <HiddenSlides>0</HiddenSlides>
  <MMClips>0</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38</vt:i4>
      </vt:variant>
    </vt:vector>
  </HeadingPairs>
  <TitlesOfParts>
    <vt:vector size="46" baseType="lpstr">
      <vt:lpstr>Arial</vt:lpstr>
      <vt:lpstr>Calibri</vt:lpstr>
      <vt:lpstr>Futura Std Book</vt:lpstr>
      <vt:lpstr>Futura Std Light</vt:lpstr>
      <vt:lpstr>Futura Std Medium</vt:lpstr>
      <vt:lpstr>Gill Sans MT</vt:lpstr>
      <vt:lpstr>Times New Roman</vt:lpstr>
      <vt:lpstr>Galeria</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ideias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Hernan Robson</dc:creator>
  <cp:lastModifiedBy>Covac</cp:lastModifiedBy>
  <cp:revision>275</cp:revision>
  <dcterms:created xsi:type="dcterms:W3CDTF">2017-03-10T20:41:25Z</dcterms:created>
  <dcterms:modified xsi:type="dcterms:W3CDTF">2018-01-31T03:48:03Z</dcterms:modified>
</cp:coreProperties>
</file>