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0"/>
  </p:notesMasterIdLst>
  <p:sldIdLst>
    <p:sldId id="434" r:id="rId2"/>
    <p:sldId id="473" r:id="rId3"/>
    <p:sldId id="750" r:id="rId4"/>
    <p:sldId id="752" r:id="rId5"/>
    <p:sldId id="753" r:id="rId6"/>
    <p:sldId id="755" r:id="rId7"/>
    <p:sldId id="756" r:id="rId8"/>
    <p:sldId id="757" r:id="rId9"/>
    <p:sldId id="758" r:id="rId10"/>
    <p:sldId id="760" r:id="rId11"/>
    <p:sldId id="759" r:id="rId12"/>
    <p:sldId id="761" r:id="rId13"/>
    <p:sldId id="762" r:id="rId14"/>
    <p:sldId id="763" r:id="rId15"/>
    <p:sldId id="788" r:id="rId16"/>
    <p:sldId id="780" r:id="rId17"/>
    <p:sldId id="474" r:id="rId18"/>
    <p:sldId id="514" r:id="rId19"/>
    <p:sldId id="542" r:id="rId20"/>
    <p:sldId id="544" r:id="rId21"/>
    <p:sldId id="785" r:id="rId22"/>
    <p:sldId id="787" r:id="rId23"/>
    <p:sldId id="786" r:id="rId24"/>
    <p:sldId id="552" r:id="rId25"/>
    <p:sldId id="558" r:id="rId26"/>
    <p:sldId id="562" r:id="rId27"/>
    <p:sldId id="570" r:id="rId28"/>
    <p:sldId id="572" r:id="rId29"/>
    <p:sldId id="574" r:id="rId30"/>
    <p:sldId id="576" r:id="rId31"/>
    <p:sldId id="580" r:id="rId32"/>
    <p:sldId id="586" r:id="rId33"/>
    <p:sldId id="596" r:id="rId34"/>
    <p:sldId id="609" r:id="rId35"/>
    <p:sldId id="647" r:id="rId36"/>
    <p:sldId id="649" r:id="rId37"/>
    <p:sldId id="651" r:id="rId38"/>
    <p:sldId id="653" r:id="rId39"/>
    <p:sldId id="661" r:id="rId40"/>
    <p:sldId id="663" r:id="rId41"/>
    <p:sldId id="665" r:id="rId42"/>
    <p:sldId id="667" r:id="rId43"/>
    <p:sldId id="610" r:id="rId44"/>
    <p:sldId id="611" r:id="rId45"/>
    <p:sldId id="613" r:id="rId46"/>
    <p:sldId id="615" r:id="rId47"/>
    <p:sldId id="617" r:id="rId48"/>
    <p:sldId id="621" r:id="rId49"/>
    <p:sldId id="625" r:id="rId50"/>
    <p:sldId id="643" r:id="rId51"/>
    <p:sldId id="764" r:id="rId52"/>
    <p:sldId id="765" r:id="rId53"/>
    <p:sldId id="766" r:id="rId54"/>
    <p:sldId id="767" r:id="rId55"/>
    <p:sldId id="768" r:id="rId56"/>
    <p:sldId id="769" r:id="rId57"/>
    <p:sldId id="781" r:id="rId58"/>
    <p:sldId id="772" r:id="rId59"/>
    <p:sldId id="775" r:id="rId60"/>
    <p:sldId id="776" r:id="rId61"/>
    <p:sldId id="777" r:id="rId62"/>
    <p:sldId id="515" r:id="rId63"/>
    <p:sldId id="516" r:id="rId64"/>
    <p:sldId id="519" r:id="rId65"/>
    <p:sldId id="520" r:id="rId66"/>
    <p:sldId id="521" r:id="rId67"/>
    <p:sldId id="536" r:id="rId68"/>
    <p:sldId id="537" r:id="rId69"/>
    <p:sldId id="782" r:id="rId70"/>
    <p:sldId id="714" r:id="rId71"/>
    <p:sldId id="716" r:id="rId72"/>
    <p:sldId id="718" r:id="rId73"/>
    <p:sldId id="719" r:id="rId74"/>
    <p:sldId id="720" r:id="rId75"/>
    <p:sldId id="721" r:id="rId76"/>
    <p:sldId id="722" r:id="rId77"/>
    <p:sldId id="723" r:id="rId78"/>
    <p:sldId id="725" r:id="rId79"/>
    <p:sldId id="727" r:id="rId80"/>
    <p:sldId id="673" r:id="rId81"/>
    <p:sldId id="674" r:id="rId82"/>
    <p:sldId id="675" r:id="rId83"/>
    <p:sldId id="678" r:id="rId84"/>
    <p:sldId id="680" r:id="rId85"/>
    <p:sldId id="681" r:id="rId86"/>
    <p:sldId id="684" r:id="rId87"/>
    <p:sldId id="685" r:id="rId88"/>
    <p:sldId id="686" r:id="rId89"/>
    <p:sldId id="687" r:id="rId90"/>
    <p:sldId id="688" r:id="rId91"/>
    <p:sldId id="689" r:id="rId92"/>
    <p:sldId id="690" r:id="rId93"/>
    <p:sldId id="691" r:id="rId94"/>
    <p:sldId id="693" r:id="rId95"/>
    <p:sldId id="695" r:id="rId96"/>
    <p:sldId id="697" r:id="rId97"/>
    <p:sldId id="700" r:id="rId98"/>
    <p:sldId id="703" r:id="rId99"/>
    <p:sldId id="704" r:id="rId100"/>
    <p:sldId id="705" r:id="rId101"/>
    <p:sldId id="712" r:id="rId102"/>
    <p:sldId id="713" r:id="rId103"/>
    <p:sldId id="528" r:id="rId104"/>
    <p:sldId id="539" r:id="rId105"/>
    <p:sldId id="538" r:id="rId106"/>
    <p:sldId id="784" r:id="rId107"/>
    <p:sldId id="783" r:id="rId108"/>
    <p:sldId id="504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34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ra Covac" initials="I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E77"/>
    <a:srgbClr val="EDEDED"/>
    <a:srgbClr val="2EC4B6"/>
    <a:srgbClr val="FF0000"/>
    <a:srgbClr val="228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175" autoAdjust="0"/>
  </p:normalViewPr>
  <p:slideViewPr>
    <p:cSldViewPr snapToGrid="0" snapToObjects="1">
      <p:cViewPr>
        <p:scale>
          <a:sx n="81" d="100"/>
          <a:sy n="81" d="100"/>
        </p:scale>
        <p:origin x="-270" y="-72"/>
      </p:cViewPr>
      <p:guideLst>
        <p:guide orient="horz" pos="2160"/>
        <p:guide pos="234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C754-3004-E344-AFC8-AB0756B771C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40B2-B05B-F84A-AF1B-1A6CDB4DD8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4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5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9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2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2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5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6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2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5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9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32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7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80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25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9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8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40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15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0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16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3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27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26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10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0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11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76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804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15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924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15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68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649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39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700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457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34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419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906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232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282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36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90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416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4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4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154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44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440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559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493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2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4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313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659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897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20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03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471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6990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3340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3340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2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16928" y="1681901"/>
            <a:ext cx="3758148" cy="3758148"/>
          </a:xfrm>
          <a:custGeom>
            <a:avLst/>
            <a:gdLst>
              <a:gd name="connsiteX0" fmla="*/ 1204097 w 2408194"/>
              <a:gd name="connsiteY0" fmla="*/ 0 h 2408194"/>
              <a:gd name="connsiteX1" fmla="*/ 2408194 w 2408194"/>
              <a:gd name="connsiteY1" fmla="*/ 1204097 h 2408194"/>
              <a:gd name="connsiteX2" fmla="*/ 1204097 w 2408194"/>
              <a:gd name="connsiteY2" fmla="*/ 2408194 h 2408194"/>
              <a:gd name="connsiteX3" fmla="*/ 0 w 2408194"/>
              <a:gd name="connsiteY3" fmla="*/ 1204097 h 24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8194" h="2408194">
                <a:moveTo>
                  <a:pt x="1204097" y="0"/>
                </a:moveTo>
                <a:lnTo>
                  <a:pt x="2408194" y="1204097"/>
                </a:lnTo>
                <a:lnTo>
                  <a:pt x="1204097" y="2408194"/>
                </a:lnTo>
                <a:lnTo>
                  <a:pt x="0" y="1204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88689" y="-1"/>
            <a:ext cx="3788111" cy="1347600"/>
          </a:xfrm>
          <a:custGeom>
            <a:avLst/>
            <a:gdLst>
              <a:gd name="connsiteX0" fmla="*/ 0 w 3788111"/>
              <a:gd name="connsiteY0" fmla="*/ 0 h 1347600"/>
              <a:gd name="connsiteX1" fmla="*/ 3788111 w 3788111"/>
              <a:gd name="connsiteY1" fmla="*/ 0 h 1347600"/>
              <a:gd name="connsiteX2" fmla="*/ 3788111 w 3788111"/>
              <a:gd name="connsiteY2" fmla="*/ 1347600 h 1347600"/>
              <a:gd name="connsiteX3" fmla="*/ 0 w 3788111"/>
              <a:gd name="connsiteY3" fmla="*/ 1347600 h 13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111" h="1347600">
                <a:moveTo>
                  <a:pt x="0" y="0"/>
                </a:moveTo>
                <a:lnTo>
                  <a:pt x="3788111" y="0"/>
                </a:lnTo>
                <a:lnTo>
                  <a:pt x="3788111" y="1347600"/>
                </a:lnTo>
                <a:lnTo>
                  <a:pt x="0" y="134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88689" y="5873335"/>
            <a:ext cx="3788111" cy="984665"/>
          </a:xfrm>
          <a:custGeom>
            <a:avLst/>
            <a:gdLst>
              <a:gd name="connsiteX0" fmla="*/ 0 w 3788111"/>
              <a:gd name="connsiteY0" fmla="*/ 0 h 984665"/>
              <a:gd name="connsiteX1" fmla="*/ 3788111 w 3788111"/>
              <a:gd name="connsiteY1" fmla="*/ 0 h 984665"/>
              <a:gd name="connsiteX2" fmla="*/ 3788111 w 3788111"/>
              <a:gd name="connsiteY2" fmla="*/ 984665 h 984665"/>
              <a:gd name="connsiteX3" fmla="*/ 0 w 3788111"/>
              <a:gd name="connsiteY3" fmla="*/ 984665 h 98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8111" h="984665">
                <a:moveTo>
                  <a:pt x="0" y="0"/>
                </a:moveTo>
                <a:lnTo>
                  <a:pt x="3788111" y="0"/>
                </a:lnTo>
                <a:lnTo>
                  <a:pt x="3788111" y="984665"/>
                </a:lnTo>
                <a:lnTo>
                  <a:pt x="0" y="98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5999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1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9790" y="332295"/>
            <a:ext cx="11472420" cy="6193410"/>
          </a:xfrm>
          <a:custGeom>
            <a:avLst/>
            <a:gdLst>
              <a:gd name="connsiteX0" fmla="*/ 0 w 11472420"/>
              <a:gd name="connsiteY0" fmla="*/ 0 h 6193410"/>
              <a:gd name="connsiteX1" fmla="*/ 11472420 w 11472420"/>
              <a:gd name="connsiteY1" fmla="*/ 0 h 6193410"/>
              <a:gd name="connsiteX2" fmla="*/ 11472420 w 11472420"/>
              <a:gd name="connsiteY2" fmla="*/ 6193410 h 6193410"/>
              <a:gd name="connsiteX3" fmla="*/ 0 w 11472420"/>
              <a:gd name="connsiteY3" fmla="*/ 6193410 h 61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2420" h="6193410">
                <a:moveTo>
                  <a:pt x="0" y="0"/>
                </a:moveTo>
                <a:lnTo>
                  <a:pt x="11472420" y="0"/>
                </a:lnTo>
                <a:lnTo>
                  <a:pt x="11472420" y="6193410"/>
                </a:lnTo>
                <a:lnTo>
                  <a:pt x="0" y="61934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999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34466" y="0"/>
            <a:ext cx="2777067" cy="2780140"/>
          </a:xfrm>
          <a:custGeom>
            <a:avLst/>
            <a:gdLst>
              <a:gd name="connsiteX0" fmla="*/ 0 w 2777067"/>
              <a:gd name="connsiteY0" fmla="*/ 0 h 2780140"/>
              <a:gd name="connsiteX1" fmla="*/ 2777067 w 2777067"/>
              <a:gd name="connsiteY1" fmla="*/ 0 h 2780140"/>
              <a:gd name="connsiteX2" fmla="*/ 2777067 w 2777067"/>
              <a:gd name="connsiteY2" fmla="*/ 2780140 h 2780140"/>
              <a:gd name="connsiteX3" fmla="*/ 0 w 2777067"/>
              <a:gd name="connsiteY3" fmla="*/ 2780140 h 278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7" h="2780140">
                <a:moveTo>
                  <a:pt x="0" y="0"/>
                </a:moveTo>
                <a:lnTo>
                  <a:pt x="2777067" y="0"/>
                </a:lnTo>
                <a:lnTo>
                  <a:pt x="2777067" y="2780140"/>
                </a:lnTo>
                <a:lnTo>
                  <a:pt x="0" y="27801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34467" y="3140168"/>
            <a:ext cx="4225812" cy="2794967"/>
          </a:xfrm>
          <a:custGeom>
            <a:avLst/>
            <a:gdLst>
              <a:gd name="connsiteX0" fmla="*/ 0 w 4225812"/>
              <a:gd name="connsiteY0" fmla="*/ 0 h 2794967"/>
              <a:gd name="connsiteX1" fmla="*/ 4225812 w 4225812"/>
              <a:gd name="connsiteY1" fmla="*/ 0 h 2794967"/>
              <a:gd name="connsiteX2" fmla="*/ 4225812 w 4225812"/>
              <a:gd name="connsiteY2" fmla="*/ 2794967 h 2794967"/>
              <a:gd name="connsiteX3" fmla="*/ 0 w 4225812"/>
              <a:gd name="connsiteY3" fmla="*/ 2794967 h 27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812" h="2794967">
                <a:moveTo>
                  <a:pt x="0" y="0"/>
                </a:moveTo>
                <a:lnTo>
                  <a:pt x="4225812" y="0"/>
                </a:lnTo>
                <a:lnTo>
                  <a:pt x="4225812" y="2794967"/>
                </a:lnTo>
                <a:lnTo>
                  <a:pt x="0" y="27949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992533" y="795867"/>
            <a:ext cx="3225800" cy="1984274"/>
          </a:xfrm>
          <a:custGeom>
            <a:avLst/>
            <a:gdLst>
              <a:gd name="connsiteX0" fmla="*/ 0 w 3225800"/>
              <a:gd name="connsiteY0" fmla="*/ 0 h 1984274"/>
              <a:gd name="connsiteX1" fmla="*/ 3225800 w 3225800"/>
              <a:gd name="connsiteY1" fmla="*/ 0 h 1984274"/>
              <a:gd name="connsiteX2" fmla="*/ 3225800 w 3225800"/>
              <a:gd name="connsiteY2" fmla="*/ 1984274 h 1984274"/>
              <a:gd name="connsiteX3" fmla="*/ 0 w 3225800"/>
              <a:gd name="connsiteY3" fmla="*/ 1984274 h 198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800" h="1984274">
                <a:moveTo>
                  <a:pt x="0" y="0"/>
                </a:moveTo>
                <a:lnTo>
                  <a:pt x="3225800" y="0"/>
                </a:lnTo>
                <a:lnTo>
                  <a:pt x="3225800" y="1984274"/>
                </a:lnTo>
                <a:lnTo>
                  <a:pt x="0" y="1984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2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302933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680200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29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2900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7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475614" y="-1685352"/>
            <a:ext cx="3370705" cy="3370705"/>
          </a:xfrm>
          <a:custGeom>
            <a:avLst/>
            <a:gdLst>
              <a:gd name="connsiteX0" fmla="*/ 1685352 w 3370705"/>
              <a:gd name="connsiteY0" fmla="*/ 0 h 3370705"/>
              <a:gd name="connsiteX1" fmla="*/ 3370705 w 3370705"/>
              <a:gd name="connsiteY1" fmla="*/ 1685353 h 3370705"/>
              <a:gd name="connsiteX2" fmla="*/ 1685352 w 3370705"/>
              <a:gd name="connsiteY2" fmla="*/ 3370705 h 3370705"/>
              <a:gd name="connsiteX3" fmla="*/ 0 w 3370705"/>
              <a:gd name="connsiteY3" fmla="*/ 1685353 h 33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705" h="3370705">
                <a:moveTo>
                  <a:pt x="1685352" y="0"/>
                </a:moveTo>
                <a:lnTo>
                  <a:pt x="3370705" y="1685353"/>
                </a:lnTo>
                <a:lnTo>
                  <a:pt x="1685352" y="3370705"/>
                </a:lnTo>
                <a:lnTo>
                  <a:pt x="0" y="1685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410648" y="249681"/>
            <a:ext cx="3370705" cy="3370705"/>
          </a:xfrm>
          <a:custGeom>
            <a:avLst/>
            <a:gdLst>
              <a:gd name="connsiteX0" fmla="*/ 1685353 w 3370705"/>
              <a:gd name="connsiteY0" fmla="*/ 0 h 3370705"/>
              <a:gd name="connsiteX1" fmla="*/ 3370705 w 3370705"/>
              <a:gd name="connsiteY1" fmla="*/ 1685353 h 3370705"/>
              <a:gd name="connsiteX2" fmla="*/ 1685353 w 3370705"/>
              <a:gd name="connsiteY2" fmla="*/ 3370705 h 3370705"/>
              <a:gd name="connsiteX3" fmla="*/ 0 w 3370705"/>
              <a:gd name="connsiteY3" fmla="*/ 1685353 h 33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705" h="3370705">
                <a:moveTo>
                  <a:pt x="1685353" y="0"/>
                </a:moveTo>
                <a:lnTo>
                  <a:pt x="3370705" y="1685353"/>
                </a:lnTo>
                <a:lnTo>
                  <a:pt x="1685353" y="3370705"/>
                </a:lnTo>
                <a:lnTo>
                  <a:pt x="0" y="1685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45681" y="-1685352"/>
            <a:ext cx="3370705" cy="3370705"/>
          </a:xfrm>
          <a:custGeom>
            <a:avLst/>
            <a:gdLst>
              <a:gd name="connsiteX0" fmla="*/ 1685352 w 3370705"/>
              <a:gd name="connsiteY0" fmla="*/ 0 h 3370705"/>
              <a:gd name="connsiteX1" fmla="*/ 3370705 w 3370705"/>
              <a:gd name="connsiteY1" fmla="*/ 1685353 h 3370705"/>
              <a:gd name="connsiteX2" fmla="*/ 1685352 w 3370705"/>
              <a:gd name="connsiteY2" fmla="*/ 3370705 h 3370705"/>
              <a:gd name="connsiteX3" fmla="*/ 0 w 3370705"/>
              <a:gd name="connsiteY3" fmla="*/ 1685353 h 33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705" h="3370705">
                <a:moveTo>
                  <a:pt x="1685352" y="0"/>
                </a:moveTo>
                <a:lnTo>
                  <a:pt x="3370705" y="1685353"/>
                </a:lnTo>
                <a:lnTo>
                  <a:pt x="1685352" y="3370705"/>
                </a:lnTo>
                <a:lnTo>
                  <a:pt x="0" y="1685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371144" y="-2398036"/>
            <a:ext cx="4790629" cy="4790629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121319" y="352140"/>
            <a:ext cx="4790629" cy="4790629"/>
          </a:xfrm>
          <a:custGeom>
            <a:avLst/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871494" y="-2398035"/>
            <a:ext cx="4790629" cy="4790629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1621672" y="352139"/>
            <a:ext cx="4790629" cy="4790629"/>
          </a:xfrm>
          <a:custGeom>
            <a:avLst/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871497" y="3102314"/>
            <a:ext cx="4790629" cy="4790629"/>
          </a:xfrm>
          <a:custGeom>
            <a:avLst/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8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1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48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144000" y="1035169"/>
            <a:ext cx="3048000" cy="2432649"/>
          </a:xfrm>
          <a:custGeom>
            <a:avLst/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6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1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2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81799" cy="6858000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0" y="0"/>
                </a:moveTo>
                <a:lnTo>
                  <a:pt x="3618136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3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99457" y="1"/>
            <a:ext cx="7391400" cy="6858000"/>
          </a:xfrm>
          <a:custGeom>
            <a:avLst/>
            <a:gdLst>
              <a:gd name="connsiteX0" fmla="*/ 3723825 w 7391400"/>
              <a:gd name="connsiteY0" fmla="*/ 0 h 6858000"/>
              <a:gd name="connsiteX1" fmla="*/ 7391400 w 7391400"/>
              <a:gd name="connsiteY1" fmla="*/ 0 h 6858000"/>
              <a:gd name="connsiteX2" fmla="*/ 3667575 w 7391400"/>
              <a:gd name="connsiteY2" fmla="*/ 6858000 h 6858000"/>
              <a:gd name="connsiteX3" fmla="*/ 0 w 739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1400" h="6858000">
                <a:moveTo>
                  <a:pt x="3723825" y="0"/>
                </a:moveTo>
                <a:lnTo>
                  <a:pt x="7391400" y="0"/>
                </a:lnTo>
                <a:lnTo>
                  <a:pt x="36675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1231" y="1183988"/>
            <a:ext cx="6828572" cy="4313626"/>
          </a:xfrm>
          <a:custGeom>
            <a:avLst/>
            <a:gdLst>
              <a:gd name="connsiteX0" fmla="*/ 0 w 6828572"/>
              <a:gd name="connsiteY0" fmla="*/ 0 h 4313626"/>
              <a:gd name="connsiteX1" fmla="*/ 6828572 w 6828572"/>
              <a:gd name="connsiteY1" fmla="*/ 0 h 4313626"/>
              <a:gd name="connsiteX2" fmla="*/ 6828572 w 6828572"/>
              <a:gd name="connsiteY2" fmla="*/ 4313626 h 4313626"/>
              <a:gd name="connsiteX3" fmla="*/ 0 w 6828572"/>
              <a:gd name="connsiteY3" fmla="*/ 4313626 h 43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8572" h="4313626">
                <a:moveTo>
                  <a:pt x="0" y="0"/>
                </a:moveTo>
                <a:lnTo>
                  <a:pt x="6828572" y="0"/>
                </a:lnTo>
                <a:lnTo>
                  <a:pt x="6828572" y="4313626"/>
                </a:lnTo>
                <a:lnTo>
                  <a:pt x="0" y="43136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1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98076" y="-878668"/>
            <a:ext cx="4449078" cy="6142211"/>
          </a:xfrm>
          <a:custGeom>
            <a:avLst/>
            <a:gdLst>
              <a:gd name="connsiteX0" fmla="*/ 9355 w 4449078"/>
              <a:gd name="connsiteY0" fmla="*/ 0 h 6142211"/>
              <a:gd name="connsiteX1" fmla="*/ 4442841 w 4449078"/>
              <a:gd name="connsiteY1" fmla="*/ 0 h 6142211"/>
              <a:gd name="connsiteX2" fmla="*/ 4449078 w 4449078"/>
              <a:gd name="connsiteY2" fmla="*/ 6859 h 6142211"/>
              <a:gd name="connsiteX3" fmla="*/ 4445959 w 4449078"/>
              <a:gd name="connsiteY3" fmla="*/ 6135352 h 6142211"/>
              <a:gd name="connsiteX4" fmla="*/ 4439723 w 4449078"/>
              <a:gd name="connsiteY4" fmla="*/ 6142211 h 6142211"/>
              <a:gd name="connsiteX5" fmla="*/ 6236 w 4449078"/>
              <a:gd name="connsiteY5" fmla="*/ 6142211 h 6142211"/>
              <a:gd name="connsiteX6" fmla="*/ 0 w 4449078"/>
              <a:gd name="connsiteY6" fmla="*/ 6135352 h 6142211"/>
              <a:gd name="connsiteX7" fmla="*/ 3118 w 4449078"/>
              <a:gd name="connsiteY7" fmla="*/ 6859 h 6142211"/>
              <a:gd name="connsiteX8" fmla="*/ 9355 w 4449078"/>
              <a:gd name="connsiteY8" fmla="*/ 0 h 61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078" h="6142211">
                <a:moveTo>
                  <a:pt x="9355" y="0"/>
                </a:moveTo>
                <a:cubicBezTo>
                  <a:pt x="4442841" y="0"/>
                  <a:pt x="4442841" y="0"/>
                  <a:pt x="4442841" y="0"/>
                </a:cubicBezTo>
                <a:cubicBezTo>
                  <a:pt x="4445959" y="0"/>
                  <a:pt x="4449078" y="3429"/>
                  <a:pt x="4449078" y="6859"/>
                </a:cubicBezTo>
                <a:lnTo>
                  <a:pt x="4445959" y="6135352"/>
                </a:lnTo>
                <a:cubicBezTo>
                  <a:pt x="4445959" y="6138781"/>
                  <a:pt x="4442841" y="6142211"/>
                  <a:pt x="4439723" y="6142211"/>
                </a:cubicBezTo>
                <a:cubicBezTo>
                  <a:pt x="6236" y="6142211"/>
                  <a:pt x="6236" y="6142211"/>
                  <a:pt x="6236" y="6142211"/>
                </a:cubicBezTo>
                <a:cubicBezTo>
                  <a:pt x="3118" y="6142211"/>
                  <a:pt x="0" y="6138781"/>
                  <a:pt x="0" y="6135352"/>
                </a:cubicBezTo>
                <a:cubicBezTo>
                  <a:pt x="3118" y="6859"/>
                  <a:pt x="3118" y="6859"/>
                  <a:pt x="3118" y="6859"/>
                </a:cubicBezTo>
                <a:cubicBezTo>
                  <a:pt x="3118" y="3429"/>
                  <a:pt x="6236" y="0"/>
                  <a:pt x="9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4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05457" y="2025548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54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3661799" y="2912953"/>
            <a:ext cx="4920628" cy="3108373"/>
          </a:xfrm>
          <a:custGeom>
            <a:avLst/>
            <a:gdLst>
              <a:gd name="connsiteX0" fmla="*/ 0 w 4920628"/>
              <a:gd name="connsiteY0" fmla="*/ 0 h 3108373"/>
              <a:gd name="connsiteX1" fmla="*/ 4920628 w 4920628"/>
              <a:gd name="connsiteY1" fmla="*/ 0 h 3108373"/>
              <a:gd name="connsiteX2" fmla="*/ 4920628 w 4920628"/>
              <a:gd name="connsiteY2" fmla="*/ 3108373 h 3108373"/>
              <a:gd name="connsiteX3" fmla="*/ 0 w 4920628"/>
              <a:gd name="connsiteY3" fmla="*/ 3108373 h 310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628" h="3108373">
                <a:moveTo>
                  <a:pt x="0" y="0"/>
                </a:moveTo>
                <a:lnTo>
                  <a:pt x="4920628" y="0"/>
                </a:lnTo>
                <a:lnTo>
                  <a:pt x="4920628" y="3108373"/>
                </a:lnTo>
                <a:lnTo>
                  <a:pt x="0" y="3108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161991" y="3753595"/>
            <a:ext cx="1720046" cy="2374624"/>
          </a:xfrm>
          <a:custGeom>
            <a:avLst/>
            <a:gdLst>
              <a:gd name="connsiteX0" fmla="*/ 3616 w 1720046"/>
              <a:gd name="connsiteY0" fmla="*/ 0 h 2374624"/>
              <a:gd name="connsiteX1" fmla="*/ 1717635 w 1720046"/>
              <a:gd name="connsiteY1" fmla="*/ 0 h 2374624"/>
              <a:gd name="connsiteX2" fmla="*/ 1720046 w 1720046"/>
              <a:gd name="connsiteY2" fmla="*/ 2652 h 2374624"/>
              <a:gd name="connsiteX3" fmla="*/ 1718841 w 1720046"/>
              <a:gd name="connsiteY3" fmla="*/ 2371972 h 2374624"/>
              <a:gd name="connsiteX4" fmla="*/ 1716430 w 1720046"/>
              <a:gd name="connsiteY4" fmla="*/ 2374624 h 2374624"/>
              <a:gd name="connsiteX5" fmla="*/ 2411 w 1720046"/>
              <a:gd name="connsiteY5" fmla="*/ 2374624 h 2374624"/>
              <a:gd name="connsiteX6" fmla="*/ 0 w 1720046"/>
              <a:gd name="connsiteY6" fmla="*/ 2371972 h 2374624"/>
              <a:gd name="connsiteX7" fmla="*/ 1205 w 1720046"/>
              <a:gd name="connsiteY7" fmla="*/ 2652 h 2374624"/>
              <a:gd name="connsiteX8" fmla="*/ 3616 w 1720046"/>
              <a:gd name="connsiteY8" fmla="*/ 0 h 23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046" h="2374624">
                <a:moveTo>
                  <a:pt x="3616" y="0"/>
                </a:moveTo>
                <a:cubicBezTo>
                  <a:pt x="1717635" y="0"/>
                  <a:pt x="1717635" y="0"/>
                  <a:pt x="1717635" y="0"/>
                </a:cubicBezTo>
                <a:cubicBezTo>
                  <a:pt x="1718841" y="0"/>
                  <a:pt x="1720046" y="1326"/>
                  <a:pt x="1720046" y="2652"/>
                </a:cubicBezTo>
                <a:lnTo>
                  <a:pt x="1718841" y="2371972"/>
                </a:lnTo>
                <a:cubicBezTo>
                  <a:pt x="1718841" y="2373298"/>
                  <a:pt x="1717635" y="2374624"/>
                  <a:pt x="1716430" y="2374624"/>
                </a:cubicBezTo>
                <a:cubicBezTo>
                  <a:pt x="2411" y="2374624"/>
                  <a:pt x="2411" y="2374624"/>
                  <a:pt x="2411" y="2374624"/>
                </a:cubicBezTo>
                <a:cubicBezTo>
                  <a:pt x="1205" y="2374624"/>
                  <a:pt x="0" y="2373298"/>
                  <a:pt x="0" y="2371972"/>
                </a:cubicBezTo>
                <a:cubicBezTo>
                  <a:pt x="1205" y="2652"/>
                  <a:pt x="1205" y="2652"/>
                  <a:pt x="1205" y="2652"/>
                </a:cubicBezTo>
                <a:cubicBezTo>
                  <a:pt x="1205" y="1326"/>
                  <a:pt x="2411" y="0"/>
                  <a:pt x="36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8736961" y="4688336"/>
            <a:ext cx="842525" cy="1477198"/>
          </a:xfrm>
          <a:custGeom>
            <a:avLst/>
            <a:gdLst>
              <a:gd name="connsiteX0" fmla="*/ 0 w 842525"/>
              <a:gd name="connsiteY0" fmla="*/ 0 h 1477198"/>
              <a:gd name="connsiteX1" fmla="*/ 842525 w 842525"/>
              <a:gd name="connsiteY1" fmla="*/ 0 h 1477198"/>
              <a:gd name="connsiteX2" fmla="*/ 842525 w 842525"/>
              <a:gd name="connsiteY2" fmla="*/ 1477198 h 1477198"/>
              <a:gd name="connsiteX3" fmla="*/ 0 w 842525"/>
              <a:gd name="connsiteY3" fmla="*/ 1477198 h 147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525" h="1477198">
                <a:moveTo>
                  <a:pt x="0" y="0"/>
                </a:moveTo>
                <a:lnTo>
                  <a:pt x="842525" y="0"/>
                </a:lnTo>
                <a:lnTo>
                  <a:pt x="842525" y="1477198"/>
                </a:lnTo>
                <a:lnTo>
                  <a:pt x="0" y="14771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  <a:custGeom>
            <a:avLst/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8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20769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26957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133145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1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6" y="1776318"/>
            <a:ext cx="2947686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4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4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465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835401"/>
            <a:ext cx="12191999" cy="3022599"/>
          </a:xfrm>
          <a:custGeom>
            <a:avLst/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8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1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6667" y="214460"/>
            <a:ext cx="7946796" cy="6429081"/>
          </a:xfrm>
          <a:custGeom>
            <a:avLst/>
            <a:gdLst>
              <a:gd name="connsiteX0" fmla="*/ 0 w 7946796"/>
              <a:gd name="connsiteY0" fmla="*/ 0 h 6429081"/>
              <a:gd name="connsiteX1" fmla="*/ 7946796 w 7946796"/>
              <a:gd name="connsiteY1" fmla="*/ 0 h 6429081"/>
              <a:gd name="connsiteX2" fmla="*/ 7946796 w 7946796"/>
              <a:gd name="connsiteY2" fmla="*/ 6429081 h 6429081"/>
              <a:gd name="connsiteX3" fmla="*/ 0 w 7946796"/>
              <a:gd name="connsiteY3" fmla="*/ 6429081 h 642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6796" h="6429081">
                <a:moveTo>
                  <a:pt x="0" y="0"/>
                </a:moveTo>
                <a:lnTo>
                  <a:pt x="7946796" y="0"/>
                </a:lnTo>
                <a:lnTo>
                  <a:pt x="7946796" y="6429081"/>
                </a:lnTo>
                <a:lnTo>
                  <a:pt x="0" y="64290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874416" y="-1"/>
            <a:ext cx="2564091" cy="6858000"/>
          </a:xfrm>
          <a:custGeom>
            <a:avLst/>
            <a:gdLst>
              <a:gd name="connsiteX0" fmla="*/ 0 w 2564091"/>
              <a:gd name="connsiteY0" fmla="*/ 0 h 6858000"/>
              <a:gd name="connsiteX1" fmla="*/ 2564091 w 2564091"/>
              <a:gd name="connsiteY1" fmla="*/ 0 h 6858000"/>
              <a:gd name="connsiteX2" fmla="*/ 2564091 w 2564091"/>
              <a:gd name="connsiteY2" fmla="*/ 6858000 h 6858000"/>
              <a:gd name="connsiteX3" fmla="*/ 0 w 2564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091" h="6858000">
                <a:moveTo>
                  <a:pt x="0" y="0"/>
                </a:moveTo>
                <a:lnTo>
                  <a:pt x="2564091" y="0"/>
                </a:lnTo>
                <a:lnTo>
                  <a:pt x="2564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362683" y="-1"/>
            <a:ext cx="2564091" cy="6858000"/>
          </a:xfrm>
          <a:custGeom>
            <a:avLst/>
            <a:gdLst>
              <a:gd name="connsiteX0" fmla="*/ 0 w 2564091"/>
              <a:gd name="connsiteY0" fmla="*/ 0 h 6858000"/>
              <a:gd name="connsiteX1" fmla="*/ 2564091 w 2564091"/>
              <a:gd name="connsiteY1" fmla="*/ 0 h 6858000"/>
              <a:gd name="connsiteX2" fmla="*/ 2564091 w 2564091"/>
              <a:gd name="connsiteY2" fmla="*/ 6858000 h 6858000"/>
              <a:gd name="connsiteX3" fmla="*/ 0 w 2564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091" h="6858000">
                <a:moveTo>
                  <a:pt x="0" y="0"/>
                </a:moveTo>
                <a:lnTo>
                  <a:pt x="2564091" y="0"/>
                </a:lnTo>
                <a:lnTo>
                  <a:pt x="2564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873EFF02-C915-EF40-A6B2-10AA7CE2745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56D17385-44AA-6B46-9360-168AB6633C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8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8" r:id="rId4"/>
    <p:sldLayoutId id="2147483651" r:id="rId5"/>
    <p:sldLayoutId id="2147483652" r:id="rId6"/>
    <p:sldLayoutId id="2147483654" r:id="rId7"/>
    <p:sldLayoutId id="2147483653" r:id="rId8"/>
    <p:sldLayoutId id="2147483664" r:id="rId9"/>
    <p:sldLayoutId id="2147483655" r:id="rId10"/>
    <p:sldLayoutId id="2147483656" r:id="rId11"/>
    <p:sldLayoutId id="2147483662" r:id="rId12"/>
    <p:sldLayoutId id="2147483657" r:id="rId13"/>
    <p:sldLayoutId id="2147483658" r:id="rId14"/>
    <p:sldLayoutId id="2147483670" r:id="rId15"/>
    <p:sldLayoutId id="2147483659" r:id="rId16"/>
    <p:sldLayoutId id="2147483660" r:id="rId17"/>
    <p:sldLayoutId id="2147483663" r:id="rId18"/>
    <p:sldLayoutId id="2147483665" r:id="rId19"/>
    <p:sldLayoutId id="2147483666" r:id="rId20"/>
    <p:sldLayoutId id="2147483667" r:id="rId21"/>
    <p:sldLayoutId id="2147483669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3" r:id="rId32"/>
    <p:sldLayoutId id="2147483684" r:id="rId33"/>
    <p:sldLayoutId id="2147483686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3176" y="893"/>
            <a:ext cx="12185651" cy="6856214"/>
          </a:xfrm>
        </p:spPr>
      </p:pic>
      <p:sp>
        <p:nvSpPr>
          <p:cNvPr id="11" name="Rectangle 10"/>
          <p:cNvSpPr/>
          <p:nvPr/>
        </p:nvSpPr>
        <p:spPr>
          <a:xfrm>
            <a:off x="3176" y="-1808"/>
            <a:ext cx="12185651" cy="6856214"/>
          </a:xfrm>
          <a:prstGeom prst="rect">
            <a:avLst/>
          </a:prstGeom>
          <a:solidFill>
            <a:srgbClr val="606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 sz="900" dirty="0"/>
          </a:p>
        </p:txBody>
      </p:sp>
      <p:sp>
        <p:nvSpPr>
          <p:cNvPr id="7" name="TextBox 2"/>
          <p:cNvSpPr txBox="1"/>
          <p:nvPr/>
        </p:nvSpPr>
        <p:spPr>
          <a:xfrm>
            <a:off x="1125030" y="2132491"/>
            <a:ext cx="9880332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Lato" charset="0"/>
              </a:rPr>
              <a:t>INSTRUMENTOS de Avaliação de Curso</a:t>
            </a:r>
            <a:endParaRPr lang="pt-BR" sz="4000" b="1" dirty="0">
              <a:solidFill>
                <a:schemeClr val="bg1"/>
              </a:solidFill>
              <a:latin typeface="Lato" charset="0"/>
            </a:endParaRPr>
          </a:p>
          <a:p>
            <a:pPr algn="ctr">
              <a:lnSpc>
                <a:spcPts val="6500"/>
              </a:lnSpc>
            </a:pPr>
            <a:r>
              <a:rPr lang="pt-BR" sz="6000" b="1" dirty="0" smtClean="0">
                <a:solidFill>
                  <a:schemeClr val="bg1"/>
                </a:solidFill>
                <a:latin typeface="Lato" charset="0"/>
              </a:rPr>
              <a:t>2017</a:t>
            </a:r>
            <a:endParaRPr lang="pt-BR" sz="6000" b="1" dirty="0">
              <a:solidFill>
                <a:schemeClr val="bg1"/>
              </a:solidFill>
              <a:latin typeface="Lato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="" xmlns:a16="http://schemas.microsoft.com/office/drawing/2014/main" id="{66C36500-4727-4664-8B92-E455869A9565}"/>
              </a:ext>
            </a:extLst>
          </p:cNvPr>
          <p:cNvSpPr txBox="1"/>
          <p:nvPr/>
        </p:nvSpPr>
        <p:spPr>
          <a:xfrm>
            <a:off x="3865554" y="5824250"/>
            <a:ext cx="7830754" cy="113670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ts val="2020"/>
              </a:lnSpc>
            </a:pP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Fábio </a:t>
            </a:r>
            <a:r>
              <a:rPr lang="pt-BR" sz="1200" b="1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Reis </a:t>
            </a:r>
            <a:r>
              <a:rPr lang="pt-BR" sz="1200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endParaRPr lang="pt-BR" sz="1200" dirty="0">
              <a:solidFill>
                <a:schemeClr val="bg1"/>
              </a:solidFill>
              <a:latin typeface="Roboto Light" panose="02000000000000000000" pitchFamily="2" charset="0"/>
            </a:endParaRPr>
          </a:p>
          <a:p>
            <a:pPr algn="r">
              <a:lnSpc>
                <a:spcPts val="2020"/>
              </a:lnSpc>
            </a:pP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Fernando </a:t>
            </a:r>
            <a:r>
              <a:rPr lang="pt-BR" sz="12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Covac</a:t>
            </a: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endParaRPr lang="pt-BR" sz="1200" dirty="0">
              <a:solidFill>
                <a:schemeClr val="bg1"/>
              </a:solidFill>
              <a:latin typeface="Roboto Light" panose="02000000000000000000" pitchFamily="2" charset="0"/>
            </a:endParaRPr>
          </a:p>
          <a:p>
            <a:pPr algn="r">
              <a:lnSpc>
                <a:spcPts val="2020"/>
              </a:lnSpc>
            </a:pP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José Roberto </a:t>
            </a:r>
            <a:r>
              <a:rPr lang="pt-BR" sz="12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Covac</a:t>
            </a:r>
            <a:r>
              <a:rPr lang="pt-BR" sz="1200" dirty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</a:p>
          <a:p>
            <a:pPr algn="r">
              <a:lnSpc>
                <a:spcPts val="2020"/>
              </a:lnSpc>
            </a:pPr>
            <a:r>
              <a:rPr lang="pt-BR" sz="1200" b="1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Rodrigo </a:t>
            </a:r>
            <a:r>
              <a:rPr lang="pt-BR" sz="1200" b="1" dirty="0" err="1" smtClean="0">
                <a:solidFill>
                  <a:schemeClr val="bg1"/>
                </a:solidFill>
                <a:latin typeface="Roboto Light" panose="02000000000000000000" pitchFamily="2" charset="0"/>
              </a:rPr>
              <a:t>Capelato</a:t>
            </a:r>
            <a:r>
              <a:rPr lang="pt-BR" sz="1200" b="1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299537"/>
            <a:ext cx="11510682" cy="17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Lato Light"/>
              </a:rPr>
              <a:t>As ações previstas do PPC e as atividades pedagógicas dos cursos deverão ser acompanhadas de relatórios periódicos. A tabela abaixo apresenta o aumento do uso das palavras “relatórios” e “periódicos” nos instrumentos.</a:t>
            </a:r>
          </a:p>
          <a:p>
            <a:pPr>
              <a:lnSpc>
                <a:spcPct val="150000"/>
              </a:lnSpc>
            </a:pPr>
            <a:endParaRPr lang="pt-BR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8360FEF1-F1B2-41C5-9A1F-37832D640A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2087" y="3142442"/>
          <a:ext cx="9607826" cy="142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627">
                  <a:extLst>
                    <a:ext uri="{9D8B030D-6E8A-4147-A177-3AD203B41FA5}">
                      <a16:colId xmlns="" xmlns:a16="http://schemas.microsoft.com/office/drawing/2014/main" val="1940466003"/>
                    </a:ext>
                  </a:extLst>
                </a:gridCol>
                <a:gridCol w="2887431">
                  <a:extLst>
                    <a:ext uri="{9D8B030D-6E8A-4147-A177-3AD203B41FA5}">
                      <a16:colId xmlns="" xmlns:a16="http://schemas.microsoft.com/office/drawing/2014/main" val="3951353880"/>
                    </a:ext>
                  </a:extLst>
                </a:gridCol>
                <a:gridCol w="2968768">
                  <a:extLst>
                    <a:ext uri="{9D8B030D-6E8A-4147-A177-3AD203B41FA5}">
                      <a16:colId xmlns="" xmlns:a16="http://schemas.microsoft.com/office/drawing/2014/main" val="1897298953"/>
                    </a:ext>
                  </a:extLst>
                </a:gridCol>
              </a:tblGrid>
              <a:tr h="6046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Reconhecimento</a:t>
                      </a: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65800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Relatório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817939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Periódico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9879459"/>
                  </a:ext>
                </a:extLst>
              </a:tr>
            </a:tbl>
          </a:graphicData>
        </a:graphic>
      </p:graphicFrame>
      <p:sp>
        <p:nvSpPr>
          <p:cNvPr id="2" name="Seta: para Cima 1">
            <a:extLst>
              <a:ext uri="{FF2B5EF4-FFF2-40B4-BE49-F238E27FC236}">
                <a16:creationId xmlns="" xmlns:a16="http://schemas.microsoft.com/office/drawing/2014/main" id="{DB0A1090-48D9-4B68-AADD-7F629594994E}"/>
              </a:ext>
            </a:extLst>
          </p:cNvPr>
          <p:cNvSpPr/>
          <p:nvPr/>
        </p:nvSpPr>
        <p:spPr>
          <a:xfrm>
            <a:off x="5937390" y="3815998"/>
            <a:ext cx="172278" cy="27829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Cima 8">
            <a:extLst>
              <a:ext uri="{FF2B5EF4-FFF2-40B4-BE49-F238E27FC236}">
                <a16:creationId xmlns="" xmlns:a16="http://schemas.microsoft.com/office/drawing/2014/main" id="{C899EE8B-BCB1-40E1-AD61-E1C5CD523FBD}"/>
              </a:ext>
            </a:extLst>
          </p:cNvPr>
          <p:cNvSpPr/>
          <p:nvPr/>
        </p:nvSpPr>
        <p:spPr>
          <a:xfrm>
            <a:off x="5937390" y="4240029"/>
            <a:ext cx="172278" cy="27829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Cima 9">
            <a:extLst>
              <a:ext uri="{FF2B5EF4-FFF2-40B4-BE49-F238E27FC236}">
                <a16:creationId xmlns="" xmlns:a16="http://schemas.microsoft.com/office/drawing/2014/main" id="{DCC0E00A-2B29-4CDE-B42B-512F29632441}"/>
              </a:ext>
            </a:extLst>
          </p:cNvPr>
          <p:cNvSpPr/>
          <p:nvPr/>
        </p:nvSpPr>
        <p:spPr>
          <a:xfrm>
            <a:off x="8919503" y="3806808"/>
            <a:ext cx="172278" cy="27829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Cima 10">
            <a:extLst>
              <a:ext uri="{FF2B5EF4-FFF2-40B4-BE49-F238E27FC236}">
                <a16:creationId xmlns="" xmlns:a16="http://schemas.microsoft.com/office/drawing/2014/main" id="{68EC94C6-496B-49EB-BBD7-6799A54CF765}"/>
              </a:ext>
            </a:extLst>
          </p:cNvPr>
          <p:cNvSpPr/>
          <p:nvPr/>
        </p:nvSpPr>
        <p:spPr>
          <a:xfrm>
            <a:off x="8919503" y="4230839"/>
            <a:ext cx="172278" cy="27829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9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3111" y="92919"/>
            <a:ext cx="12005833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5.10  Bibliotecas: plano de atualização do acervo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Há plano de atualização do acervo descrito no PDI, e viabilidade para sua execução, considerando a alocação de recursos, ações corretivas </a:t>
            </a:r>
            <a:r>
              <a:rPr lang="pt-BR" sz="2000" b="1" dirty="0"/>
              <a:t>associadas ao acompanhamento e à avaliação do acervo pela comunidade acadêmica e a existência de dispositivos inovadores.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o plano de atualização do acervo (físico e eletrônico/digital) implantado atende de maneira excelente às necessidades institucionais, considerando, em uma análise sistêmica e global, os aspectos: coerência com o PDI e alocação de recursos.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7096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931764" y="47199"/>
            <a:ext cx="8328544" cy="127726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5.17  Recursos de tecnologias de </a:t>
            </a:r>
          </a:p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informação e comunicação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Os recursos de tecnologias de informação e comunicação asseguram a execução do PDI</a:t>
            </a:r>
            <a:r>
              <a:rPr lang="pt-BR" sz="2000" dirty="0"/>
              <a:t>, viabilizam as ações acadêmico-administrativas, garantem a acessibilidade comunicacional, permitem a interatividade entre os membros da comunidade acadêmica e apresentam soluções tecnológicas comprovadamente inovadoras.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os recursos de tecnologias de informação e comunicação atendem de maneira excelente às necessidades dos processos de ensino e aprendizagem, que envolvem professores, técnicos, estudantes e sociedade civil.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5574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63381" y="47199"/>
            <a:ext cx="11265310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5.18  Ambiente Virtual de Aprendizagem - AVA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O AVA está integrado com o sistema acadêmico e atende aos processos de ensino-aprendizagem, conforme disposto nas políticas institucionais para educação a distância estabelecidas pela IES</a:t>
            </a:r>
            <a:r>
              <a:rPr lang="pt-BR" sz="2000" dirty="0"/>
              <a:t>, garantindo a interação entre docentes, discentes e tutores, com adoção de recursos inovadores.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os recursos de tecnologias de informação e comunicação atendem de maneira excelente às necessidades dos processos de ensino e aprendizagem, que envolvem professores, técnicos, estudantes e sociedade civil.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0020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Fortaleça a gestão profissional que seja capaz de analisar cenários, evidências e números sobre o ensino superior, elaborar estratégias e avaliar o conjunto das atividades </a:t>
            </a:r>
            <a:r>
              <a:rPr lang="pt-BR" sz="1400" b="1" dirty="0" smtClean="0">
                <a:latin typeface="Lato Light"/>
              </a:rPr>
              <a:t>institucionais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Elabore um PDI que seja reflexo da missão, visão, identidade e estratégias </a:t>
            </a:r>
            <a:r>
              <a:rPr lang="pt-BR" sz="1400" b="1" dirty="0" smtClean="0">
                <a:latin typeface="Lato Light"/>
              </a:rPr>
              <a:t>institucionais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Lato Light"/>
              </a:rPr>
              <a:t>Escreva </a:t>
            </a:r>
            <a:r>
              <a:rPr lang="pt-BR" sz="1400" b="1" dirty="0">
                <a:latin typeface="Lato Light"/>
              </a:rPr>
              <a:t>políticas institucionais alinhadas com o PDI que sejam transversais e reflitam o DNA institucional nas dimensões de ensino, pesquisa e </a:t>
            </a:r>
            <a:r>
              <a:rPr lang="pt-BR" sz="1400" b="1" dirty="0" smtClean="0">
                <a:latin typeface="Lato Light"/>
              </a:rPr>
              <a:t>extensão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Lato Light"/>
              </a:rPr>
              <a:t>Priorize </a:t>
            </a:r>
            <a:r>
              <a:rPr lang="pt-BR" sz="1400" b="1" dirty="0">
                <a:latin typeface="Lato Light"/>
              </a:rPr>
              <a:t>as conexões entre os projetos institucionais e a apropriação pela comunidade acadêmica e </a:t>
            </a:r>
            <a:r>
              <a:rPr lang="pt-BR" sz="1400" b="1" dirty="0" smtClean="0">
                <a:latin typeface="Lato Light"/>
              </a:rPr>
              <a:t>institucional</a:t>
            </a: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584919" y="135491"/>
            <a:ext cx="502219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RECOMENDAÇÕES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Invista no aprendizado e em outras formas de acompanhamento dos alunos: Definitivamente, a IES terá que entender como os estudantes </a:t>
            </a:r>
            <a:r>
              <a:rPr lang="pt-BR" sz="1400" b="1" dirty="0" smtClean="0">
                <a:latin typeface="Lato Light"/>
              </a:rPr>
              <a:t>aprendem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Fortaleça ou invista no acompanhamento dos egressos e na internacionalização: É preciso criar um núcleo que faça relacionamento, acompanhe e possa aproximar o egresso da </a:t>
            </a:r>
            <a:r>
              <a:rPr lang="pt-BR" sz="1400" b="1" dirty="0" smtClean="0">
                <a:latin typeface="Lato Light"/>
              </a:rPr>
              <a:t>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Considere a CPA e os processos de </a:t>
            </a:r>
            <a:r>
              <a:rPr lang="pt-BR" sz="1400" b="1" dirty="0" err="1">
                <a:latin typeface="Lato Light"/>
              </a:rPr>
              <a:t>autoavaliação</a:t>
            </a:r>
            <a:r>
              <a:rPr lang="pt-BR" sz="1400" b="1" dirty="0">
                <a:latin typeface="Lato Light"/>
              </a:rPr>
              <a:t> como </a:t>
            </a:r>
            <a:r>
              <a:rPr lang="pt-BR" sz="1400" b="1" dirty="0" smtClean="0">
                <a:latin typeface="Lato Light"/>
              </a:rPr>
              <a:t>prioridades</a:t>
            </a:r>
            <a:endParaRPr lang="pt-BR" sz="1400" b="1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584919" y="135491"/>
            <a:ext cx="502219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RECOMENDAÇÕES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err="1">
                <a:latin typeface="Lato Light"/>
              </a:rPr>
              <a:t>Autoavaliação</a:t>
            </a:r>
            <a:r>
              <a:rPr lang="pt-BR" sz="1400" b="1" dirty="0">
                <a:latin typeface="Lato Light"/>
              </a:rPr>
              <a:t> transparente e aberta à comunidade acadêmica: Lembre-se de que um dos conceitos fundamentais da governança corporativa é a </a:t>
            </a:r>
            <a:r>
              <a:rPr lang="pt-BR" sz="1400" b="1" dirty="0" smtClean="0">
                <a:latin typeface="Lato Light"/>
              </a:rPr>
              <a:t>transparência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err="1" smtClean="0">
                <a:latin typeface="Lato Light"/>
              </a:rPr>
              <a:t>Compliance</a:t>
            </a:r>
            <a:r>
              <a:rPr lang="pt-BR" sz="1400" b="1" dirty="0" smtClean="0">
                <a:latin typeface="Lato Light"/>
              </a:rPr>
              <a:t> </a:t>
            </a:r>
            <a:r>
              <a:rPr lang="pt-BR" sz="1400" b="1" dirty="0">
                <a:latin typeface="Lato Light"/>
              </a:rPr>
              <a:t>como boa prática de gestão no ensino </a:t>
            </a:r>
            <a:r>
              <a:rPr lang="pt-BR" sz="1400" b="1" dirty="0" smtClean="0">
                <a:latin typeface="Lato Light"/>
              </a:rPr>
              <a:t>superior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Planeje com antecedência os investimentos na infraestrutura: Os gestores institucionais precisam conhecer os parâmetros de infraestrutura presentes nos instrumentos de </a:t>
            </a:r>
            <a:r>
              <a:rPr lang="pt-BR" sz="1400" b="1" dirty="0" smtClean="0">
                <a:latin typeface="Lato Light"/>
              </a:rPr>
              <a:t>avaliação</a:t>
            </a: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584919" y="135491"/>
            <a:ext cx="502219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RECOMENDAÇÕES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err="1" smtClean="0">
                <a:latin typeface="Lato Light"/>
              </a:rPr>
              <a:t>Autoavaliação</a:t>
            </a:r>
            <a:r>
              <a:rPr lang="pt-BR" sz="2000" dirty="0" smtClean="0">
                <a:latin typeface="Lato Light"/>
              </a:rPr>
              <a:t> (como melhorar o processo de </a:t>
            </a:r>
            <a:r>
              <a:rPr lang="pt-BR" sz="2000" dirty="0" err="1" smtClean="0">
                <a:latin typeface="Lato Light"/>
              </a:rPr>
              <a:t>autoavaliação</a:t>
            </a:r>
            <a:r>
              <a:rPr lang="pt-BR" sz="2000" dirty="0" smtClean="0">
                <a:latin typeface="Lato Light"/>
              </a:rPr>
              <a:t> e atender o instrumento de avaliação institucional?)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Lato Light"/>
              </a:rPr>
              <a:t>PDI ( como criar coerência entre missão, metas e PDI e como torná-lo estratégico </a:t>
            </a:r>
            <a:r>
              <a:rPr lang="pt-BR" sz="2000" dirty="0" err="1" smtClean="0">
                <a:latin typeface="Lato Light"/>
              </a:rPr>
              <a:t>estrategico</a:t>
            </a:r>
            <a:r>
              <a:rPr lang="pt-BR" sz="2000" dirty="0" smtClean="0">
                <a:latin typeface="Lato Light"/>
              </a:rPr>
              <a:t> para a instituição? </a:t>
            </a:r>
            <a:endParaRPr lang="pt-BR" sz="20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Lato Light"/>
              </a:rPr>
              <a:t>Corpo Docente (como interpreta as mudanças, dificuldades e como compor o corpo docente)</a:t>
            </a:r>
            <a:endParaRPr lang="pt-BR" sz="20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Lato Light"/>
              </a:rPr>
              <a:t>Acompanhamento de Egresso (dificuldade e proposta de acompanhamento)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Lato Light"/>
              </a:rPr>
              <a:t>Internacionalização (o que é viável e quais são as demandas institucionais sobre o tema?)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Lato Light"/>
              </a:rPr>
              <a:t>Quais são os desafios para </a:t>
            </a:r>
            <a:r>
              <a:rPr lang="pt-BR" sz="2000" dirty="0" err="1" smtClean="0">
                <a:latin typeface="Lato Light"/>
              </a:rPr>
              <a:t>ober</a:t>
            </a:r>
            <a:r>
              <a:rPr lang="pt-BR" sz="2000" dirty="0" smtClean="0">
                <a:latin typeface="Lato Light"/>
              </a:rPr>
              <a:t> o conceito 4?</a:t>
            </a:r>
            <a:endParaRPr lang="pt-BR" sz="20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974472" y="135491"/>
            <a:ext cx="426653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Para Conversar</a:t>
            </a:r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00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Nossas principais mensagens são: leia com atenção os instrumentos de avaliação; se possível, tenha uma pessoa ou uma equipe que faça o acompanhamento do cumprimento das exigências desses instrumentos; não deixe para planejar a avaliação “em cima da hora”; execute as atividades planejadas, envolva as pessoas, avalie e refaça o planejamento quando necessário.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O CI 4 ou 5 precisa ser uma consequência da dinâmica institucional, e não algo que leva a IES a atuar exclusivamente em função do instrumento de avaliação. Lembre-se de que o INEP quer apropriação, atividades avaliadas, relatórios, constatação do que foi realizado, alinhamento, coerência, entre outras ações que indicam que a IES realiza o que está no PDI, nas políticas institucionais e nos projetos dos cursos. </a:t>
            </a:r>
            <a:endParaRPr lang="pt-BR" sz="16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4241131" y="135491"/>
            <a:ext cx="3709780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CONCLUSÕES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-and-white, business,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10" y="-1006726"/>
            <a:ext cx="13108820" cy="87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611019" y="-342900"/>
            <a:ext cx="13411200" cy="754380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Imagem 12" descr="Logo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7129" y="3068021"/>
            <a:ext cx="334454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193521"/>
            <a:ext cx="115106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Lato Light"/>
              </a:rPr>
              <a:t>O uso da expressão </a:t>
            </a:r>
            <a:r>
              <a:rPr lang="pt-BR" sz="1600" b="1" dirty="0">
                <a:latin typeface="Lato Light"/>
              </a:rPr>
              <a:t>“PPC” </a:t>
            </a:r>
            <a:r>
              <a:rPr lang="pt-BR" sz="1600" dirty="0">
                <a:latin typeface="Lato Light"/>
              </a:rPr>
              <a:t>mais que </a:t>
            </a:r>
            <a:r>
              <a:rPr lang="pt-BR" sz="1600" b="1" dirty="0">
                <a:latin typeface="Lato Light"/>
              </a:rPr>
              <a:t>triplicou</a:t>
            </a:r>
            <a:r>
              <a:rPr lang="pt-BR" sz="1600" dirty="0">
                <a:latin typeface="Lato Light"/>
              </a:rPr>
              <a:t>, e para nós indica que o documento é </a:t>
            </a:r>
            <a:r>
              <a:rPr lang="pt-BR" sz="1600" b="1" dirty="0">
                <a:latin typeface="Lato Light"/>
              </a:rPr>
              <a:t>estratégico para as IES</a:t>
            </a:r>
            <a:r>
              <a:rPr lang="pt-BR" sz="1600" dirty="0">
                <a:latin typeface="Lato Light"/>
              </a:rPr>
              <a:t>. 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Lato Light"/>
              </a:rPr>
              <a:t>O instrumento de avaliação deixa claro que se uma IES tem um </a:t>
            </a:r>
            <a:r>
              <a:rPr lang="pt-BR" sz="1600" b="1" dirty="0">
                <a:latin typeface="Lato Light"/>
              </a:rPr>
              <a:t>PPC bem estruturado</a:t>
            </a:r>
            <a:r>
              <a:rPr lang="pt-BR" sz="1600" dirty="0">
                <a:latin typeface="Lato Light"/>
              </a:rPr>
              <a:t>, que declare o seu </a:t>
            </a:r>
            <a:r>
              <a:rPr lang="pt-BR" sz="1600" b="1" dirty="0">
                <a:latin typeface="Lato Light"/>
              </a:rPr>
              <a:t>projeto</a:t>
            </a:r>
            <a:r>
              <a:rPr lang="pt-BR" sz="1600" dirty="0">
                <a:latin typeface="Lato Light"/>
              </a:rPr>
              <a:t> e </a:t>
            </a:r>
            <a:r>
              <a:rPr lang="pt-BR" sz="1600" b="1" dirty="0">
                <a:latin typeface="Lato Light"/>
              </a:rPr>
              <a:t>planejamento</a:t>
            </a:r>
            <a:r>
              <a:rPr lang="pt-BR" sz="1600" dirty="0">
                <a:latin typeface="Lato Light"/>
              </a:rPr>
              <a:t>, o resultado da avaliação será </a:t>
            </a:r>
            <a:r>
              <a:rPr lang="pt-BR" sz="1600" b="1" dirty="0">
                <a:latin typeface="Lato Light"/>
              </a:rPr>
              <a:t>positivo</a:t>
            </a:r>
            <a:r>
              <a:rPr lang="pt-BR" sz="1600" dirty="0">
                <a:latin typeface="Lato Light"/>
              </a:rPr>
              <a:t> e </a:t>
            </a:r>
            <a:r>
              <a:rPr lang="pt-BR" sz="1600" b="1" dirty="0">
                <a:latin typeface="Lato Light"/>
              </a:rPr>
              <a:t>aumenta as chances de a IES obter nota </a:t>
            </a:r>
            <a:r>
              <a:rPr lang="pt-BR" sz="1600" b="1" dirty="0" smtClean="0">
                <a:latin typeface="Lato Light"/>
              </a:rPr>
              <a:t>5.</a:t>
            </a:r>
            <a:endParaRPr lang="pt-BR" sz="16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Lato Light"/>
              </a:rPr>
              <a:t>É importante ressaltar que, para a </a:t>
            </a:r>
            <a:r>
              <a:rPr lang="pt-BR" sz="1600" b="1" dirty="0">
                <a:latin typeface="Lato Light"/>
              </a:rPr>
              <a:t>autorização</a:t>
            </a:r>
            <a:r>
              <a:rPr lang="pt-BR" sz="1600" dirty="0">
                <a:latin typeface="Lato Light"/>
              </a:rPr>
              <a:t> de curso, essa dimensão ganha </a:t>
            </a:r>
            <a:r>
              <a:rPr lang="pt-BR" sz="1600" b="1" dirty="0">
                <a:latin typeface="Lato Light"/>
              </a:rPr>
              <a:t>mais importância </a:t>
            </a:r>
            <a:r>
              <a:rPr lang="pt-BR" sz="1600" dirty="0">
                <a:latin typeface="Lato Light"/>
              </a:rPr>
              <a:t>no novo instrumento.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Lato Light"/>
              </a:rPr>
              <a:t>Para obter um </a:t>
            </a:r>
            <a:r>
              <a:rPr lang="pt-BR" sz="1600" b="1" dirty="0">
                <a:latin typeface="Lato Light"/>
              </a:rPr>
              <a:t>bom resultado </a:t>
            </a:r>
            <a:r>
              <a:rPr lang="pt-BR" sz="1600" dirty="0">
                <a:latin typeface="Lato Light"/>
              </a:rPr>
              <a:t>na avaliação do INEP às IES precisam: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Lato Light"/>
              </a:rPr>
              <a:t>Elaborar um </a:t>
            </a:r>
            <a:r>
              <a:rPr lang="pt-BR" sz="1600" dirty="0" smtClean="0">
                <a:latin typeface="Lato Light"/>
              </a:rPr>
              <a:t>PPC </a:t>
            </a:r>
            <a:r>
              <a:rPr lang="pt-BR" sz="1600" dirty="0">
                <a:latin typeface="Lato Light"/>
              </a:rPr>
              <a:t>de graduação bem </a:t>
            </a:r>
            <a:r>
              <a:rPr lang="pt-BR" sz="1600" dirty="0" smtClean="0">
                <a:latin typeface="Lato Light"/>
              </a:rPr>
              <a:t>organizado </a:t>
            </a:r>
            <a:r>
              <a:rPr lang="pt-BR" sz="1600" dirty="0">
                <a:latin typeface="Lato Light"/>
              </a:rPr>
              <a:t>(já que houve um aumento de 408% em autorização e 334% de reconhecimento do uso dessa expressão)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ato Light"/>
              </a:rPr>
              <a:t>Institucionalize </a:t>
            </a:r>
            <a:r>
              <a:rPr lang="pt-BR" sz="1600" dirty="0">
                <a:latin typeface="Lato Light"/>
              </a:rPr>
              <a:t>o planejamento estratégico </a:t>
            </a:r>
            <a:r>
              <a:rPr lang="pt-BR" sz="1600" dirty="0" smtClean="0">
                <a:latin typeface="Lato Light"/>
              </a:rPr>
              <a:t> </a:t>
            </a:r>
            <a:endParaRPr lang="pt-BR" sz="1600" dirty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1600" dirty="0">
              <a:latin typeface="Lato Light"/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="" xmlns:a16="http://schemas.microsoft.com/office/drawing/2014/main" id="{43C723C6-D5AF-493E-857D-ADE6BF24A7CB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C8ED4E3A-4E8E-4314-97AC-EC82DD6DAEAE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998741"/>
            <a:ext cx="115106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Uma das palavras </a:t>
            </a:r>
            <a:r>
              <a:rPr lang="pt-BR" sz="1400" b="1" dirty="0">
                <a:latin typeface="Lato Light"/>
              </a:rPr>
              <a:t>mais utilizadas </a:t>
            </a:r>
            <a:r>
              <a:rPr lang="pt-BR" sz="1400" dirty="0">
                <a:latin typeface="Lato Light"/>
              </a:rPr>
              <a:t>nos documentos no que se refere à inovação foi </a:t>
            </a:r>
            <a:r>
              <a:rPr lang="pt-BR" sz="1400" b="1" dirty="0">
                <a:latin typeface="Lato Light"/>
              </a:rPr>
              <a:t>“aprendizagem” / “ensino-aprendizagem”</a:t>
            </a:r>
            <a:r>
              <a:rPr lang="pt-BR" sz="1400" dirty="0">
                <a:latin typeface="Lato Light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Em 2015, a palavra aprendizagem não foi utilizada nenhuma vez;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Já em 2017, 53 vezes.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O INEP irá instigar as instituições a priorizarem a aprendizagem dos estudantes. 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Uma das palavras que teve maior </a:t>
            </a:r>
            <a:r>
              <a:rPr lang="pt-BR" sz="1400" b="1" dirty="0">
                <a:latin typeface="Lato Light"/>
              </a:rPr>
              <a:t>queda</a:t>
            </a:r>
            <a:r>
              <a:rPr lang="pt-BR" sz="1400" dirty="0">
                <a:latin typeface="Lato Light"/>
              </a:rPr>
              <a:t> no número de citações foi </a:t>
            </a:r>
            <a:r>
              <a:rPr lang="pt-BR" sz="1400" b="1" dirty="0">
                <a:latin typeface="Lato Light"/>
              </a:rPr>
              <a:t>“docente”</a:t>
            </a:r>
            <a:r>
              <a:rPr lang="pt-BR" sz="1400" dirty="0">
                <a:latin typeface="Lato Light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Em 2015, a palavra docente foi citada 161 vezes (segunda palavra mais utilizada no documento de avaliação);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Em 2017 ocorreram 135 menções em autorização e 142 em reconhecimento (sétima palavra mais citada);</a:t>
            </a: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Isso não significa que o docente perde a relevância, mas provavelmente representa uma </a:t>
            </a:r>
            <a:r>
              <a:rPr lang="pt-BR" sz="1400" b="1" dirty="0">
                <a:latin typeface="Lato Light"/>
              </a:rPr>
              <a:t>mudança do </a:t>
            </a:r>
            <a:r>
              <a:rPr lang="pt-BR" sz="1400" b="1" dirty="0" smtClean="0">
                <a:latin typeface="Lato Light"/>
              </a:rPr>
              <a:t>foco</a:t>
            </a:r>
            <a:r>
              <a:rPr lang="pt-BR" sz="1400" dirty="0" smtClean="0">
                <a:latin typeface="Lato Ligh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Também </a:t>
            </a:r>
            <a:r>
              <a:rPr lang="pt-BR" sz="1400" dirty="0">
                <a:latin typeface="Lato Light"/>
              </a:rPr>
              <a:t>é preciso registrar que </a:t>
            </a:r>
            <a:r>
              <a:rPr lang="pt-BR" sz="1400" b="1" dirty="0">
                <a:latin typeface="Lato Light"/>
              </a:rPr>
              <a:t>não há mais um indicador de porcentagem de mestres e </a:t>
            </a:r>
            <a:r>
              <a:rPr lang="pt-BR" sz="1400" b="1" dirty="0" smtClean="0">
                <a:latin typeface="Lato Light"/>
              </a:rPr>
              <a:t>doutores</a:t>
            </a:r>
            <a:r>
              <a:rPr lang="pt-BR" sz="1400" dirty="0" smtClean="0">
                <a:latin typeface="Lato Light"/>
              </a:rPr>
              <a:t>. </a:t>
            </a:r>
            <a:r>
              <a:rPr lang="pt-BR" sz="1400" dirty="0">
                <a:latin typeface="Lato Light"/>
              </a:rPr>
              <a:t>A composição do corpo docente está vinculada ao: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Perfil do egresso;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À demanda do curso devidamente registrada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À experiência do professor, inclusive em processos de aprendizagem e ao seu vínculo com o mundo do trabalho. </a:t>
            </a:r>
          </a:p>
          <a:p>
            <a:pPr lvl="1">
              <a:lnSpc>
                <a:spcPct val="150000"/>
              </a:lnSpc>
            </a:pPr>
            <a:endParaRPr lang="pt-BR" sz="14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Tal fato pode trazer </a:t>
            </a:r>
            <a:r>
              <a:rPr lang="pt-BR" sz="1400" b="1" dirty="0">
                <a:latin typeface="Lato Light"/>
              </a:rPr>
              <a:t>novas dinâmicas </a:t>
            </a:r>
            <a:r>
              <a:rPr lang="pt-BR" sz="1400" dirty="0">
                <a:latin typeface="Lato Light"/>
              </a:rPr>
              <a:t>para os cursos de graduação em relação à composição do corpo docente, mas pode representar uma </a:t>
            </a:r>
            <a:r>
              <a:rPr lang="pt-BR" sz="1400" b="1" dirty="0">
                <a:latin typeface="Lato Light"/>
              </a:rPr>
              <a:t>diminuição da contratação de professores mestres e doutores</a:t>
            </a:r>
            <a:r>
              <a:rPr lang="pt-BR" sz="1400" dirty="0">
                <a:latin typeface="Lato Light"/>
              </a:rPr>
              <a:t>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 palavra </a:t>
            </a:r>
            <a:r>
              <a:rPr lang="pt-BR" sz="1400" b="1" dirty="0">
                <a:latin typeface="Lato Light"/>
              </a:rPr>
              <a:t>“egresso” </a:t>
            </a:r>
            <a:r>
              <a:rPr lang="pt-BR" sz="1400" dirty="0">
                <a:latin typeface="Lato Light"/>
              </a:rPr>
              <a:t>aparece 61 vezes no novo instrumento de </a:t>
            </a:r>
            <a:r>
              <a:rPr lang="pt-BR" sz="1400" b="1" dirty="0">
                <a:latin typeface="Lato Light"/>
              </a:rPr>
              <a:t>autorizaçã</a:t>
            </a:r>
            <a:r>
              <a:rPr lang="pt-BR" sz="1400" dirty="0">
                <a:latin typeface="Lato Light"/>
              </a:rPr>
              <a:t>o, contra 19 do anterior;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já no que se refere ao instrumento de </a:t>
            </a:r>
            <a:r>
              <a:rPr lang="pt-BR" sz="1400" b="1" dirty="0">
                <a:latin typeface="Lato Light"/>
              </a:rPr>
              <a:t>reconhecimento</a:t>
            </a:r>
            <a:r>
              <a:rPr lang="pt-BR" sz="1400" dirty="0">
                <a:latin typeface="Lato Light"/>
              </a:rPr>
              <a:t>, o termo é </a:t>
            </a:r>
            <a:r>
              <a:rPr lang="pt-BR" sz="1400" b="1" dirty="0">
                <a:latin typeface="Lato Light"/>
              </a:rPr>
              <a:t>menos recorrente</a:t>
            </a:r>
            <a:r>
              <a:rPr lang="pt-BR" sz="1400" dirty="0">
                <a:latin typeface="Lato Light"/>
              </a:rPr>
              <a:t>: 26 frequências em 2017 , contra 18 em 2015. 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1400" dirty="0" smtClean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Um currículo </a:t>
            </a:r>
            <a:r>
              <a:rPr lang="pt-BR" sz="1400" b="1" dirty="0">
                <a:latin typeface="Lato Light"/>
              </a:rPr>
              <a:t>inovador</a:t>
            </a:r>
            <a:r>
              <a:rPr lang="pt-BR" sz="1400" dirty="0">
                <a:latin typeface="Lato Light"/>
              </a:rPr>
              <a:t>, que priorize a </a:t>
            </a:r>
            <a:r>
              <a:rPr lang="pt-BR" sz="1400" b="1" dirty="0">
                <a:latin typeface="Lato Light"/>
              </a:rPr>
              <a:t>interdisciplinaridade</a:t>
            </a:r>
            <a:r>
              <a:rPr lang="pt-BR" sz="1400" dirty="0">
                <a:latin typeface="Lato Light"/>
              </a:rPr>
              <a:t> (antes era citada 5 vezes e agora, 15), provavelmente será </a:t>
            </a:r>
            <a:r>
              <a:rPr lang="pt-BR" sz="1400" b="1" dirty="0">
                <a:latin typeface="Lato Light"/>
              </a:rPr>
              <a:t>aceito pelas comissões </a:t>
            </a:r>
            <a:r>
              <a:rPr lang="pt-BR" sz="1400" dirty="0">
                <a:latin typeface="Lato Light"/>
              </a:rPr>
              <a:t>de avaliação, porque o novo instrumento tem em seu cerne o fomento à inovação, desde que </a:t>
            </a:r>
            <a:r>
              <a:rPr lang="pt-BR" sz="1400" b="1" dirty="0">
                <a:latin typeface="Lato Light"/>
              </a:rPr>
              <a:t>institucionalizada e documentada</a:t>
            </a:r>
            <a:r>
              <a:rPr lang="pt-BR" sz="1400" dirty="0">
                <a:latin typeface="Lato Light"/>
              </a:rPr>
              <a:t>, via PPC e outros relatórios.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Os novos instrumentos </a:t>
            </a:r>
            <a:r>
              <a:rPr lang="pt-BR" sz="1400" b="1" dirty="0" smtClean="0">
                <a:latin typeface="Lato Light"/>
              </a:rPr>
              <a:t>valorizam </a:t>
            </a:r>
            <a:r>
              <a:rPr lang="pt-BR" sz="1400" b="1" dirty="0">
                <a:latin typeface="Lato Light"/>
              </a:rPr>
              <a:t>e </a:t>
            </a:r>
            <a:r>
              <a:rPr lang="pt-BR" sz="1400" b="1" dirty="0" smtClean="0">
                <a:latin typeface="Lato Light"/>
              </a:rPr>
              <a:t>induzem </a:t>
            </a:r>
            <a:r>
              <a:rPr lang="pt-BR" sz="1400" b="1" dirty="0">
                <a:latin typeface="Lato Light"/>
              </a:rPr>
              <a:t>as IES a repensarem o perfil do </a:t>
            </a:r>
            <a:r>
              <a:rPr lang="pt-BR" sz="1400" b="1" dirty="0" smtClean="0">
                <a:latin typeface="Lato Light"/>
              </a:rPr>
              <a:t>egresso</a:t>
            </a:r>
            <a:r>
              <a:rPr lang="pt-BR" sz="1400" dirty="0">
                <a:latin typeface="Lato Light"/>
              </a:rPr>
              <a:t> </a:t>
            </a:r>
            <a:r>
              <a:rPr lang="pt-BR" sz="1400" dirty="0" smtClean="0">
                <a:latin typeface="Lato Light"/>
              </a:rPr>
              <a:t>e a criarem</a:t>
            </a:r>
            <a:r>
              <a:rPr lang="pt-BR" sz="1400" b="1" dirty="0" smtClean="0">
                <a:latin typeface="Lato Light"/>
              </a:rPr>
              <a:t>  vínculos </a:t>
            </a:r>
            <a:r>
              <a:rPr lang="pt-BR" sz="1400" b="1" dirty="0">
                <a:latin typeface="Lato Light"/>
              </a:rPr>
              <a:t>com os empregadores</a:t>
            </a:r>
            <a:r>
              <a:rPr lang="pt-BR" sz="1400" dirty="0">
                <a:latin typeface="Lato Light"/>
              </a:rPr>
              <a:t>. A proposta da empregabilidade está presente no novo instrumento. </a:t>
            </a:r>
            <a:endParaRPr lang="pt-BR" sz="1400" dirty="0" smtClean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/>
              <a:t>46. Práticas exitosas ou </a:t>
            </a:r>
            <a:r>
              <a:rPr lang="pt-BR" sz="2800" b="1" dirty="0" smtClean="0"/>
              <a:t>inovadoras:     </a:t>
            </a:r>
            <a:r>
              <a:rPr lang="pt-BR" sz="2800" dirty="0"/>
              <a:t>São aquelas que a IES/Curso encontrou para instituir uma ação de acordo com as necessidades da sua comunidade acadêmica, seu PDI e seu PPC, tendo como consequência o êxito do objetivo desejado. Podem ser também inovadoras quando se constatar que são raras na região, no contexto educacional ou no âmbito do curso. Para isso, o Curso ou a IES podem se valer de recursos de ponta, criativos, adequados ou pertinentes ao que se deseja alcançar</a:t>
            </a:r>
            <a:endParaRPr lang="pt-BR" sz="28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602069" y="135491"/>
            <a:ext cx="4987887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Leiam o Glossário</a:t>
            </a:r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 palavra </a:t>
            </a:r>
            <a:r>
              <a:rPr lang="pt-BR" sz="1400" b="1" dirty="0">
                <a:latin typeface="Lato Light"/>
              </a:rPr>
              <a:t>“tecnologia” </a:t>
            </a:r>
            <a:r>
              <a:rPr lang="pt-BR" sz="1400" dirty="0">
                <a:latin typeface="Lato Light"/>
              </a:rPr>
              <a:t>foi citada 21 vezes em 2015 e, agora, 52</a:t>
            </a:r>
            <a:r>
              <a:rPr lang="pt-BR" sz="1400" dirty="0" smtClean="0">
                <a:latin typeface="Lato Light"/>
              </a:rPr>
              <a:t>.. </a:t>
            </a:r>
            <a:r>
              <a:rPr lang="pt-BR" sz="1400" dirty="0">
                <a:latin typeface="Lato Light"/>
              </a:rPr>
              <a:t>As IES que investirem tempo em estudar, conhecer e utilizar as novas tecnologias serão instituições </a:t>
            </a:r>
            <a:r>
              <a:rPr lang="pt-BR" sz="1400" b="1" dirty="0">
                <a:latin typeface="Lato Light"/>
              </a:rPr>
              <a:t>mais competitivas e inseridas na atualidade</a:t>
            </a:r>
            <a:r>
              <a:rPr lang="pt-BR" sz="1400" dirty="0">
                <a:latin typeface="Lato Ligh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No novo instrumento, a palavra </a:t>
            </a:r>
            <a:r>
              <a:rPr lang="pt-BR" sz="1400" b="1" dirty="0">
                <a:latin typeface="Lato Light"/>
              </a:rPr>
              <a:t>“avaliação” </a:t>
            </a:r>
            <a:r>
              <a:rPr lang="pt-BR" sz="1400" dirty="0">
                <a:latin typeface="Lato Light"/>
              </a:rPr>
              <a:t>(quarta mais utilizada) foi citada 123 e 117 vezes, contra 33 do antigo instrumento de </a:t>
            </a:r>
            <a:r>
              <a:rPr lang="pt-BR" sz="1400" dirty="0" smtClean="0">
                <a:latin typeface="Lato Light"/>
              </a:rPr>
              <a:t>avaliação. </a:t>
            </a:r>
            <a:r>
              <a:rPr lang="pt-BR" sz="1400" dirty="0">
                <a:latin typeface="Lato Light"/>
              </a:rPr>
              <a:t>A palavra também é utilizada para fazer referência à necessidade de avaliar o </a:t>
            </a:r>
            <a:r>
              <a:rPr lang="pt-BR" sz="1400" b="1" dirty="0">
                <a:latin typeface="Lato Light"/>
              </a:rPr>
              <a:t>conjunto das ações acadêmicas das IES </a:t>
            </a:r>
            <a:r>
              <a:rPr lang="pt-BR" sz="1400" dirty="0">
                <a:latin typeface="Lato Light"/>
              </a:rPr>
              <a:t>(programas, projetos, entre outras iniciativas), especialmente tendo o PPC como referência.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 palavra </a:t>
            </a:r>
            <a:r>
              <a:rPr lang="pt-BR" sz="1400" b="1" dirty="0">
                <a:latin typeface="Lato Light"/>
              </a:rPr>
              <a:t>“inovação” </a:t>
            </a:r>
            <a:r>
              <a:rPr lang="pt-BR" sz="1400" dirty="0">
                <a:latin typeface="Lato Light"/>
              </a:rPr>
              <a:t>foi citada 16 vezes contra nenhuma do antigo instrumento. </a:t>
            </a: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Lato Light"/>
              </a:rPr>
              <a:t>Como podemos interpretar as mudanças nos instrumentos de Avaliação de Cursos e quais são as mudanças mais significativas? 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Lato Light"/>
              </a:rPr>
              <a:t>O que é Inovação? Os novos instrumentos favorecem a inovação?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Lato Light"/>
              </a:rPr>
              <a:t>Qual a Avaliação Geral dos Instrumentos de Avaliação? </a:t>
            </a:r>
            <a:endParaRPr lang="pt-BR" sz="2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4009232" y="135491"/>
            <a:ext cx="4173560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Para conversar</a:t>
            </a:r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34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Dimensão</a:t>
            </a: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1 - </a:t>
            </a: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Organização</a:t>
            </a: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didático-pedagógica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670300" y="3810000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9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00479" y="241509"/>
            <a:ext cx="1119105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1.1 Políticas Institucionais no Âmbito do Curso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“As políticas institucionais de ensino, extensão e pesquisa (quando for o caso)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constantes no PDI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estão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implantadas </a:t>
            </a:r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(previstos)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no âmbito do curso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e claramente voltadas para a promoção de oportunidades de </a:t>
            </a:r>
            <a:r>
              <a:rPr lang="pt-BR" sz="2000" b="1" dirty="0">
                <a:solidFill>
                  <a:srgbClr val="228E77"/>
                </a:solidFill>
                <a:latin typeface="Lato Light"/>
              </a:rPr>
              <a:t>aprendizagem alinhadas ao perfil do egresso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adotando-se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práticas comprovadamente exitosas ou inovadoras para a sua revisão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Análise sistêmica e global / 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"Claramente voltadas para a promoção de oportunidades de aprendizagem alinhadas ao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perfil do egresso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adotando-se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práticas comprovadamente exitosas ou inovadoras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"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3687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93142" y="241509"/>
            <a:ext cx="5605748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1.2 Objetivos do Curso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objetivos do curso, constantes no PPC, estão implementados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(previstos)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considerando 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perfil profissional do egresso, a estrutura curricular, o contexto educacional, </a:t>
            </a:r>
            <a:r>
              <a:rPr lang="pt-BR" sz="2000" b="1" dirty="0">
                <a:solidFill>
                  <a:srgbClr val="228E77"/>
                </a:solidFill>
                <a:latin typeface="Lato Light"/>
              </a:rPr>
              <a:t>características locais e regionais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novas práticas emergentes no campo do conhecimento relacionado ao curso.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Análise sistêmica e global / 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"características locais e regionais e novas práticas emergentes no campo do conhecimento relacionado ao curso."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2914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-and-white, business,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10" y="-1006726"/>
            <a:ext cx="13108820" cy="87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611019" y="-342900"/>
            <a:ext cx="13411200" cy="754380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Imagem 12" descr="Logo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7129" y="3068021"/>
            <a:ext cx="334454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37154" y="241509"/>
            <a:ext cx="7917726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1.3 Perfil profissional do egresso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625915"/>
            <a:ext cx="111795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perfil profissional do egresso constante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(prevista)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no PPC, está de acordo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com as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DCNs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(quando houver), expressa as competências a serem desenvolvidas pelo discente e as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articula com necessidades </a:t>
            </a:r>
            <a:r>
              <a:rPr lang="pt-BR" sz="2000" b="1" dirty="0">
                <a:solidFill>
                  <a:srgbClr val="228E77"/>
                </a:solidFill>
                <a:latin typeface="Lato Light"/>
              </a:rPr>
              <a:t>locais e regionais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sendo ampliado em função de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novas demandas apresentadas pelo mundo do trabalho.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Perfil profissional expressa de maneira excelente, as competências do egresso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"Está de acordo com as DCN (...) articula com necessidades locais e regionais, sendo ampliado em função de novas demandas apresentadas pelo mundo do trabalho"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6448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70427" y="241509"/>
            <a:ext cx="1145119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latin typeface="Lato" charset="0"/>
                <a:ea typeface="Lato" charset="0"/>
                <a:cs typeface="Lato" charset="0"/>
              </a:rPr>
              <a:t>1.4 Estrutura </a:t>
            </a:r>
            <a:r>
              <a:rPr lang="pt-BR" sz="4400" b="1" dirty="0" smtClean="0">
                <a:latin typeface="Lato" charset="0"/>
                <a:ea typeface="Lato" charset="0"/>
                <a:cs typeface="Lato" charset="0"/>
              </a:rPr>
              <a:t>Curricular </a:t>
            </a:r>
            <a:r>
              <a:rPr lang="pt-BR" sz="4400" b="1" dirty="0">
                <a:latin typeface="Lato" charset="0"/>
                <a:ea typeface="Lato" charset="0"/>
                <a:cs typeface="Lato" charset="0"/>
              </a:rPr>
              <a:t>-</a:t>
            </a:r>
            <a:r>
              <a:rPr lang="pt-BR" sz="4400" b="1" dirty="0" smtClean="0">
                <a:latin typeface="Lato" charset="0"/>
                <a:ea typeface="Lato" charset="0"/>
                <a:cs typeface="Lato" charset="0"/>
              </a:rPr>
              <a:t>indispensável o 3</a:t>
            </a:r>
            <a:endParaRPr lang="pt-BR" sz="44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5E2BD80-EA2A-4914-B269-BB66B49E730D}"/>
              </a:ext>
            </a:extLst>
          </p:cNvPr>
          <p:cNvSpPr/>
          <p:nvPr/>
        </p:nvSpPr>
        <p:spPr>
          <a:xfrm>
            <a:off x="531159" y="1299502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 estrutura curricular, constante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(prevista)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 PPC, considera a flexibilidade, a interdisciplinaridade, a acessibilidade metodológica, a compatibilidade da carga horária total (em horas-relógio), evidencia a articulação da teoria com a prática, a oferta da disciplina de LIBRAS e mecanismos de familiarização com a modalidade a distância (quando for o caso),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explicita claramente a articulação entre os componentes curriculares no percurso de formação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apresenta elementos comprovadamente inovadores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Acessibilidade pedagógica e atitudinal; Em Horas (substituído por horas-relógio)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Acessibilidade metodológica; Oferta da disciplina de LIBRAS, Estrutura explicita claramente a articulação entre os componentes curriculares no percurso de formação (Interdisciplinaridade) e apresenta elementos comprovadamente inovadores."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xmlns="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0023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71547" y="241509"/>
            <a:ext cx="10248941" cy="127726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latin typeface="Lato" charset="0"/>
                <a:ea typeface="Lato" charset="0"/>
                <a:cs typeface="Lato" charset="0"/>
              </a:rPr>
              <a:t>1.5 Conteúdos </a:t>
            </a:r>
            <a:r>
              <a:rPr lang="pt-BR" sz="3600" b="1" dirty="0">
                <a:latin typeface="Lato" charset="0"/>
                <a:ea typeface="Lato" charset="0"/>
                <a:cs typeface="Lato" charset="0"/>
              </a:rPr>
              <a:t>Curriculares -indispensável o 3</a:t>
            </a:r>
          </a:p>
          <a:p>
            <a:pPr algn="ctr"/>
            <a:endParaRPr lang="pt-BR" sz="44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5E2BD80-EA2A-4914-B269-BB66B49E730D}"/>
              </a:ext>
            </a:extLst>
          </p:cNvPr>
          <p:cNvSpPr/>
          <p:nvPr/>
        </p:nvSpPr>
        <p:spPr>
          <a:xfrm>
            <a:off x="441954" y="1468709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conteúdos curriculares, constantes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(previstos)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no PPC, promovem o efetivo desenvolvimento do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perfil profissional do egresso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considerando a atualização da área, a adequação das cargas horárias (em horas-relógio), a adequação da bibliografia, a acessibilidade metodológica, a abordagem de conteúdos pertinentes às políticas de educação ambiental, de educação em direitos humanos e de educação das relações étnico-raciais e o ensino de história e cultura afro-brasileira, africana e indígena,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diferenciam o curso dentro da área profissional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induzem o contato com conhecimento recente e inovador.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Em Horas (substituído por horas-relógio)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Acessibilidade metodológica; Educação das relações étnico-raciais e o ensino de história e cultura afro-brasileira, africana e indígena (...) e diferenciam o curso dentro da área profissional induzem 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contato com conhecimento recente e inovador.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xmlns="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1060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469273" y="241509"/>
            <a:ext cx="9253477" cy="140037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1.6 </a:t>
            </a:r>
            <a:r>
              <a:rPr lang="pt-BR" sz="4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Metodologia</a:t>
            </a:r>
            <a:r>
              <a:rPr lang="pt-BR" sz="4400" b="1" dirty="0">
                <a:latin typeface="Lato" charset="0"/>
                <a:ea typeface="Lato" charset="0"/>
                <a:cs typeface="Lato" charset="0"/>
              </a:rPr>
              <a:t>-indispensável o 3</a:t>
            </a:r>
          </a:p>
          <a:p>
            <a:pPr algn="ctr"/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5E2BD80-EA2A-4914-B269-BB66B49E730D}"/>
              </a:ext>
            </a:extLst>
          </p:cNvPr>
          <p:cNvSpPr/>
          <p:nvPr/>
        </p:nvSpPr>
        <p:spPr>
          <a:xfrm>
            <a:off x="162191" y="1354359"/>
            <a:ext cx="119014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 metodologia, constante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(prevista)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 PPC (e de acordo com as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DCn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quando houver),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atende ao desenvolvimento de conteúdos, às estratégias de aprendizagem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ao contínuo acompanhamento das atividades, à acessibilidade metodológica e à autonomia do discente,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coaduna-se com práticas pedagógicas que estimulam a ação discente em uma relação teoria-prática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é claramente inovadora e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 embasada em recursos que proporcionam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aprendizagens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diferenciadas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dentro da área.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Acessibilidade pedagógica e atitudinal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“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Desenvolvimento de conteúdos, às estratégias de aprendizagem, ao contínuo acompanhamento das atividades, à acessibilidade metodológica e à autonomia do discente, coaduna-se com práticas pedagógicas que estimulam a ação discente em uma relação teoria-prática, e é claramente inovadora e embasada em recursos que proporcionam aprendizagens diferenciadas dentro da área.”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xmlns="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1468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89506" y="241509"/>
            <a:ext cx="9013027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1.7 Estágio curricular supervisionado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38655" y="1445845"/>
            <a:ext cx="116287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estágio curricular supervisionado está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institucionalizado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e contempla carga horária adequada, orientação cuja relação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orientador/aluno seja compatível com as atividades,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coordenação e supervisão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existência de convênios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estratégias para gestão da integração entre ensino e mundo do trabalho, considerando as competências previstas no </a:t>
            </a:r>
            <a:r>
              <a:rPr lang="pt-BR" sz="2000" b="1" dirty="0">
                <a:solidFill>
                  <a:srgbClr val="228E77"/>
                </a:solidFill>
                <a:latin typeface="Lato Light"/>
              </a:rPr>
              <a:t>perfil do egresso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interlocução institucionalizada da IES com o(s) ambiente(s) de estágio, gerando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insumos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 para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atualização das práticas do estágio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Formas de apresentação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"Está institucionalizado e contempla" estratégias para gestão da integração entre ensino e mundo do trabalho, considerando as competências previstas no perfil do egresso, e interlocução institucionalizada da IES com o(s) ambiente(s) de estágio, gerando insumos para atualização das práticas do estágio.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4242463" y="919081"/>
            <a:ext cx="370708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 – Caso esteja na DCN ou PPC</a:t>
            </a:r>
          </a:p>
        </p:txBody>
      </p:sp>
    </p:spTree>
    <p:extLst>
      <p:ext uri="{BB962C8B-B14F-4D97-AF65-F5344CB8AC3E}">
        <p14:creationId xmlns:p14="http://schemas.microsoft.com/office/powerpoint/2010/main" val="14584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682537" y="241509"/>
            <a:ext cx="8826950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1.10 Atividades complementares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As atividades complementares estão institucionalizadas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(previstas)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 consideram a carga horária, a diversidade de atividades e de formas de aproveitamento, a aderência à formação geral e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específica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do discente, constante no PPC,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existência de mecanismos comprovadamente exitosos ou inovadores na sua regulação, gestão e aproveitamento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Aderência à formação geral e específica do discente, constante no PPC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e a existência de mecanismos comprovadamente exitosos ou inovadores na sua regulação, gestão e aproveitamento.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4831565" y="919081"/>
            <a:ext cx="2528879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 – Se DCN ou PPC</a:t>
            </a:r>
          </a:p>
        </p:txBody>
      </p:sp>
    </p:spTree>
    <p:extLst>
      <p:ext uri="{BB962C8B-B14F-4D97-AF65-F5344CB8AC3E}">
        <p14:creationId xmlns:p14="http://schemas.microsoft.com/office/powerpoint/2010/main" val="15940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49079" y="241509"/>
            <a:ext cx="789387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1.13 APOIO AOS DISCENTES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297710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apoio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ao discente contempla ações de acolhimento e permanência, acessibilidade metodológica e instrumental, monitoria, nivelamento, intermediação e acompanhamento de estágios não obrigatórios remunerados, apoio psicopedagógico, participação 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centros acadêmicos </a:t>
            </a:r>
            <a:r>
              <a:rPr lang="pt-BR" sz="2000" b="1" dirty="0">
                <a:solidFill>
                  <a:srgbClr val="228E77"/>
                </a:solidFill>
                <a:latin typeface="Lato Light"/>
              </a:rPr>
              <a:t>ou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intercâmbios nacionais e internacionais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promove outras ações comprovadamente exitosas ou inovadoras.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 maneira excelente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Ações de acolhimento e permanência; acessibilidade metodológica e instrumental; monitoria; intermediação e acompanhamento de estágios não obrigatórios remunerados; intercâmbios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nacionais e internacionais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; 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promove outras ações comprovadamente exitosas ou inovadoras.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2777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38443" y="241509"/>
            <a:ext cx="9915132" cy="1154154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1.16 Tecnologias de informação e comunicação (</a:t>
            </a:r>
            <a:r>
              <a:rPr lang="pt-BR" sz="2400" b="1" dirty="0" err="1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TICs</a:t>
            </a:r>
            <a:r>
              <a:rPr lang="pt-BR" sz="24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) no processo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ensino-aprendizagem -</a:t>
            </a:r>
            <a:r>
              <a:rPr lang="pt-BR" sz="2400" b="1" dirty="0">
                <a:latin typeface="Lato" charset="0"/>
                <a:ea typeface="Lato" charset="0"/>
                <a:cs typeface="Lato" charset="0"/>
              </a:rPr>
              <a:t>-indispensável o 3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037" y="135665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As tecnologias de informação e comunicação adotadas no processo de ensino aprendizagem permitem a execução do projeto pedagógico do curso, garantem a acessibilidade digital e comunicacional, promovem a interatividade entre docentes, discentes e tutores (estes últimos, quando for o caso),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asseguram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o acesso a materiais ou recursos didáticos a qualquer hora e lugar e possibilitam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experiências diferenciadas de aprendizagem baseadas em seu uso.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Interatividade entre docentes, discentes e tutores (estes últimos, quando for o caso), asseguram o acesso a materiais ou recursos didáticos a qualquer hora e lugar e possibilitam experiências diferenciadas de aprendizagem baseadas em seu uso.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7623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521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12161" y="241509"/>
            <a:ext cx="1116771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1.17 AVA (Ambiente Virtual de Aprendizagem)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Ambiente Virtual de Aprendizagem, constante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no PPC, apresenta materiais, recursos e tecnologias apropriadas, que permitem desenvolver a cooperação entre tutores, discentes e docentes, a reflexão sobre o conteúdo das disciplinas e a acessibilidade metodológica, instrumental e comunicacional,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e passa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por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avaliações periódicas devidamente documentadas,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que resultam em ações de melhoria contínua.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 INDICADOR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1159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08306" y="241509"/>
            <a:ext cx="9975405" cy="78482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1.18 Material didático – 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NSA para cursos presenciais que não contemplam material didático no PPC.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45845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material didático descrito no PPC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disponibilizado aos discentes, elaborado ou validado pela equipe multidisciplinar (no caso de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EaD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) ou equivalente (no caso presencial), permite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desenvolver a formação definida no projeto pedagógico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considerando sua abrangência, aprofundamento 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coerência teórica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sua acessibilidade metodológica e instrumental e 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adequação da bibliografia às exigências da formação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e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apresenta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linguagem inclusiva e acessível,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com recursos comprovadamente inovadores.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Acessibilidade metodológica e instrumental; linguagem inclusiva e acessível, com recursos comprovadamente inovadores.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5327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2251381" y="661910"/>
            <a:ext cx="7285916" cy="592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75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NOVOS INSTRUMENTOS DE AVALIAÇÃO </a:t>
            </a:r>
            <a:r>
              <a:rPr lang="pt-BR" sz="7200" b="1" dirty="0">
                <a:solidFill>
                  <a:schemeClr val="bg1"/>
                </a:solidFill>
                <a:latin typeface="Lato" charset="0"/>
              </a:rPr>
              <a:t>FAVORECEM </a:t>
            </a:r>
          </a:p>
          <a:p>
            <a:pPr algn="ctr">
              <a:lnSpc>
                <a:spcPts val="6500"/>
              </a:lnSpc>
            </a:pPr>
            <a:r>
              <a:rPr lang="pt-BR" sz="7200" b="1" dirty="0">
                <a:solidFill>
                  <a:schemeClr val="bg1"/>
                </a:solidFill>
                <a:latin typeface="Lato" charset="0"/>
              </a:rPr>
              <a:t>INOVAÇÃO NAS IES</a:t>
            </a:r>
          </a:p>
          <a:p>
            <a:pPr algn="ctr">
              <a:lnSpc>
                <a:spcPts val="6500"/>
              </a:lnSpc>
            </a:pPr>
            <a:endParaRPr lang="en-US" sz="675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726360" y="241509"/>
            <a:ext cx="8739298" cy="78482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1.19 - Procedimentos de ACOMPANHAMENTO e de avaliação dos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processos de ensino-aprendizagem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39475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02485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procedimentos de acompanhamento e de avaliação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(previstos)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utilizados nos processos de ensino-aprendizagem, atendem à concepção do curso definida no PPC, permitindo o desenvolvimento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 a autonomia do discente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 forma contínua e efetiva, e resultam 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informações sistematizadas e disponibilizadas aos estudantes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com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mecanismos que garantam sua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natureza formativa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sendo adotadas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ações concretas para a melhoria da aprendizagem em função das avaliações realizadas.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Atender a concepção do curso definida no PPC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permitindo o desenvolvimento e a autonomia do discente de forma contínua e efetiva, e resultam em informações sistematizadas e disponibilizadas aos estudantes, com mecanismos que garantam sua natureza formativa, sendo adotadas ações concretas para a melhoria da aprendizagem em função das avaliações realizadas.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01433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7705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89411" y="241509"/>
            <a:ext cx="10813198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1.21 Integração com as redes públicas de ensino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347127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435909" y="1535176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convênios e ações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(previstas)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promovem integração com a rede pública de ensino e permitem o desenvolvimento, a testagem, a execução e a avaliação de estratégias didático-pedagógicas, inclusive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com o uso de tecnologias educacionais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sendo as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experiências documentadas,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abrangentes e consolidadas,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com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resultados relevantes para os discentes e para as escolas de educação básica,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havendo ações comprovadamente exitosas ou inovadoras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.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Desenvolvimento, a testagem, a execução e a avaliação de estratégias didático-pedagógicas, inclusive com o uso de tecnologias educacionais, sendo as experiências documentadas, abrangentes e consolidadas, com resultados relevantes para os discentes e para as escolas de educação básica, havendo ações comprovadamente exitosas ou inovadoras.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4972405" y="966706"/>
            <a:ext cx="2247200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5 - Licenciaturas</a:t>
            </a:r>
          </a:p>
        </p:txBody>
      </p:sp>
    </p:spTree>
    <p:extLst>
      <p:ext uri="{BB962C8B-B14F-4D97-AF65-F5344CB8AC3E}">
        <p14:creationId xmlns:p14="http://schemas.microsoft.com/office/powerpoint/2010/main" val="5495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91981" y="241509"/>
            <a:ext cx="11008060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1.24 Atividades práticas de ensino para as Licenciaturas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As atividades práticas de ensino estão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(previstas)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em conformidade com as Diretrizes Curriculares da educação Básica, da Formação de Professores e da área de conhecimento da licenciatura, em articulação com o PPC,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estão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presentes 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relacionam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teoria e prática de forma reflexiva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durante todo o curso.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Análise sistêmica e global / 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Em articulação com o PPC, estão presentes e relacionam teoria e prática de forma reflexiva durante todo o curso.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0803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Dimensão</a:t>
            </a: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2 – CORPO DOCENTE E TUTORIAL</a:t>
            </a: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670300" y="3810000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3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15229" y="222459"/>
            <a:ext cx="11382137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2.1 Atuação do Núcleo Docente Estruturante - NDE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24864"/>
            <a:ext cx="115106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NDE possui, no mínimo,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5 docentes do curso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; seus membros atuam em regime de tempo integral ou parcial (mínimo de 20% em tempo integral);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pelo menos 60% de seus membros possuem titulação stricto sensu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; </a:t>
            </a:r>
            <a:r>
              <a:rPr lang="pt-BR" sz="1600" dirty="0">
                <a:solidFill>
                  <a:srgbClr val="228E77"/>
                </a:solidFill>
                <a:latin typeface="Lato Light"/>
              </a:rPr>
              <a:t>tem o </a:t>
            </a:r>
            <a:r>
              <a:rPr lang="pt-BR" sz="1600" b="1" dirty="0">
                <a:solidFill>
                  <a:srgbClr val="228E77"/>
                </a:solidFill>
                <a:latin typeface="Lato Light"/>
              </a:rPr>
              <a:t>coordenador de curso como integrante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; atua no acompanhamento,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na consolidação e na atualização do PPC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1600" dirty="0">
                <a:solidFill>
                  <a:srgbClr val="228E77"/>
                </a:solidFill>
                <a:latin typeface="Lato Light"/>
              </a:rPr>
              <a:t>realizando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estudos e atualização periódica, </a:t>
            </a:r>
            <a:r>
              <a:rPr lang="pt-BR" sz="1600" b="1" dirty="0">
                <a:solidFill>
                  <a:srgbClr val="228E77"/>
                </a:solidFill>
                <a:latin typeface="Lato Light"/>
              </a:rPr>
              <a:t>verificando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impacto do sistema de avaliação de aprendizagem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na formação do estudante e </a:t>
            </a:r>
            <a:r>
              <a:rPr lang="pt-BR" sz="1600" dirty="0">
                <a:solidFill>
                  <a:srgbClr val="228E77"/>
                </a:solidFill>
                <a:latin typeface="Lato Light"/>
              </a:rPr>
              <a:t>analisando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adequação do perfil do egresso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considerando as DCN e 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novas demandas do mundo do trabalho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; e </a:t>
            </a:r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mantém </a:t>
            </a: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parte de seus membros desde o último ato regulatório</a:t>
            </a:r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a atuação do NDE previsto/implantado é excelente considerando, em uma análise sistêmica e global os aspectos: concepção, acompanhamento, consolidação e avaliação do PPC.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realizando estudos e atualização periódica, verificando o impacto do sistema de avaliação de aprendizagem na formação do estudante e analisando a adequação do perfil do egresso, considerando as DCN e as novas demandas do mundo do trabalho; e mantém parte de seus membros desde o último ato regulatório. 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336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02710" y="241509"/>
            <a:ext cx="778660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2.3 Atuação do Coordenador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346700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 atuação do coordenador está de acordo com o PPC,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atende à demanda existente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considerando a gestão do curso, a relação com os docentes e discentes, com tutores e equipe multidisciplinar (quando for o caso) e a representatividade nos colegiados superiores,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é pautada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em um plano de ação documentado e compartilhado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e dispõe de indicadores de </a:t>
            </a:r>
            <a:r>
              <a:rPr lang="pt-BR" sz="2000" b="1" dirty="0">
                <a:solidFill>
                  <a:srgbClr val="228E77"/>
                </a:solidFill>
                <a:latin typeface="Lato Light"/>
              </a:rPr>
              <a:t>desempenho da coordenação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disponíveis e públicos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administra a potencialidade do corpo docente do seu curso, favorecendo a integração e a melhoria contínua.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 atuação do coordenador está de acordo com o PPC, atende à demanda existente, com tutores e equipe multidisciplinar (INDICADOR ANTERIOR) (quando for o caso); é pautada em um plano de ação documentado e compartilhado e dispõe de indicadores de desempenho da coordenação disponíveis e públicos e administra a potencialidade do corpo docente do seu curso, favorecendo a integração e a melhoria contínua.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4549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7446" y="200565"/>
            <a:ext cx="12057129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2.4 Regime de trabalho do coordenador do curso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642348"/>
            <a:ext cx="11510682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regime de trabalho do coordenador é de tempo integral e permite o atendimento da demanda existente, considerando a gestão do curso, a relação com os docentes, discentes, tutores e equipe multidisciplinar (quando for o caso) e a representatividade nos colegiados superiores, </a:t>
            </a:r>
            <a:r>
              <a:rPr lang="pt-BR" dirty="0">
                <a:solidFill>
                  <a:srgbClr val="228E77"/>
                </a:solidFill>
                <a:latin typeface="Lato Light"/>
              </a:rPr>
              <a:t>por meio de um </a:t>
            </a:r>
            <a:r>
              <a:rPr lang="pt-BR" b="1" dirty="0">
                <a:solidFill>
                  <a:srgbClr val="228E77"/>
                </a:solidFill>
                <a:latin typeface="Lato Light"/>
              </a:rPr>
              <a:t>plano de ação</a:t>
            </a:r>
            <a:r>
              <a:rPr lang="pt-BR" dirty="0">
                <a:solidFill>
                  <a:srgbClr val="228E77"/>
                </a:solidFill>
                <a:latin typeface="Lato Light"/>
              </a:rPr>
              <a:t>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documentado e compartilhado, com </a:t>
            </a:r>
            <a:r>
              <a:rPr lang="pt-BR" dirty="0">
                <a:solidFill>
                  <a:srgbClr val="228E77"/>
                </a:solidFill>
                <a:latin typeface="Lato Light"/>
              </a:rPr>
              <a:t>indicadores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disponíveis e públicos com relação ao desempenho da coordenação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proporciona a administração da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potencialidade do corpo docente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do seu curso, favorecendo 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integração e a melhoria contínua. (NOVO)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o regime de trabalho previsto/implantado do (a) coordenador (a) é de tempo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parcial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/integral  sendo que a relação entre o número de vagas anuais previstas/autorizadas e as horas semanais dedicadas à coordenação é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menor ou igual a 10 (Objetivo)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Deve ser Integral e atender a atuação do coordenador do indicador anterior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8045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81294" y="241509"/>
            <a:ext cx="782943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2.5 Corpo docente: Titulação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corpo docente analisa os conteúdos dos componentes curriculares, abordando a sua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relevância para a atuação profissional e acadêmica do discente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fomenta o raciocínio crítico com base em literatura atualizada,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para além da bibliografia proposta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e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proporciona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 acesso a conteúdos de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pesquisa de ponta, </a:t>
            </a:r>
            <a:r>
              <a:rPr lang="pt-BR" sz="2000" b="1" dirty="0">
                <a:solidFill>
                  <a:srgbClr val="228E77"/>
                </a:solidFill>
                <a:latin typeface="Lato Light"/>
              </a:rPr>
              <a:t>relacionando-os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aos objetivos das disciplinas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 ao perfil do egresso, 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incentiva a produção do conhecimento,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por meio de grupos de estudo ou de pesquisa e da publicação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.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(NOVO)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o percentual dos docentes do curso com titulação obtida em programas de pós-graduação stricto sensu é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maior ou igual a 75%.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41219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32835" y="241509"/>
            <a:ext cx="11326352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2.6 Regime de Trabalho do corpo docente do curso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regime de trabalho do corpo docente permite o atendimento integral da demanda existente, considerando a dedicação à docência, o atendimento aos discentes, a participação no colegiado, o planejamento didático e a preparação e correção das avaliações de aprendizagem,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havendo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documentação sobre as atividades dos professores em registros individuais de atividade docente,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utilizados no planejamento e gestão para melhoria contínua. (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NOVO)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o percentual do corpo docente previsto/efetivo com regime de trabalho de tempo parcial ou integral é maior ou igual que 80%.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6162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07095" y="241509"/>
            <a:ext cx="11577830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2.10 Experiência no exercício da docência EAD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corpo docente possui experiência na docência da educação básica para promover ações que permitem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identificar as dificuldades dos alunos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expor o conteúdo em linguagem aderente às características da turma, apresentar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exemplos contextualizados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com os conteúdos dos componentes curriculares, 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elaborar atividades específicas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para a promoção da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aprendizagem de alunos com dificuldades e avaliações diagnósticas, formativas e </a:t>
            </a:r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somativas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utilizando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resultados para redefinição de sua prática docente no período,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exerce liderança e é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reconhecido pela sua produção.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(NOVO)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(Mesmo p/ educação básica e a distância)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 INDICADOR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7948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90529" y="241509"/>
            <a:ext cx="1081095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NOVOS INSTRUMENTOS DE AVALIAÇÃO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91588D6E-981B-48D3-A75E-C321D987FD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2087" y="1534174"/>
          <a:ext cx="9607826" cy="2242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627">
                  <a:extLst>
                    <a:ext uri="{9D8B030D-6E8A-4147-A177-3AD203B41FA5}">
                      <a16:colId xmlns="" xmlns:a16="http://schemas.microsoft.com/office/drawing/2014/main" val="1940466003"/>
                    </a:ext>
                  </a:extLst>
                </a:gridCol>
                <a:gridCol w="2887431">
                  <a:extLst>
                    <a:ext uri="{9D8B030D-6E8A-4147-A177-3AD203B41FA5}">
                      <a16:colId xmlns="" xmlns:a16="http://schemas.microsoft.com/office/drawing/2014/main" val="3951353880"/>
                    </a:ext>
                  </a:extLst>
                </a:gridCol>
                <a:gridCol w="2968768">
                  <a:extLst>
                    <a:ext uri="{9D8B030D-6E8A-4147-A177-3AD203B41FA5}">
                      <a16:colId xmlns="" xmlns:a16="http://schemas.microsoft.com/office/drawing/2014/main" val="1897298953"/>
                    </a:ext>
                  </a:extLst>
                </a:gridCol>
              </a:tblGrid>
              <a:tr h="4053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de curso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439644"/>
                  </a:ext>
                </a:extLst>
              </a:tr>
              <a:tr h="604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Dimensão 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2015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2017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65800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Didático-Pedagógica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817939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 docente e tutorial 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9879459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Infraestrutura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6427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34011FB0-E2AF-4E64-A956-A546D14984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2087" y="4366148"/>
          <a:ext cx="9607826" cy="2242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627">
                  <a:extLst>
                    <a:ext uri="{9D8B030D-6E8A-4147-A177-3AD203B41FA5}">
                      <a16:colId xmlns="" xmlns:a16="http://schemas.microsoft.com/office/drawing/2014/main" val="1940466003"/>
                    </a:ext>
                  </a:extLst>
                </a:gridCol>
                <a:gridCol w="2887431">
                  <a:extLst>
                    <a:ext uri="{9D8B030D-6E8A-4147-A177-3AD203B41FA5}">
                      <a16:colId xmlns="" xmlns:a16="http://schemas.microsoft.com/office/drawing/2014/main" val="3951353880"/>
                    </a:ext>
                  </a:extLst>
                </a:gridCol>
                <a:gridCol w="2968768">
                  <a:extLst>
                    <a:ext uri="{9D8B030D-6E8A-4147-A177-3AD203B41FA5}">
                      <a16:colId xmlns="" xmlns:a16="http://schemas.microsoft.com/office/drawing/2014/main" val="1897298953"/>
                    </a:ext>
                  </a:extLst>
                </a:gridCol>
              </a:tblGrid>
              <a:tr h="4053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Reconhecimento e Renovação de reconhecimento de curso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439644"/>
                  </a:ext>
                </a:extLst>
              </a:tr>
              <a:tr h="604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Dimensão 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2015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2017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65800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Didático-Pedagógica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8179394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 docente e tutorial 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9879459"/>
                  </a:ext>
                </a:extLst>
              </a:tr>
              <a:tr h="4109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Infraestrutura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6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54218" y="241509"/>
            <a:ext cx="11283584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2.11 Atuação do colegiado de curso ou equivalente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259300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colegiado atua, está institucionalizado, possui representatividade dos segmentos, reúne-se com periodicidade determinada, sendo suas reuniões e as decisões associadas devidamente registradas, havendo um fluxo determinado para o encaminhamento das decisões,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dispõe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de sistema de suporte ao registro, acompanhamento e execução de seus processos e decisões 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realiza avaliação periódica sobre seu desempenho, para implementação ou ajuste de práticas de gestão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Análise sistêmica e global / de maneira excelente (Subjetivo)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Dispõe de sistema de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suporte ao registro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acompanhamento 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execução de seus processos e decisões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 realiza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avaliação periódica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sobre seu desempenho, para implementação ou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ajuste de práticas de gestão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 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40790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-37390" y="241509"/>
            <a:ext cx="12266801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2.12 Titulação e formação do corpo de tutores do curso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Todos os tutores são graduados na área da disciplina pelas quais são responsáveis e a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maioria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possui titulação obtida em pós-graduação em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stricto sensu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todos os tutores previstos/efetivos são graduados na área, sendo que, no mínimo, 30% têm titulação obtida em programas de pós-graduação stricto sensu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Maioria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5317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53957" y="241509"/>
            <a:ext cx="11084106" cy="47704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2.13 Experiência no exercício da tutoria na educação a distância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54251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Há relatório de estudo que, considerando o perfil do egresso constante no PPC, demonstra e justifica a relação entre a experiência do corpo de tutores previsto em educação a distância e seu desempenho, de modo a caracterizar sua capacidade para identificar as dificuldades dos alunos, expor o conteúdo em linguagem aderente às características da turma, apresentar exemplos contextualizados com os conteúdos dos componentes curriculares, </a:t>
            </a:r>
            <a:r>
              <a:rPr lang="pt-BR" sz="2000" dirty="0">
                <a:solidFill>
                  <a:srgbClr val="228E77"/>
                </a:solidFill>
              </a:rPr>
              <a:t>elaborar </a:t>
            </a:r>
            <a:r>
              <a:rPr lang="pt-BR" sz="2000" dirty="0"/>
              <a:t>atividades específicas, em colaboração com os docentes, para a promoção da aprendizagem de alunos com dificuldades, 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adotar práticas comprovadamente exitosas ou inovadoras no contexto da modalidade a distância.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 INDICADOR (SUBJETIVO)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9993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Dimensão</a:t>
            </a: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3 – INFRAESTRUTURA</a:t>
            </a: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670300" y="2961588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0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6682" y="222459"/>
            <a:ext cx="11779232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3.1 Espaço de trabalho para docentes Tempo Integral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274736"/>
            <a:ext cx="11510682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Os espaços de trabalho para docentes em Tempo Integral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viabilizam ações acadêmicas, como planejamento didático-pedagógico, atendem às necessidades institucionais, possuem recursos de tecnologias da informação e comunicação apropriados, </a:t>
            </a:r>
            <a:r>
              <a:rPr lang="pt-BR" dirty="0">
                <a:solidFill>
                  <a:srgbClr val="228E77"/>
                </a:solidFill>
                <a:latin typeface="Lato Light"/>
              </a:rPr>
              <a:t>garantem privacidade para uso dos recursos, para o atendimento a discentes e orientandos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, e para a guarda de material e equipamentos pessoais, com segurança.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Disponibilidade de equipamentos em função do número de professores, dimensão, limpeza, iluminação, acústica, ventilação, acessibilidade, conservação e comodidade.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Espaços de trabalho para docentes em Tempo Integral; viabilizar ações acadêmicas, como planejamento didático-pedagógico; atender às necessidades institucionais; recursos de tecnologias da informação e comunicação apropriados; privacidade para uso dos recursos, para o atendimento a discentes e orientandos, e para a guarda de material; equipamentos pessoais, com segurança.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3108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89467" y="222459"/>
            <a:ext cx="10633662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3.2 Espaço de trabalho para o coordenador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356797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espaço de trabalho para o coordenador viabiliza as ações acadêmico administrativas, possui equipamentos adequados, atende às necessidades institucionais,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permite o atendimento de indivíduos ou grupos com privacidade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dispõe de infraestrutura tecnológica diferenciada, que possibilita formas distintas de trabalho.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Dimensão, conservação, gabinete individual para coordenador, número de funcionários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atende às necessidades institucionais; dispõe de infraestrutura tecnológica diferenciada, que possibilita formas distintas de trabalho.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9412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68049" y="222459"/>
            <a:ext cx="7876497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3.3 Sala coletiva de professores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27135"/>
            <a:ext cx="11510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 sala coletiva de professores viabiliza o trabalho docente, possui recursos de tecnologias da informação e comunicação apropriados para o quantitativo de docentes,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permite o descanso e atividades de lazer e integração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e dispõe de apoio técnico-administrativo próprio e espaço para a guarda de equipamentos e materiais.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Dimensão, limpeza, iluminação, acústica, ventilação, acessibilidade, conservação e comodidade.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permite o descanso e atividades de lazer e integração; dispõe de apoio técnico-administrativo próprio; espaço para a guarda de equipamentos e materiais.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40031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007497" y="222459"/>
            <a:ext cx="4197606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3.4 Salas de aula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345247"/>
            <a:ext cx="11510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As salas de aula atendem às necessidades institucionais e do curso, apresentando manutenção periódica, conforto, disponibilidade de recursos de tecnologias da informação e comunicação adequados às atividades a serem desenvolvidas, </a:t>
            </a:r>
            <a:r>
              <a:rPr lang="pt-BR" sz="2000" dirty="0">
                <a:solidFill>
                  <a:srgbClr val="228E77"/>
                </a:solidFill>
                <a:latin typeface="Lato Light"/>
              </a:rPr>
              <a:t>flexibilidade relacionada às configurações espaciais, oportunizando distintas situações de ensino-aprendizagem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, e possuem outros recursos cuja utilização é comprovadamente exitosa.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Quantidades e número de alunos por turma, dimensões em função das vagas previstas/autorizadas, limpeza, iluminação, acústica, ventilação, acessibilidade, conservação e comodidade.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Manutenção periódica; conforto; flexibilidade relacionada às configurações espaciais; e outros recursos cuja utilização é comprovadamente exitosa.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4286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-125044" y="222459"/>
            <a:ext cx="12462689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3.5 Bibliografia básica por Unidade Curricular (UC)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345074"/>
            <a:ext cx="1151068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acervo físico está tombado e informatizado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 virtual possui contrato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que garante o acesso ininterrupto pelos usuários e ambos estão registrados em nome da IES. O acervo da bibliografia básica é adequado em relação às unidades curriculares e aos conteúdos descritos no PPC e está atualizado, considerando a natureza das UC.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Da mesma forma, está referendado por relatório de adequação, assinado pelo NDE, comprovando a compatibilidade, em cada bibliografia básica da UC,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entre o número de vagas autorizadas (do próprio curso e de outros que utilizem os títulos) e a quantidade de exemplares por título (ou assinatura de acesso) disponível no acervo.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Nos casos dos títulos virtuais, há garantia de acesso físico na IES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com instalações e recursos tecnológicos que atendem à demanda e à oferta ininterrupta via internet, bem como de ferramentas de acessibilidade e de soluções de apoio à leitura, estudo e aprendizagem. </a:t>
            </a:r>
            <a:r>
              <a:rPr lang="pt-BR" dirty="0">
                <a:solidFill>
                  <a:srgbClr val="228E77"/>
                </a:solidFill>
              </a:rPr>
              <a:t>O acervo possui exemplares, ou assinaturas de acesso virtual, de periódicos especializados que suplementam o conteúdo administrado nas UC.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O acervo é gerenciado de modo a atualizar a quantidade de exemplares e/ou assinaturas de acesso mais demandadas, sendo adotado plano de contingência para a garantia do acesso e do serviço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6593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02344" y="222459"/>
            <a:ext cx="11407913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3.7 Laboratórios didáticos de formação básica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345074"/>
            <a:ext cx="11510682" cy="514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laboratórios didáticos atendem às necessidades do curso, de acordo com o PPC e com as respectivas normas de funcionamento, utilização e segurança, apresentam conforto, manutenção periódica, serviços de apoio técnico e disponibilidade de recursos de tecnologias da informação e comunicação adequados às atividades a serem desenvolvidas, e possuem quantidade de insumos, materiais e equipamentos condizentes com os espaços físicos e o número de vagas, </a:t>
            </a:r>
            <a:r>
              <a:rPr lang="pt-BR" sz="1700" dirty="0">
                <a:solidFill>
                  <a:srgbClr val="228E77"/>
                </a:solidFill>
                <a:latin typeface="Lato Light"/>
              </a:rPr>
              <a:t>havendo, ainda, avaliação periódica quanto às demandas, aos serviços prestados e à qualidade dos laboratórios</a:t>
            </a:r>
            <a:r>
              <a:rPr lang="pt-BR" sz="17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, sendo os resultados utilizados pela gestão acadêmica para planejar o incremento da qualidade do atendimento, da demanda existente e futura e das aulas ministradas.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7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Retirado: 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Palavra autorizadas</a:t>
            </a:r>
          </a:p>
          <a:p>
            <a:pPr>
              <a:lnSpc>
                <a:spcPct val="150000"/>
              </a:lnSpc>
            </a:pP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Utilização e segurança; conforto; manutenção periódica; serviços de apoio técnico; disponibilidade de recursos de tecnologias da informação; comunicação adequados; havendo avaliação periódica quanto às demandas, aos serviços prestados e à qualidade dos laboratórios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1530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90529" y="241509"/>
            <a:ext cx="1081095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NOVOS INSTRUMENTOS DE AVALIAÇÃO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493627"/>
            <a:ext cx="1151068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Quebra </a:t>
            </a:r>
            <a:r>
              <a:rPr lang="pt-BR" sz="1400" dirty="0">
                <a:latin typeface="Lato Light"/>
              </a:rPr>
              <a:t>paradigmas no Brasil e </a:t>
            </a:r>
            <a:r>
              <a:rPr lang="pt-BR" sz="1400" dirty="0" smtClean="0">
                <a:latin typeface="Lato Light"/>
              </a:rPr>
              <a:t>rompe </a:t>
            </a:r>
            <a:r>
              <a:rPr lang="pt-BR" sz="1400" dirty="0">
                <a:latin typeface="Lato Light"/>
              </a:rPr>
              <a:t>com as convenções no sistema de ensino </a:t>
            </a:r>
            <a:r>
              <a:rPr lang="pt-BR" sz="1400" dirty="0" smtClean="0">
                <a:latin typeface="Lato Light"/>
              </a:rPr>
              <a:t>superior?</a:t>
            </a:r>
            <a:endParaRPr lang="pt-BR" sz="1400" dirty="0">
              <a:latin typeface="Lato Light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Maturidade das IES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Diálogo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Construção de consensos com as associações representativas do setor de ensino superior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Os novos parâmetros de avaliação requerem revisão: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Das estratégias institucionais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De projetos políticos institucionais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De projetos pedagógicos de curso de graduação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Da concepção de currículo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De avaliação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De espaços de aprendizagem 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84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80019" y="140571"/>
            <a:ext cx="11052558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3.15 Ambientes profissionais vinculados ao curso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345074"/>
            <a:ext cx="115106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ambientes profissionais estão articulados com a sede ou com os polos onde há oferta do curso e atendem aos objetivos constantes no PPC, considerando a função de espaços complementares para práticas laboratoriais e/ou profissionais </a:t>
            </a:r>
            <a:r>
              <a:rPr lang="pt-BR" sz="2800" dirty="0">
                <a:solidFill>
                  <a:srgbClr val="228E77"/>
                </a:solidFill>
                <a:latin typeface="Lato Light"/>
              </a:rPr>
              <a:t>que possibilitam experiências diferenciadas de aprendizagem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Lato Light"/>
              </a:rPr>
              <a:t>para as quais há planejamento de avaliações periódicas devidamente documentadas, que resultem em ações de melhoria contínua.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 indicador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3389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2063353" y="2966053"/>
            <a:ext cx="7830833" cy="85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RECOMENDAÇÕES</a:t>
            </a:r>
          </a:p>
        </p:txBody>
      </p:sp>
    </p:spTree>
    <p:extLst>
      <p:ext uri="{BB962C8B-B14F-4D97-AF65-F5344CB8AC3E}">
        <p14:creationId xmlns:p14="http://schemas.microsoft.com/office/powerpoint/2010/main" val="3636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Repense o estilo de </a:t>
            </a:r>
            <a:r>
              <a:rPr lang="pt-BR" sz="1400" b="1" dirty="0" smtClean="0">
                <a:latin typeface="Lato Light"/>
              </a:rPr>
              <a:t>liderança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Lato Light"/>
              </a:rPr>
              <a:t>Priorize </a:t>
            </a:r>
            <a:r>
              <a:rPr lang="pt-BR" sz="1400" b="1" dirty="0">
                <a:latin typeface="Lato Light"/>
              </a:rPr>
              <a:t>o planejamento, monitore os resultados e registre as </a:t>
            </a:r>
            <a:r>
              <a:rPr lang="pt-BR" sz="1400" b="1" dirty="0" smtClean="0">
                <a:latin typeface="Lato Light"/>
              </a:rPr>
              <a:t>ações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Invista na Inovação </a:t>
            </a:r>
            <a:r>
              <a:rPr lang="pt-BR" sz="1400" b="1" dirty="0" smtClean="0">
                <a:latin typeface="Lato Light"/>
              </a:rPr>
              <a:t>Acadêmica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Elabore Projetos Pedagógicos de Cursos consistentes e </a:t>
            </a:r>
            <a:r>
              <a:rPr lang="pt-BR" sz="1400" b="1" dirty="0" smtClean="0">
                <a:latin typeface="Lato Light"/>
              </a:rPr>
              <a:t>inovadores</a:t>
            </a: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584919" y="135491"/>
            <a:ext cx="502219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RECOMENDAÇÕES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Construa o PPC tendo como parâmetro o perfil do </a:t>
            </a:r>
            <a:r>
              <a:rPr lang="pt-BR" sz="1400" b="1" dirty="0" smtClean="0">
                <a:latin typeface="Lato Light"/>
              </a:rPr>
              <a:t>egresso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Reconstrua o currículo e fortaleça a </a:t>
            </a:r>
            <a:r>
              <a:rPr lang="pt-BR" sz="1400" b="1" dirty="0" smtClean="0">
                <a:latin typeface="Lato Light"/>
              </a:rPr>
              <a:t>interdisciplinaridade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Lato Light"/>
              </a:rPr>
              <a:t> </a:t>
            </a:r>
            <a:r>
              <a:rPr lang="pt-BR" sz="1400" b="1" dirty="0" smtClean="0">
                <a:latin typeface="Lato Light"/>
              </a:rPr>
              <a:t>Engaje </a:t>
            </a:r>
            <a:r>
              <a:rPr lang="pt-BR" sz="1400" b="1" dirty="0">
                <a:latin typeface="Lato Light"/>
              </a:rPr>
              <a:t>seus estudantes em diferentes projetos e obtenha informações sobre as demandas e sobre o perfil de seu </a:t>
            </a:r>
            <a:r>
              <a:rPr lang="pt-BR" sz="1400" b="1" dirty="0" smtClean="0">
                <a:latin typeface="Lato Light"/>
              </a:rPr>
              <a:t>aluno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584919" y="135491"/>
            <a:ext cx="502219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RECOMENDAÇÕES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Priorize a aprendizagem dos </a:t>
            </a:r>
            <a:r>
              <a:rPr lang="pt-BR" sz="1400" b="1" dirty="0" smtClean="0">
                <a:latin typeface="Lato Light"/>
              </a:rPr>
              <a:t>estudantes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Reveja os conceitos de </a:t>
            </a:r>
            <a:r>
              <a:rPr lang="pt-BR" sz="1400" b="1" dirty="0" smtClean="0">
                <a:latin typeface="Lato Light"/>
              </a:rPr>
              <a:t>avaliação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Lato Light"/>
              </a:rPr>
              <a:t>Invista </a:t>
            </a:r>
            <a:r>
              <a:rPr lang="pt-BR" sz="1400" b="1" dirty="0">
                <a:latin typeface="Lato Light"/>
              </a:rPr>
              <a:t>na tecnologia </a:t>
            </a:r>
            <a:r>
              <a:rPr lang="pt-BR" sz="1400" b="1" dirty="0" smtClean="0">
                <a:latin typeface="Lato Light"/>
              </a:rPr>
              <a:t>educacional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584919" y="135491"/>
            <a:ext cx="502219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RECOMENDAÇÕES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2180584" y="2549272"/>
            <a:ext cx="7830833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75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DESAFIOS </a:t>
            </a:r>
          </a:p>
          <a:p>
            <a:pPr algn="ctr">
              <a:lnSpc>
                <a:spcPts val="6500"/>
              </a:lnSpc>
            </a:pPr>
            <a:r>
              <a:rPr lang="en-US" sz="675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SERES E INEP</a:t>
            </a:r>
          </a:p>
        </p:txBody>
      </p:sp>
    </p:spTree>
    <p:extLst>
      <p:ext uri="{BB962C8B-B14F-4D97-AF65-F5344CB8AC3E}">
        <p14:creationId xmlns:p14="http://schemas.microsoft.com/office/powerpoint/2010/main" val="39918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Alguns desafios da SERES e do INEP para colocarem em prática a nova legislação são:</a:t>
            </a: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O </a:t>
            </a:r>
            <a:r>
              <a:rPr lang="pt-BR" sz="1400" b="1" dirty="0" err="1">
                <a:latin typeface="Lato Light"/>
              </a:rPr>
              <a:t>Sinaes</a:t>
            </a:r>
            <a:r>
              <a:rPr lang="pt-BR" sz="1400" b="1" dirty="0">
                <a:latin typeface="Lato Light"/>
              </a:rPr>
              <a:t> </a:t>
            </a:r>
            <a:r>
              <a:rPr lang="pt-BR" sz="1400" dirty="0">
                <a:latin typeface="Lato Light"/>
              </a:rPr>
              <a:t>deve ser revisitado para que os resultados da avaliação possam constituir referencial básico dos processos de regulação e supervisão do ensino superior (credenciamento e renovação de recredenciamento das IES, autorização, reconhecimento e renovação do reconhecimento dos cursos de graduação).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Permitir </a:t>
            </a:r>
            <a:r>
              <a:rPr lang="pt-BR" sz="1400" b="1" dirty="0">
                <a:latin typeface="Lato Light"/>
              </a:rPr>
              <a:t>autonomia institucional </a:t>
            </a:r>
            <a:r>
              <a:rPr lang="pt-BR" sz="1400" dirty="0">
                <a:latin typeface="Lato Light"/>
              </a:rPr>
              <a:t>com responsabilidade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Valorizar o </a:t>
            </a:r>
            <a:r>
              <a:rPr lang="pt-BR" sz="1400" b="1" dirty="0">
                <a:latin typeface="Lato Light"/>
              </a:rPr>
              <a:t>conceito institucional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Instigar a </a:t>
            </a:r>
            <a:r>
              <a:rPr lang="pt-BR" sz="1400" b="1" dirty="0">
                <a:latin typeface="Lato Light"/>
              </a:rPr>
              <a:t>inovação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Formar</a:t>
            </a:r>
            <a:r>
              <a:rPr lang="pt-BR" sz="1400" dirty="0">
                <a:latin typeface="Lato Light"/>
              </a:rPr>
              <a:t> os avaliadores.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2907976" y="135491"/>
            <a:ext cx="6376086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DESAFIOS SERES E INEP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323597"/>
            <a:ext cx="1151068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Proposta: Realizar um exercício de redação de um PPC, conforme as diretrizes dos novos instrumentos de avaliação</a:t>
            </a: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Tópicos que o texto deve comtemplar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A- Missão, Visão e Valores Institucionais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B- Objetivo do Curso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C- Concepção Curricular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D- Perfil do Egresso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E- Relação com o mundo do trabalho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Lato Light"/>
              </a:rPr>
              <a:t>F- Formas de  Acompanhamento – Relatórios Periódicos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1400" dirty="0"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CC3D41A9-5C70-42F5-8DD7-7A53F5738B4E}"/>
              </a:ext>
            </a:extLst>
          </p:cNvPr>
          <p:cNvSpPr txBox="1"/>
          <p:nvPr/>
        </p:nvSpPr>
        <p:spPr>
          <a:xfrm>
            <a:off x="3303117" y="135491"/>
            <a:ext cx="5585806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Simular a coerência</a:t>
            </a:r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998D2C17-6651-438E-A3BB-8825BD9021A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3176" y="893"/>
            <a:ext cx="12185651" cy="6856214"/>
          </a:xfrm>
        </p:spPr>
      </p:pic>
      <p:sp>
        <p:nvSpPr>
          <p:cNvPr id="11" name="Rectangle 10"/>
          <p:cNvSpPr/>
          <p:nvPr/>
        </p:nvSpPr>
        <p:spPr>
          <a:xfrm>
            <a:off x="3176" y="-1808"/>
            <a:ext cx="12185651" cy="6856214"/>
          </a:xfrm>
          <a:prstGeom prst="rect">
            <a:avLst/>
          </a:prstGeom>
          <a:solidFill>
            <a:srgbClr val="606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 sz="900" dirty="0"/>
          </a:p>
        </p:txBody>
      </p:sp>
      <p:sp>
        <p:nvSpPr>
          <p:cNvPr id="7" name="TextBox 2"/>
          <p:cNvSpPr txBox="1"/>
          <p:nvPr/>
        </p:nvSpPr>
        <p:spPr>
          <a:xfrm>
            <a:off x="386742" y="2132491"/>
            <a:ext cx="11356892" cy="259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6000" b="1" dirty="0">
                <a:solidFill>
                  <a:schemeClr val="bg1"/>
                </a:solidFill>
                <a:latin typeface="Lato" charset="0"/>
              </a:rPr>
              <a:t>RESULTADOS DOS PROCESSOS</a:t>
            </a:r>
          </a:p>
          <a:p>
            <a:pPr algn="ctr">
              <a:lnSpc>
                <a:spcPts val="6500"/>
              </a:lnSpc>
            </a:pPr>
            <a:r>
              <a:rPr lang="pt-BR" sz="6000" b="1" dirty="0">
                <a:solidFill>
                  <a:schemeClr val="bg1"/>
                </a:solidFill>
                <a:latin typeface="Lato" charset="0"/>
              </a:rPr>
              <a:t>DE AVALIAÇÃO INSTITUCIONAL</a:t>
            </a:r>
          </a:p>
          <a:p>
            <a:pPr algn="ctr">
              <a:lnSpc>
                <a:spcPts val="6500"/>
              </a:lnSpc>
            </a:pPr>
            <a:r>
              <a:rPr lang="pt-BR" sz="6000" b="1" dirty="0">
                <a:solidFill>
                  <a:schemeClr val="bg1"/>
                </a:solidFill>
                <a:latin typeface="Lato" charset="0"/>
              </a:rPr>
              <a:t>PODEM SER MELHORADOS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="" xmlns:a16="http://schemas.microsoft.com/office/drawing/2014/main" id="{66C36500-4727-4664-8B92-E455869A9565}"/>
              </a:ext>
            </a:extLst>
          </p:cNvPr>
          <p:cNvSpPr txBox="1"/>
          <p:nvPr/>
        </p:nvSpPr>
        <p:spPr>
          <a:xfrm>
            <a:off x="3865554" y="5519450"/>
            <a:ext cx="7830754" cy="113670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ts val="2020"/>
              </a:lnSpc>
            </a:pP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Fábio </a:t>
            </a:r>
            <a:r>
              <a:rPr lang="pt-BR" sz="1200" b="1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Reis </a:t>
            </a:r>
            <a:r>
              <a:rPr lang="pt-BR" sz="1200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endParaRPr lang="pt-BR" sz="1200" dirty="0">
              <a:solidFill>
                <a:schemeClr val="bg1"/>
              </a:solidFill>
              <a:latin typeface="Roboto Light" panose="02000000000000000000" pitchFamily="2" charset="0"/>
            </a:endParaRPr>
          </a:p>
          <a:p>
            <a:pPr algn="r">
              <a:lnSpc>
                <a:spcPts val="2020"/>
              </a:lnSpc>
            </a:pP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Fernando </a:t>
            </a:r>
            <a:r>
              <a:rPr lang="pt-BR" sz="12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Covac</a:t>
            </a: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endParaRPr lang="pt-BR" sz="1200" dirty="0">
              <a:solidFill>
                <a:schemeClr val="bg1"/>
              </a:solidFill>
              <a:latin typeface="Roboto Light" panose="02000000000000000000" pitchFamily="2" charset="0"/>
            </a:endParaRPr>
          </a:p>
          <a:p>
            <a:pPr algn="r">
              <a:lnSpc>
                <a:spcPts val="2020"/>
              </a:lnSpc>
            </a:pPr>
            <a:r>
              <a:rPr lang="pt-BR" sz="1200" b="1" dirty="0">
                <a:solidFill>
                  <a:schemeClr val="bg1"/>
                </a:solidFill>
                <a:latin typeface="Roboto Light" panose="02000000000000000000" pitchFamily="2" charset="0"/>
              </a:rPr>
              <a:t>José Roberto </a:t>
            </a:r>
            <a:r>
              <a:rPr lang="pt-BR" sz="1200" b="1" dirty="0" err="1">
                <a:solidFill>
                  <a:schemeClr val="bg1"/>
                </a:solidFill>
                <a:latin typeface="Roboto Light" panose="02000000000000000000" pitchFamily="2" charset="0"/>
              </a:rPr>
              <a:t>Covac</a:t>
            </a:r>
            <a:r>
              <a:rPr lang="pt-BR" sz="1200" dirty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endParaRPr lang="pt-BR" sz="1200" dirty="0" smtClean="0">
              <a:solidFill>
                <a:schemeClr val="bg1"/>
              </a:solidFill>
              <a:latin typeface="Roboto Light" panose="02000000000000000000" pitchFamily="2" charset="0"/>
            </a:endParaRPr>
          </a:p>
          <a:p>
            <a:pPr algn="r">
              <a:lnSpc>
                <a:spcPts val="2020"/>
              </a:lnSpc>
            </a:pPr>
            <a:r>
              <a:rPr lang="pt-BR" sz="1200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Rodrigo </a:t>
            </a:r>
            <a:r>
              <a:rPr lang="pt-BR" sz="1200" dirty="0" err="1" smtClean="0">
                <a:solidFill>
                  <a:schemeClr val="bg1"/>
                </a:solidFill>
                <a:latin typeface="Roboto Light" panose="02000000000000000000" pitchFamily="2" charset="0"/>
              </a:rPr>
              <a:t>Capelato</a:t>
            </a:r>
            <a:r>
              <a:rPr lang="pt-BR" sz="1200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 </a:t>
            </a:r>
            <a:endParaRPr lang="en-US" sz="1200" dirty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90529" y="241509"/>
            <a:ext cx="1081095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NOVOS INSTRUMENTOS DE AVALIAÇÃO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500251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Portaria Normativa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11 (21/ 6/ 2017)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regulamentou o Decreto 9.057 de 25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maio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Decreto 9.235 de 15 de dezembro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2017 trouxe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novos parâmetros de organização e dinâmica na oferta de cursos tanto na modalidade presencial como 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distância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Credenciamento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prévio de instituições vinculadas cujas mantenedoras possuam as suas mantidas já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recredenciadas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com CI igual ou superior 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4, desde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não tenham sido penalizadas em função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processo administrativo de supervisão nos últimos cinco anos. 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Os centros universitários e universidades poderão solicitar credenciamento fora de sua sede e em município diverso da sua abrangência, mas dentro do mesmo estado da sede da IES, desde que atendam aos requisitos dispostos nos art. 16 e art. 17, e que possuam CI maior ou igual a 4 na última avaliação externa in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loco.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26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175579"/>
            <a:ext cx="11510682" cy="2455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dirty="0">
                <a:latin typeface="Lato Light"/>
              </a:rPr>
              <a:t>Além das análises qualitativas dos instrumentos de 2015 e 2017, com apoio de análise Big Data oferecida pela consultoria especializada Expertise Educação, elaboramos uma avaliação comparativa, utilizando como ferramentas o contador de palavras e o processo de corpus linguístico, apresentando nuvens de palavras e relatórios estatísticos dos dados de linguagem coletados, que serão detalhados a seguir. </a:t>
            </a:r>
          </a:p>
          <a:p>
            <a:pPr>
              <a:lnSpc>
                <a:spcPct val="150000"/>
              </a:lnSpc>
            </a:pPr>
            <a:endParaRPr lang="pt-BR" sz="13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>
                <a:latin typeface="Lato Light"/>
              </a:rPr>
              <a:t> As nuvens de palavras abaixo retratam o seu </a:t>
            </a:r>
            <a:r>
              <a:rPr lang="pt-BR" sz="1300" b="1" dirty="0">
                <a:latin typeface="Lato Light"/>
              </a:rPr>
              <a:t>grau de frequência </a:t>
            </a:r>
            <a:r>
              <a:rPr lang="pt-BR" sz="1300" dirty="0">
                <a:latin typeface="Lato Light"/>
              </a:rPr>
              <a:t>em cada ano.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dirty="0">
                <a:latin typeface="Lato Light"/>
              </a:rPr>
              <a:t>O </a:t>
            </a:r>
            <a:r>
              <a:rPr lang="pt-BR" sz="1300" b="1" dirty="0">
                <a:latin typeface="Lato Light"/>
              </a:rPr>
              <a:t>tamanho</a:t>
            </a:r>
            <a:r>
              <a:rPr lang="pt-BR" sz="1300" dirty="0">
                <a:latin typeface="Lato Light"/>
              </a:rPr>
              <a:t> dos termos reflete a </a:t>
            </a:r>
            <a:r>
              <a:rPr lang="pt-BR" sz="1300" b="1" dirty="0">
                <a:latin typeface="Lato Light"/>
              </a:rPr>
              <a:t>frequência</a:t>
            </a:r>
            <a:r>
              <a:rPr lang="pt-BR" sz="1300" dirty="0">
                <a:latin typeface="Lato Light"/>
              </a:rPr>
              <a:t> com que elas foram utilizadas pelo INEP, ou seja, quão maiores as palavras, mais elas foram usadas no instrumento</a:t>
            </a:r>
          </a:p>
          <a:p>
            <a:pPr>
              <a:lnSpc>
                <a:spcPct val="150000"/>
              </a:lnSpc>
            </a:pPr>
            <a:endParaRPr lang="pt-BR" sz="1300" dirty="0">
              <a:latin typeface="Lato Light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="" xmlns:a16="http://schemas.microsoft.com/office/drawing/2014/main" id="{2D94E727-82E6-40C5-B502-7E9BB1223A20}"/>
              </a:ext>
            </a:extLst>
          </p:cNvPr>
          <p:cNvSpPr txBox="1"/>
          <p:nvPr/>
        </p:nvSpPr>
        <p:spPr>
          <a:xfrm>
            <a:off x="1033669" y="3389661"/>
            <a:ext cx="4386469" cy="372841"/>
          </a:xfrm>
          <a:prstGeom prst="rect">
            <a:avLst/>
          </a:prstGeom>
          <a:noFill/>
        </p:spPr>
        <p:txBody>
          <a:bodyPr wrap="square" lIns="109710" tIns="54855" rIns="109710" bIns="54855" rtlCol="0" anchor="ctr">
            <a:spAutoFit/>
          </a:bodyPr>
          <a:lstStyle/>
          <a:p>
            <a:pPr algn="ctr">
              <a:lnSpc>
                <a:spcPts val="2020"/>
              </a:lnSpc>
            </a:pPr>
            <a:r>
              <a:rPr lang="pt-BR" sz="2400" b="1" dirty="0">
                <a:solidFill>
                  <a:srgbClr val="228E77"/>
                </a:solidFill>
                <a:latin typeface="Lato Light"/>
              </a:rPr>
              <a:t>2015</a:t>
            </a:r>
            <a:endParaRPr lang="en-US" sz="2400" dirty="0">
              <a:solidFill>
                <a:srgbClr val="228E77"/>
              </a:solidFill>
              <a:latin typeface="Lato Light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6BD08BA5-79CF-4487-B175-231031D447DA}"/>
              </a:ext>
            </a:extLst>
          </p:cNvPr>
          <p:cNvSpPr txBox="1"/>
          <p:nvPr/>
        </p:nvSpPr>
        <p:spPr>
          <a:xfrm>
            <a:off x="6494556" y="3394867"/>
            <a:ext cx="4663774" cy="372841"/>
          </a:xfrm>
          <a:prstGeom prst="rect">
            <a:avLst/>
          </a:prstGeom>
          <a:noFill/>
        </p:spPr>
        <p:txBody>
          <a:bodyPr wrap="square" lIns="109710" tIns="54855" rIns="109710" bIns="54855" rtlCol="0" anchor="ctr">
            <a:spAutoFit/>
          </a:bodyPr>
          <a:lstStyle/>
          <a:p>
            <a:pPr algn="ctr">
              <a:lnSpc>
                <a:spcPts val="2020"/>
              </a:lnSpc>
            </a:pPr>
            <a:r>
              <a:rPr lang="pt-BR" sz="2400" b="1" dirty="0">
                <a:solidFill>
                  <a:srgbClr val="228E77"/>
                </a:solidFill>
                <a:latin typeface="Lato Light"/>
              </a:rPr>
              <a:t>2017</a:t>
            </a:r>
            <a:endParaRPr lang="en-US" sz="2400" dirty="0">
              <a:solidFill>
                <a:srgbClr val="228E77"/>
              </a:solidFill>
              <a:latin typeface="Lato Ligh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F731D93-0B65-41E5-8BE3-811AB7E58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5" t="40406" r="8039" b="18934"/>
          <a:stretch/>
        </p:blipFill>
        <p:spPr>
          <a:xfrm>
            <a:off x="851913" y="3767708"/>
            <a:ext cx="10488174" cy="29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90529" y="241509"/>
            <a:ext cx="1081095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NOVOS INSTRUMENTOS DE AVALIAÇÃO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500251"/>
            <a:ext cx="115106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Antes de a instituição pensar em investir em um </a:t>
            </a: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projeto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ou em outros voos, o desafio principal será obter o CI 4. Esse deve ser o objetivo para garantir a estabilidade institucional. </a:t>
            </a:r>
          </a:p>
        </p:txBody>
      </p:sp>
    </p:spTree>
    <p:extLst>
      <p:ext uri="{BB962C8B-B14F-4D97-AF65-F5344CB8AC3E}">
        <p14:creationId xmlns:p14="http://schemas.microsoft.com/office/powerpoint/2010/main" val="15925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90529" y="241509"/>
            <a:ext cx="1081095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NOVOS INSTRUMENTOS DE AVALIAÇÃO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C5E3118-9905-4B3F-9379-D575E930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2214562"/>
            <a:ext cx="103536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90529" y="241509"/>
            <a:ext cx="1081095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NOVOS INSTRUMENTOS DE AVALIAÇÃO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493627"/>
            <a:ext cx="11510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Lato Light"/>
              </a:rPr>
              <a:t>A nuvem de palavras a seguir reflete a incidência do uso das palavras nos Instrumentos de credenciamento e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Lato Light"/>
              </a:rPr>
              <a:t>recredenciamento, no ano de 2014 e </a:t>
            </a:r>
            <a:r>
              <a:rPr lang="pt-BR" sz="1600" dirty="0" smtClean="0">
                <a:latin typeface="Lato Light"/>
              </a:rPr>
              <a:t>2017. </a:t>
            </a:r>
            <a:endParaRPr lang="pt-BR" sz="1600" dirty="0">
              <a:latin typeface="Lato Ligh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EB24E09-2D9B-443D-9E85-FD35F268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3165848"/>
            <a:ext cx="9715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1175579"/>
            <a:ext cx="1151068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>
                <a:latin typeface="Lato Light"/>
              </a:rPr>
              <a:t>. </a:t>
            </a:r>
            <a:endParaRPr lang="pt-BR" sz="1600" dirty="0">
              <a:latin typeface="Lato Light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="" xmlns:a16="http://schemas.microsoft.com/office/drawing/2014/main" id="{2D94E727-82E6-40C5-B502-7E9BB1223A20}"/>
              </a:ext>
            </a:extLst>
          </p:cNvPr>
          <p:cNvSpPr txBox="1"/>
          <p:nvPr/>
        </p:nvSpPr>
        <p:spPr>
          <a:xfrm>
            <a:off x="1033669" y="3389661"/>
            <a:ext cx="4386469" cy="372841"/>
          </a:xfrm>
          <a:prstGeom prst="rect">
            <a:avLst/>
          </a:prstGeom>
          <a:noFill/>
        </p:spPr>
        <p:txBody>
          <a:bodyPr wrap="square" lIns="109710" tIns="54855" rIns="109710" bIns="54855" rtlCol="0" anchor="ctr">
            <a:spAutoFit/>
          </a:bodyPr>
          <a:lstStyle/>
          <a:p>
            <a:pPr algn="ctr">
              <a:lnSpc>
                <a:spcPts val="2020"/>
              </a:lnSpc>
            </a:pPr>
            <a:r>
              <a:rPr lang="pt-BR" sz="2400" b="1" dirty="0">
                <a:solidFill>
                  <a:srgbClr val="228E77"/>
                </a:solidFill>
                <a:latin typeface="Lato Light"/>
              </a:rPr>
              <a:t>2015</a:t>
            </a:r>
            <a:endParaRPr lang="en-US" sz="2400" dirty="0">
              <a:solidFill>
                <a:srgbClr val="228E77"/>
              </a:solidFill>
              <a:latin typeface="Lato Ligh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3D52481-39BE-4A52-BA47-0C085969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0" y="3085670"/>
            <a:ext cx="11502200" cy="37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7">
            <a:extLst>
              <a:ext uri="{FF2B5EF4-FFF2-40B4-BE49-F238E27FC236}">
                <a16:creationId xmlns="" xmlns:a16="http://schemas.microsoft.com/office/drawing/2014/main" id="{3043BEFA-9414-422D-BFAC-527D5CD8EEB6}"/>
              </a:ext>
            </a:extLst>
          </p:cNvPr>
          <p:cNvSpPr/>
          <p:nvPr/>
        </p:nvSpPr>
        <p:spPr>
          <a:xfrm>
            <a:off x="340659" y="1153763"/>
            <a:ext cx="11510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Por conseguinte, nas tabelas abaixo, apresentamos o uso de palavras com maior incidência, que em nossa concepção irão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influenciar os resultados do processo de avaliação institucional.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="" xmlns:a16="http://schemas.microsoft.com/office/drawing/2014/main" id="{6A43617E-2252-49AB-9F4A-3BB08BF9280C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15" name="Rectangle 33">
            <a:extLst>
              <a:ext uri="{FF2B5EF4-FFF2-40B4-BE49-F238E27FC236}">
                <a16:creationId xmlns="" xmlns:a16="http://schemas.microsoft.com/office/drawing/2014/main" id="{DFF0D04D-A33B-4192-87B8-97BBC02D877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C3C50DD-39F9-4698-A27A-3FA37741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401" y="2133220"/>
            <a:ext cx="6927273" cy="45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">
            <a:extLst>
              <a:ext uri="{FF2B5EF4-FFF2-40B4-BE49-F238E27FC236}">
                <a16:creationId xmlns="" xmlns:a16="http://schemas.microsoft.com/office/drawing/2014/main" id="{DA1A24EE-9AF7-49DB-9C7C-D691AD009403}"/>
              </a:ext>
            </a:extLst>
          </p:cNvPr>
          <p:cNvSpPr/>
          <p:nvPr/>
        </p:nvSpPr>
        <p:spPr>
          <a:xfrm>
            <a:off x="340659" y="1153763"/>
            <a:ext cx="115106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No instrumento de recredenciamento e renovação do recredenciamento, a tabela abaixo demonstra o seguinte resultado: </a:t>
            </a:r>
          </a:p>
        </p:txBody>
      </p:sp>
      <p:sp>
        <p:nvSpPr>
          <p:cNvPr id="7" name="TextBox 32">
            <a:extLst>
              <a:ext uri="{FF2B5EF4-FFF2-40B4-BE49-F238E27FC236}">
                <a16:creationId xmlns="" xmlns:a16="http://schemas.microsoft.com/office/drawing/2014/main" id="{755DD322-D976-4AC0-9E59-6F407EC0EF9A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="" xmlns:a16="http://schemas.microsoft.com/office/drawing/2014/main" id="{FD222D28-1085-4FB6-9B20-7CF8051D8848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5BF20DC-304E-43BE-8D69-F5F57C435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578" y="1706371"/>
            <a:ext cx="6289649" cy="49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50955" y="1488796"/>
            <a:ext cx="1151068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Lato Light"/>
              </a:rPr>
              <a:t>Em  </a:t>
            </a:r>
            <a:r>
              <a:rPr lang="pt-BR" sz="1400" dirty="0">
                <a:latin typeface="Lato Light"/>
              </a:rPr>
              <a:t>2014 as três palavras mais utilizadas eram </a:t>
            </a:r>
            <a:r>
              <a:rPr lang="pt-BR" sz="1400" b="1" dirty="0">
                <a:latin typeface="Lato Light"/>
              </a:rPr>
              <a:t>“global”, “sistêmico” e “institucional</a:t>
            </a:r>
            <a:r>
              <a:rPr lang="pt-BR" sz="1400" dirty="0" smtClean="0">
                <a:latin typeface="Lato Light"/>
              </a:rPr>
              <a:t>”. Em   2017, </a:t>
            </a:r>
            <a:r>
              <a:rPr lang="pt-BR" sz="1400" dirty="0">
                <a:latin typeface="Lato Light"/>
              </a:rPr>
              <a:t>as três com maior incidência são </a:t>
            </a:r>
            <a:r>
              <a:rPr lang="pt-BR" sz="1400" b="1" dirty="0">
                <a:latin typeface="Lato Light"/>
              </a:rPr>
              <a:t>“institucional”, “política” e “atividades”. </a:t>
            </a:r>
            <a:r>
              <a:rPr lang="pt-BR" sz="1400" dirty="0" smtClean="0">
                <a:latin typeface="Lato Light"/>
              </a:rPr>
              <a:t>Na </a:t>
            </a:r>
            <a:r>
              <a:rPr lang="pt-BR" sz="1400" dirty="0">
                <a:latin typeface="Lato Light"/>
              </a:rPr>
              <a:t>avaliação de recredenciamento houve um aumento de 27% do uso da palavra “institucional</a:t>
            </a:r>
            <a:r>
              <a:rPr lang="pt-BR" sz="1400" dirty="0" smtClean="0">
                <a:latin typeface="Lato Light"/>
              </a:rPr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Lato Light"/>
              </a:rPr>
              <a:t>Foco no PDI e no  </a:t>
            </a:r>
            <a:r>
              <a:rPr lang="pt-BR" sz="1400" dirty="0">
                <a:latin typeface="Lato Light"/>
              </a:rPr>
              <a:t>Projeto Político </a:t>
            </a:r>
            <a:r>
              <a:rPr lang="pt-BR" sz="1400" dirty="0" smtClean="0">
                <a:latin typeface="Lato Light"/>
              </a:rPr>
              <a:t>Institucional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Necessidade de adequação </a:t>
            </a:r>
            <a:r>
              <a:rPr lang="pt-BR" sz="1400" b="1" dirty="0">
                <a:latin typeface="Lato Light"/>
              </a:rPr>
              <a:t>dos projetos à realidade e ao perfil institucional </a:t>
            </a:r>
            <a:r>
              <a:rPr lang="pt-BR" sz="1400" dirty="0">
                <a:latin typeface="Lato Light"/>
              </a:rPr>
              <a:t>(+8). Por isso, o </a:t>
            </a:r>
            <a:r>
              <a:rPr lang="pt-BR" sz="1400" b="1" dirty="0">
                <a:latin typeface="Lato Light"/>
              </a:rPr>
              <a:t>alinhamento</a:t>
            </a:r>
            <a:r>
              <a:rPr lang="pt-BR" sz="1400" dirty="0">
                <a:latin typeface="Lato Light"/>
              </a:rPr>
              <a:t> (+19) e a </a:t>
            </a:r>
            <a:r>
              <a:rPr lang="pt-BR" sz="1400" b="1" dirty="0">
                <a:latin typeface="Lato Light"/>
              </a:rPr>
              <a:t>capacidade de execução das atividades propostas </a:t>
            </a:r>
            <a:r>
              <a:rPr lang="pt-BR" sz="1400" dirty="0">
                <a:latin typeface="Lato Light"/>
              </a:rPr>
              <a:t>(+20 ) são importantes.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As IES com um </a:t>
            </a:r>
            <a:r>
              <a:rPr lang="pt-BR" sz="1400" b="1" dirty="0">
                <a:latin typeface="Lato Light"/>
              </a:rPr>
              <a:t>PDI </a:t>
            </a:r>
            <a:r>
              <a:rPr lang="pt-BR" sz="1400" dirty="0">
                <a:latin typeface="Lato Light"/>
              </a:rPr>
              <a:t>coerente, com </a:t>
            </a:r>
            <a:r>
              <a:rPr lang="pt-BR" sz="1400" b="1" dirty="0">
                <a:latin typeface="Lato Light"/>
              </a:rPr>
              <a:t>estratégias (+4) </a:t>
            </a:r>
            <a:r>
              <a:rPr lang="pt-BR" sz="1400" dirty="0">
                <a:latin typeface="Lato Light"/>
              </a:rPr>
              <a:t>alinhadas e capacidade de execução, será beneficiada no credenciamento e no recredenciamento </a:t>
            </a:r>
            <a:r>
              <a:rPr lang="pt-BR" sz="1400" dirty="0" smtClean="0">
                <a:latin typeface="Lato Light"/>
              </a:rPr>
              <a:t>institucional. Houve </a:t>
            </a:r>
            <a:r>
              <a:rPr lang="pt-BR" sz="1400" dirty="0">
                <a:latin typeface="Lato Light"/>
              </a:rPr>
              <a:t>um aumento de </a:t>
            </a:r>
            <a:r>
              <a:rPr lang="pt-BR" sz="1400" b="1" dirty="0">
                <a:latin typeface="Lato Light"/>
              </a:rPr>
              <a:t>113% (credenciamento) e 222% (recredenciamento) do uso do termo “política”. 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="" xmlns:a16="http://schemas.microsoft.com/office/drawing/2014/main" id="{43C723C6-D5AF-493E-857D-ADE6BF24A7CB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C8ED4E3A-4E8E-4314-97AC-EC82DD6DAEAE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50955" y="1488796"/>
            <a:ext cx="11510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As políticas institucionais precisam estar integradas, </a:t>
            </a:r>
            <a:r>
              <a:rPr lang="pt-BR" sz="1400" b="1" dirty="0">
                <a:latin typeface="Lato Light"/>
              </a:rPr>
              <a:t>em atividades transversais (+12), e ser apropriadas (+5) pela comunidade acadêmica </a:t>
            </a:r>
            <a:r>
              <a:rPr lang="pt-BR" sz="1400" dirty="0">
                <a:latin typeface="Lato Light"/>
              </a:rPr>
              <a:t>e pela sociedade. </a:t>
            </a:r>
            <a:r>
              <a:rPr lang="pt-BR" sz="1400" dirty="0" smtClean="0">
                <a:latin typeface="Lato Light"/>
              </a:rPr>
              <a:t>A </a:t>
            </a:r>
            <a:r>
              <a:rPr lang="pt-BR" sz="1400" dirty="0">
                <a:latin typeface="Lato Light"/>
              </a:rPr>
              <a:t>IES terá que ir além de seus muros e planejar ações transversais 6 </a:t>
            </a:r>
            <a:r>
              <a:rPr lang="pt-BR" sz="1400" b="1" dirty="0">
                <a:latin typeface="Lato Light"/>
              </a:rPr>
              <a:t>de direitos humanos, de debates sobre o meio ambiente e de valorização das atividades culturais</a:t>
            </a:r>
            <a:r>
              <a:rPr lang="pt-BR" sz="1400" dirty="0">
                <a:latin typeface="Lato Light"/>
              </a:rPr>
              <a:t>, por exemplo. Esse conjunto de atividades precisará ter vínculos com o </a:t>
            </a:r>
            <a:r>
              <a:rPr lang="pt-BR" sz="1400" dirty="0" smtClean="0">
                <a:latin typeface="Lato Light"/>
              </a:rPr>
              <a:t>entorno.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Os instrumentos de avaliação, ao mesmo tempo que valorizam as atividades realizadas e apropriadas, exigem das IES processos de </a:t>
            </a:r>
            <a:r>
              <a:rPr lang="pt-BR" sz="1400" b="1" dirty="0" err="1" smtClean="0">
                <a:latin typeface="Lato Light"/>
              </a:rPr>
              <a:t>autoavaliação</a:t>
            </a:r>
            <a:r>
              <a:rPr lang="pt-BR" sz="1400" dirty="0" smtClean="0">
                <a:latin typeface="Lato Light"/>
              </a:rPr>
              <a:t>.</a:t>
            </a: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 palavra </a:t>
            </a:r>
            <a:r>
              <a:rPr lang="pt-BR" sz="1400" b="1" dirty="0">
                <a:latin typeface="Lato Light"/>
              </a:rPr>
              <a:t>“apropriado</a:t>
            </a:r>
            <a:r>
              <a:rPr lang="pt-BR" sz="1400" dirty="0">
                <a:latin typeface="Lato Light"/>
              </a:rPr>
              <a:t>” é evidenciada já no primeiro indicador do Eixo 1. O que se espera são resultados com evidências, participações e relatórios analíticos. </a:t>
            </a:r>
            <a:r>
              <a:rPr lang="pt-BR" sz="1400" b="1" dirty="0">
                <a:latin typeface="Lato Light"/>
              </a:rPr>
              <a:t>A CPA </a:t>
            </a:r>
            <a:r>
              <a:rPr lang="pt-BR" sz="1400" dirty="0">
                <a:latin typeface="Lato Light"/>
              </a:rPr>
              <a:t>precisa ser constituída por pessoas que conheçam o PDI e as políticas institucionais, que possuem posicionamento estratégico e capacidade de análise de dados e, obviamente, que atendam os requisitos legais dos instrumentos de avaliação. 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="" xmlns:a16="http://schemas.microsoft.com/office/drawing/2014/main" id="{43C723C6-D5AF-493E-857D-ADE6BF24A7CB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C8ED4E3A-4E8E-4314-97AC-EC82DD6DAEAE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50955" y="1326871"/>
            <a:ext cx="1151068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Há um claro foco nos </a:t>
            </a:r>
            <a:r>
              <a:rPr lang="pt-BR" sz="1400" b="1" dirty="0">
                <a:latin typeface="Lato Light"/>
              </a:rPr>
              <a:t>discentes (+112% e +118%). </a:t>
            </a:r>
            <a:r>
              <a:rPr lang="pt-BR" sz="1400" dirty="0">
                <a:latin typeface="Lato Light"/>
              </a:rPr>
              <a:t/>
            </a:r>
            <a:br>
              <a:rPr lang="pt-BR" sz="1400" dirty="0">
                <a:latin typeface="Lato Light"/>
              </a:rPr>
            </a:br>
            <a:endParaRPr lang="pt-BR" sz="1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 IES terá </a:t>
            </a:r>
            <a:r>
              <a:rPr lang="pt-BR" sz="1400" b="1" dirty="0">
                <a:latin typeface="Lato Light"/>
              </a:rPr>
              <a:t>que priorizar o aprendizado e o atendimento aos alunos em diferentes dimensões</a:t>
            </a:r>
            <a:r>
              <a:rPr lang="pt-BR" sz="1400" dirty="0">
                <a:latin typeface="Lato Light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Os novos instrumentos de avaliação também indicam uma clara </a:t>
            </a:r>
            <a:r>
              <a:rPr lang="pt-BR" sz="1400" b="1" dirty="0">
                <a:latin typeface="Lato Light"/>
              </a:rPr>
              <a:t>valorização dos processos de inovação</a:t>
            </a:r>
            <a:r>
              <a:rPr lang="pt-BR" sz="1400" dirty="0">
                <a:latin typeface="Lato Light"/>
              </a:rPr>
              <a:t>. Se em 2014 o uso da palavra </a:t>
            </a:r>
            <a:r>
              <a:rPr lang="pt-BR" sz="1400" b="1" dirty="0">
                <a:latin typeface="Lato Light"/>
              </a:rPr>
              <a:t>“inovação” </a:t>
            </a:r>
            <a:r>
              <a:rPr lang="pt-BR" sz="1400" dirty="0">
                <a:latin typeface="Lato Light"/>
              </a:rPr>
              <a:t>não aparecia no instrumento de credenciamento, em 2017 a palavra é citada 15 vezes. </a:t>
            </a:r>
            <a:r>
              <a:rPr lang="pt-BR" sz="1400" b="1" dirty="0">
                <a:latin typeface="Lato Light"/>
              </a:rPr>
              <a:t>No instrumento de recredenciamento passou de 10 para 29 vezes.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latin typeface="Lato Light"/>
              </a:rPr>
              <a:t>Qual a proposta transversal (que envolva diferentes cursos), interdisciplinar e de fomento ao empreendedorismo da IES? </a:t>
            </a:r>
            <a:endParaRPr lang="pt-BR" sz="1400" dirty="0">
              <a:latin typeface="Lato Light"/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="" xmlns:a16="http://schemas.microsoft.com/office/drawing/2014/main" id="{43C723C6-D5AF-493E-857D-ADE6BF24A7CB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C8ED4E3A-4E8E-4314-97AC-EC82DD6DAEAE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50955" y="1326871"/>
            <a:ext cx="1151068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Lato Light"/>
              </a:rPr>
              <a:t>Como podemos interpretar as mudanças nos instrumentos de Avaliação </a:t>
            </a:r>
            <a:r>
              <a:rPr lang="pt-BR" sz="2400" dirty="0" smtClean="0">
                <a:latin typeface="Lato Light"/>
              </a:rPr>
              <a:t>Institucional </a:t>
            </a:r>
            <a:r>
              <a:rPr lang="pt-BR" sz="2400" dirty="0">
                <a:latin typeface="Lato Light"/>
              </a:rPr>
              <a:t>e quais são as mudanças mais significativas? 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2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Lato Light"/>
              </a:rPr>
              <a:t>Qual a Relevância do PDI?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Lato Light"/>
              </a:rPr>
              <a:t>Como Institucionalizar as Políticas de Ensino, Pesquisa e Extensão?</a:t>
            </a:r>
            <a:endParaRPr lang="pt-BR" sz="2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Lato Light"/>
              </a:rPr>
              <a:t>Qual a Avaliação Geral dos Instrumentos de </a:t>
            </a:r>
            <a:r>
              <a:rPr lang="pt-BR" sz="2400" dirty="0" smtClean="0">
                <a:latin typeface="Lato Light"/>
              </a:rPr>
              <a:t>Avaliação Institucional? </a:t>
            </a:r>
            <a:endParaRPr lang="pt-BR" sz="2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Lato Light"/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="" xmlns:a16="http://schemas.microsoft.com/office/drawing/2014/main" id="{43C723C6-D5AF-493E-857D-ADE6BF24A7CB}"/>
              </a:ext>
            </a:extLst>
          </p:cNvPr>
          <p:cNvSpPr txBox="1"/>
          <p:nvPr/>
        </p:nvSpPr>
        <p:spPr>
          <a:xfrm>
            <a:off x="4009231" y="135491"/>
            <a:ext cx="4173560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Para conversar</a:t>
            </a:r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C8ED4E3A-4E8E-4314-97AC-EC82DD6DAEAE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340659" y="4334281"/>
            <a:ext cx="115106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Lato Light"/>
              </a:rPr>
              <a:t>Conceitos que </a:t>
            </a:r>
            <a:r>
              <a:rPr lang="pt-BR" sz="1400" b="1" dirty="0">
                <a:latin typeface="Lato Light"/>
              </a:rPr>
              <a:t>ganham</a:t>
            </a:r>
            <a:r>
              <a:rPr lang="pt-BR" sz="1400" dirty="0">
                <a:latin typeface="Lato Light"/>
              </a:rPr>
              <a:t> importância no novo instrumento: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PPC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Sistêmica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Aprendizagem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Avaliação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Tecnologia</a:t>
            </a:r>
          </a:p>
          <a:p>
            <a:r>
              <a:rPr lang="pt-BR" sz="1400" dirty="0">
                <a:latin typeface="Lato Light"/>
              </a:rPr>
              <a:t>Conceitos que </a:t>
            </a:r>
            <a:r>
              <a:rPr lang="pt-BR" sz="1400" b="1" dirty="0">
                <a:latin typeface="Lato Light"/>
              </a:rPr>
              <a:t>perdem</a:t>
            </a:r>
            <a:r>
              <a:rPr lang="pt-BR" sz="1400" dirty="0">
                <a:latin typeface="Lato Light"/>
              </a:rPr>
              <a:t> importância no novo instrumento: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Previsto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Implantado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Docentes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Lato Light"/>
              </a:rPr>
              <a:t>Especializados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="" xmlns:a16="http://schemas.microsoft.com/office/drawing/2014/main" id="{518F252D-25CE-4A10-888A-1399E6310DA5}"/>
              </a:ext>
            </a:extLst>
          </p:cNvPr>
          <p:cNvSpPr txBox="1"/>
          <p:nvPr/>
        </p:nvSpPr>
        <p:spPr>
          <a:xfrm>
            <a:off x="1523999" y="1377985"/>
            <a:ext cx="3982567" cy="372841"/>
          </a:xfrm>
          <a:prstGeom prst="rect">
            <a:avLst/>
          </a:prstGeom>
          <a:noFill/>
        </p:spPr>
        <p:txBody>
          <a:bodyPr wrap="square" lIns="109710" tIns="54855" rIns="109710" bIns="54855" rtlCol="0" anchor="ctr">
            <a:spAutoFit/>
          </a:bodyPr>
          <a:lstStyle/>
          <a:p>
            <a:pPr algn="ctr">
              <a:lnSpc>
                <a:spcPts val="2020"/>
              </a:lnSpc>
            </a:pPr>
            <a:r>
              <a:rPr lang="pt-BR" sz="2000" b="1" dirty="0">
                <a:solidFill>
                  <a:srgbClr val="228E77"/>
                </a:solidFill>
                <a:latin typeface="Lato Light"/>
              </a:rPr>
              <a:t>2015</a:t>
            </a:r>
            <a:endParaRPr lang="en-US" sz="2000" dirty="0">
              <a:solidFill>
                <a:srgbClr val="228E77"/>
              </a:solidFill>
              <a:latin typeface="Lato Ligh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="" xmlns:a16="http://schemas.microsoft.com/office/drawing/2014/main" id="{D0A7BD52-70EF-4F51-8ABE-29D06E7959E0}"/>
              </a:ext>
            </a:extLst>
          </p:cNvPr>
          <p:cNvSpPr txBox="1"/>
          <p:nvPr/>
        </p:nvSpPr>
        <p:spPr>
          <a:xfrm>
            <a:off x="6400800" y="1383191"/>
            <a:ext cx="4267201" cy="372841"/>
          </a:xfrm>
          <a:prstGeom prst="rect">
            <a:avLst/>
          </a:prstGeom>
          <a:noFill/>
        </p:spPr>
        <p:txBody>
          <a:bodyPr wrap="square" lIns="109710" tIns="54855" rIns="109710" bIns="54855" rtlCol="0" anchor="ctr">
            <a:spAutoFit/>
          </a:bodyPr>
          <a:lstStyle/>
          <a:p>
            <a:pPr algn="ctr">
              <a:lnSpc>
                <a:spcPts val="2020"/>
              </a:lnSpc>
            </a:pPr>
            <a:r>
              <a:rPr lang="pt-BR" sz="2000" b="1" dirty="0">
                <a:solidFill>
                  <a:srgbClr val="228E77"/>
                </a:solidFill>
                <a:latin typeface="Lato Light"/>
              </a:rPr>
              <a:t>2017</a:t>
            </a:r>
            <a:endParaRPr lang="en-US" sz="2000" dirty="0">
              <a:solidFill>
                <a:srgbClr val="228E77"/>
              </a:solidFill>
              <a:latin typeface="Lato Light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BD0AFE3-6E63-4A40-9D02-766D0A58E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85" t="40406" r="8039" b="18934"/>
          <a:stretch/>
        </p:blipFill>
        <p:spPr>
          <a:xfrm>
            <a:off x="1328648" y="1712147"/>
            <a:ext cx="9534704" cy="2671945"/>
          </a:xfrm>
          <a:prstGeom prst="rect">
            <a:avLst/>
          </a:prstGeom>
        </p:spPr>
      </p:pic>
      <p:sp>
        <p:nvSpPr>
          <p:cNvPr id="12" name="TextBox 32">
            <a:extLst>
              <a:ext uri="{FF2B5EF4-FFF2-40B4-BE49-F238E27FC236}">
                <a16:creationId xmlns="" xmlns:a16="http://schemas.microsoft.com/office/drawing/2014/main" id="{5AE590ED-9E20-4D7B-9E9C-C5A0568D7EC4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C4440B78-2221-4BCC-8019-739966797D0E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EIXO 1 – PLAMEJAMENTO E AVALIAÇÃO INSTITUCIONAL</a:t>
            </a: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670300" y="3810000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8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80679" y="241509"/>
            <a:ext cx="10430658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1.2 Processo de </a:t>
            </a:r>
            <a:r>
              <a:rPr lang="pt-BR" sz="44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autoavaliação</a:t>
            </a:r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institucional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01913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Há processo de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autoavaliação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institucional e atende às necessidades institucionais, como instrumento de gestão e de ação acadêmico-administrativa de melhoria institucional, com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evidência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de que todos os segmentos da comunidade acadêmica estão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sensibilizados e se apropriam seus resultados.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o projeto/processo de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autoavaliação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institucional está previsto/implantado e atende de maneira excelente às necessidades institucionais, como instrumento de gestão e de ações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acadêmicoadministrativas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de melhoria institucional.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: </a:t>
            </a:r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Com evidência de que todos os segmentos da comunidade acadêmica estão sensibilizados e se apropriam seus resultados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5719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60887" y="241509"/>
            <a:ext cx="11470238" cy="415490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1.4 </a:t>
            </a:r>
            <a:r>
              <a:rPr lang="pt-BR" sz="24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Autoavaliação</a:t>
            </a:r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pt-BR" sz="2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 </a:t>
            </a:r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avaliações externas: análise e divulgação dos resultados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01913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Os resultados divulgados, referentes à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autoavaliação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institucional e às avaliações externas, são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analíticos e apropriados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por todos os segmentos da comunidade acadêmica.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a divulgação das análises dos resultados do processo de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autoavaliação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institucional e das avaliações externas ocorre, de maneira excelente, para a comunidade acadêmica.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analíticos e apropriados por todos os segmentos da comunidade acadêmica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8775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873978" y="82118"/>
            <a:ext cx="6444054" cy="600156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1.5 Relatórios de </a:t>
            </a:r>
            <a:r>
              <a:rPr lang="pt-BR" sz="36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autoavaliação</a:t>
            </a:r>
            <a:endParaRPr lang="pt-BR" sz="36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037" y="1534394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927716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Os relatórios de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autoavaliação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estão de acordo com a previsão de postagem para cada ano do triênio (considerando os relatórios parciais e final previstos no planejamento da CPA), possuem clara relação entre si, impactam o processo de gestão da instituição e promovem mudanças inovadoras.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a divulgação das análises dos resultados do processo de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autoavaliação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institucional e das avaliações externas ocorre, de maneira excelente, para a comunidade acadêmica.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: São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analíticos e apropriados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por todos os segmentos da comunidade acadêmica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53973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5320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EIXO 2 – DESENVOLVIMENTO</a:t>
            </a:r>
            <a:b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INSTITUCIONAL</a:t>
            </a: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670300" y="3810000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6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35521" y="241509"/>
            <a:ext cx="11120975" cy="127726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2.1 Missão institucional, metas e objetivos do PDI.</a:t>
            </a:r>
          </a:p>
          <a:p>
            <a:pPr algn="ctr"/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385135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A missão, os objetivos, as metas e 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valores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da instituição estão expressos no PDI,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comunicam-se com as políticas de ensino, de extensão e de pesquisa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(esta última, considerando a organização acadêmica),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traduzem-se em ações institucionais internas, transversais a todos os cursos, e externas, por meio dos projetos de responsabilidade social.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as metas e objetivos do PDI previstos/implantados estão, de maneira excelente, articulados com a missão institucional, com o cronograma estabelecido e com os resultados do processo de avaliação institucional.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Adicionar Missão e Valores. Ações Institucionais internas e transversais e de responsabilidade social.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445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2530" y="62134"/>
            <a:ext cx="11982840" cy="90793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2.2 PDI, planejamento didático-instrucional e política de ensino de graduação e de pós-graduação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01913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Há alinhamento entre o PDI e a política de ensino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considerando os métodos e as técnicas didático-pedagógicas, metodologias que favorecem o atendimento educacional especializado e as atividades de avaliação, o que se traduz nas práticas de ensino de graduação e de pós-graduação, com incorporação de avanços tecnológicos e com metodologia que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incentiva a interdisciplinaridade, e a promoção de ações reconhecidamente exitosas ou inovadoras.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há coerência excelente entre o PDI e as atividades de ensino (graduação e de pós-graduação) previstas/implantadas.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1360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2530" y="62134"/>
            <a:ext cx="11982840" cy="600156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2.3 </a:t>
            </a:r>
            <a:r>
              <a:rPr lang="pt-BR" sz="3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Coerência entre o PDI e as práticas de extensão</a:t>
            </a:r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01913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Há alinhamento entre o PDI e a política e as práticas de pesquisa ou iniciação científica, de inovação tecnológica e de desenvolvimento artístico e cultural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verificando-se práticas acadêmicas voltadas à produção e à interpretação do conhecimento, havendo linhas de pesquisa e de trabalho transversais aos cursos ofertados 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mecanismos de transmissão dos resultados para a comunidade.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há coerência excelente entre o PDI e as práticas de extensão previstas/implantadas.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9190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6355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10486" y="92647"/>
            <a:ext cx="11371043" cy="78482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2.5 PDI e políticas institucionais voltadas ao desenvolvimento econômico e à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responsabilidade social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231788"/>
            <a:ext cx="1151068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Há alinhamento entre o PDI e as políticas institucionais para o desenvolvimento econômico e social, considerando a melhoria das condições de vida da população e as ações de inclusão 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empreendedorismo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articulando os objetivos e valores da IES, e a promoção de ações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reconhecidamente exitosas ou inovadoras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Quando as ações previstas/implantadas pela instituição </a:t>
            </a:r>
            <a:r>
              <a:rPr lang="pt-BR" sz="2000" dirty="0">
                <a:solidFill>
                  <a:srgbClr val="FF0000"/>
                </a:solidFill>
                <a:latin typeface="Lato Light"/>
              </a:rPr>
              <a:t>(com ou sem parceria)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contemplam, de maneira excelente, o desenvolvimento econômico e social, conforme proposto no PDI, considerando, em uma análise sistêmica e global, os aspectos: desenvolvimento econômico regional, </a:t>
            </a:r>
            <a:r>
              <a:rPr lang="pt-BR" sz="2000" dirty="0">
                <a:solidFill>
                  <a:srgbClr val="FF0000"/>
                </a:solidFill>
                <a:latin typeface="Lato Light"/>
              </a:rPr>
              <a:t>melhoria da infraestrutura urbana/local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, melhoria das condições/qualidade de vida da população e projetos/ações de inovação social.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Novo: Empreendedorismo/Reconhecidamente exitosas ou inovadoras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.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2517467" y="919081"/>
            <a:ext cx="7157069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i="1" dirty="0"/>
              <a:t>Para a modalidade EAD, considerar as especificidades da sede e dos polos.</a:t>
            </a:r>
            <a:endParaRPr lang="pt-BR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22126" y="241509"/>
            <a:ext cx="9747779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2.7 ESTUDO PARA IMPLEMENTAÇÃO EAD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2995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486977"/>
            <a:ext cx="111327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O PDI apresenta estudo para implantação de polos EAD que considera sua distribuição geográfica e aspectos regionais sobre a população do ensino médio, a demanda por cursos superiores e a relação entre número de matriculados e de evadidos, bem como a contribuição do(s) curso(s) ofertado(s) para desenvolvimento da comunidade e os indicadores estabelecidos no PNE vigente.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Não previa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4464318" y="919081"/>
            <a:ext cx="3263376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EAD COM PREVISÃO DE POLO</a:t>
            </a:r>
          </a:p>
        </p:txBody>
      </p:sp>
    </p:spTree>
    <p:extLst>
      <p:ext uri="{BB962C8B-B14F-4D97-AF65-F5344CB8AC3E}">
        <p14:creationId xmlns:p14="http://schemas.microsoft.com/office/powerpoint/2010/main" val="12424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390EDA9D-0E6C-434E-9C6E-D1F4752978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2087" y="2160106"/>
          <a:ext cx="9607826" cy="4525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627">
                  <a:extLst>
                    <a:ext uri="{9D8B030D-6E8A-4147-A177-3AD203B41FA5}">
                      <a16:colId xmlns="" xmlns:a16="http://schemas.microsoft.com/office/drawing/2014/main" val="1940466003"/>
                    </a:ext>
                  </a:extLst>
                </a:gridCol>
                <a:gridCol w="2887431">
                  <a:extLst>
                    <a:ext uri="{9D8B030D-6E8A-4147-A177-3AD203B41FA5}">
                      <a16:colId xmlns="" xmlns:a16="http://schemas.microsoft.com/office/drawing/2014/main" val="3951353880"/>
                    </a:ext>
                  </a:extLst>
                </a:gridCol>
                <a:gridCol w="2968768">
                  <a:extLst>
                    <a:ext uri="{9D8B030D-6E8A-4147-A177-3AD203B41FA5}">
                      <a16:colId xmlns="" xmlns:a16="http://schemas.microsoft.com/office/drawing/2014/main" val="1897298953"/>
                    </a:ext>
                  </a:extLst>
                </a:gridCol>
              </a:tblGrid>
              <a:tr h="3843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Autorização de curso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439644"/>
                  </a:ext>
                </a:extLst>
              </a:tr>
              <a:tr h="5717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Analisador estatístico de Textos (Quantidade de palavras) </a:t>
                      </a: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Instrumento de Avaliação de 2015</a:t>
                      </a: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Instrumento de Avaliação de 2017</a:t>
                      </a: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658004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Pedagógico do Curso (PPC)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8179394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9879459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Aprendizagem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6427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0957535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7814010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Egresso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204396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Interdisciplinaridade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56557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Inovação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8303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17341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Relatório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0502864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Periódico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7051346"/>
                  </a:ext>
                </a:extLst>
              </a:tr>
            </a:tbl>
          </a:graphicData>
        </a:graphic>
      </p:graphicFrame>
      <p:sp>
        <p:nvSpPr>
          <p:cNvPr id="13" name="Rectangle 27">
            <a:extLst>
              <a:ext uri="{FF2B5EF4-FFF2-40B4-BE49-F238E27FC236}">
                <a16:creationId xmlns="" xmlns:a16="http://schemas.microsoft.com/office/drawing/2014/main" id="{3043BEFA-9414-422D-BFAC-527D5CD8EEB6}"/>
              </a:ext>
            </a:extLst>
          </p:cNvPr>
          <p:cNvSpPr/>
          <p:nvPr/>
        </p:nvSpPr>
        <p:spPr>
          <a:xfrm>
            <a:off x="340659" y="1153763"/>
            <a:ext cx="11510682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Na tabela abaixo realizamos uma comparação entre o instrumento de avaliação de 2015, com o de 2017. Escolhemos algumas palavras utilizadas em relatórios, artigos e discursos que remetem à inovação acadêmica: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="" xmlns:a16="http://schemas.microsoft.com/office/drawing/2014/main" id="{6A43617E-2252-49AB-9F4A-3BB08BF9280C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15" name="Rectangle 33">
            <a:extLst>
              <a:ext uri="{FF2B5EF4-FFF2-40B4-BE49-F238E27FC236}">
                <a16:creationId xmlns="" xmlns:a16="http://schemas.microsoft.com/office/drawing/2014/main" id="{DFF0D04D-A33B-4192-87B8-97BBC02D8774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EIXO 3 – POLÍTICAS ACADÊMICAS</a:t>
            </a: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566606" y="2933307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1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02284" y="-25191"/>
            <a:ext cx="11587449" cy="1031043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3.1 Políticas de ensino e ações acadêmico-administrativas </a:t>
            </a:r>
          </a:p>
          <a:p>
            <a:pPr algn="ctr"/>
            <a:r>
              <a:rPr lang="pt-BR" sz="3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para os cursos de graduação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43285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535263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: </a:t>
            </a:r>
            <a:r>
              <a:rPr lang="pt-BR" sz="2000" dirty="0"/>
              <a:t>As ações acadêmico-administrativas estão relacionadas com a política de ensino para os cursos de graduação e consideram a atualização curricular sistemática, a oferta de componentes curriculares na modalidade a distância (quando previsto no PDI), a existência de programas de monitoria em uma ou mais áreas, de nivelamento, transversais a todos os cursos, de mobilidade acadêmica com instituições nacionais ou internacionais, e a promoção de ações reconhecidamente exitosas ou inovadoras.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as ações acadêmico-administrativas previstas/implantadas estão relacionadas, de maneira excelente, com as políticas de ensino para os cursos de graduação, considerando, em uma análise sistêmica e global, os aspectos: sistemática de atualização curricular, desenvolvimento/utilização de material didático-pedagógico, sistemática de implantação/oferta de componentes curriculares na modalidade semipresencial (quando previsto no PDI) e programas de monitoria.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05243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2808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-84040" y="-25191"/>
            <a:ext cx="12360096" cy="969488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3.2 Políticas de ensino e ações acadêmico-administrativas para os </a:t>
            </a:r>
          </a:p>
          <a:p>
            <a:pPr algn="ctr"/>
            <a:r>
              <a:rPr lang="pt-BR" sz="3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cursos de pós-graduação lato sensu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43285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535263"/>
            <a:ext cx="11510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As ações acadêmico-administrativas constantes do PDI estão relacionadas com as políticas de ensino para os cursos de pós-graduação lato sensu, considerando a aprovação pelos colegiados da IES, o acompanhamento e a avaliação dos cursos ofertados, o atendimento às demandas socioeconômicas da região de inserção da IES e a articulação da oferta dos cursos lato sensu com as áreas da graduação; adicionalmente, </a:t>
            </a:r>
            <a:r>
              <a:rPr lang="pt-BR" sz="2000" b="1" dirty="0"/>
              <a:t>mais de 50% dos docentes são mestres ou doutores e há outras ações reconhecidamente exitosas ou inovadoras.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as ações acadêmico-administrativas previstas/implantadas estão relacionadas com as políticas de ensino para os cursos de pós-graduação stricto sensu, de maneira excelente, considerando, inclusive, sua articulação com a graduação.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05243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6465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95071" y="207219"/>
            <a:ext cx="11601876" cy="415490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3.5 Políticas institucionais e ações acadêmico-administrativas para a extensão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281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630513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As ações acadêmico-administrativas para a extensão estão em conformidade com as políticas estabelecidas, considerando práticas efetivas para a melhoria das condições sociais da comunidade externa, com garantia de divulgação no meio acadêmico</a:t>
            </a:r>
            <a:r>
              <a:rPr lang="pt-BR" sz="2000" dirty="0"/>
              <a:t>, são estimuladas com programas de bolsas mantidos com recursos próprios ou de agências de fomento e promovem práticas reconhecidamente exitosas ou inovadoras.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As ações acadêmico-administrativas para a extensão estão em conformidade com as políticas estabelecidas, considerando práticas efetivas para a melhoria das condições sociais da comunidade externa, com garantia de divulgação no meio acadêmico, são estimuladas com programas de bolsas mantidos com recursos próprios ou de agências de fomento e promovem práticas reconhecidamente exitosas ou inovadoras.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476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9445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4959" y="207219"/>
            <a:ext cx="11722102" cy="538601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3.7 Política institucional de acompanhamento dos egressos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281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630513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A política institucional garante mecanismo de acompanhamento de egressos, a atualização sistemática de informações a respeito da continuidade na vida acadêmica ou da inserção profissional, </a:t>
            </a:r>
            <a:r>
              <a:rPr lang="pt-BR" sz="2000" b="1" dirty="0"/>
              <a:t>estudo comparativo entre a atuação do egresso e a formação recebida, subsidiando ações de melhoria relacionadas às demandas da sociedade e do mundo do trabalho, e promove outras ações reconhecidamente exitosas ou inovadoras.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o plano de ação/ações institucionais previsto/implantado atende de maneira excelente à política de acompanhamento dos egressos.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476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40449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4240" y="207219"/>
            <a:ext cx="12063542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3.8 Política institucional para internacionalização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281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630513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A política institucional para a internacionalização está articulada com o PDI, apresenta atividades voltadas para programas de cooperação e intercâmbio e é coordenada por um grupo regulamentado, responsável por sistematizar acordos e convênios internacionais de ensino e de mobilidade docente e discente.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há coerência excelente entre o PDI e as atividades, previstas/implantadas, voltadas para a cooperação, intercâmbio e programas com finalidades de internacionalização.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476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800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2677" y="207219"/>
            <a:ext cx="11546669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3.11 Política de atendimento aos discentes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2810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630513"/>
            <a:ext cx="115106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A política de atendimento </a:t>
            </a:r>
            <a:r>
              <a:rPr lang="pt-BR" sz="2000" b="1" dirty="0"/>
              <a:t>aos discentes contempla programas de acolhimento e permanência do discente</a:t>
            </a:r>
            <a:r>
              <a:rPr lang="pt-BR" sz="2000" dirty="0"/>
              <a:t>, programas de acessibilidade, monitoria, nivelamento, intermediação e acompanhamento de estágios não obrigatórios remunerados e apoio psicopedagógico, apresenta uma instância que permite o atendimento discente em todos os setores pedagógico-administrativos da instituição e promove outras ações reconhecidamente exitosas ou inovadoras.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os programas de apoio aos estudantes (apoio psicopedagógico, programas de acolhimento ao ingressante, programas de acessibilidade ou equivalente, nivelamento e/ou monitoria), inclusive aos estrangeiros, quando for o caso, estão previstos/implantados de maneira excelente.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4768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40909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22700" y="24339"/>
            <a:ext cx="11146623" cy="1154154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3.12 Políticas institucionais e ações de estímulo à 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produção discente e à participação em eventos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61954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21953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 </a:t>
            </a:r>
            <a:r>
              <a:rPr lang="pt-BR" sz="2000" b="1" dirty="0"/>
              <a:t>As políticas institucionais e ações de estímulo garantem apoio financeiro ou logístico para a organização e participação em eventos na IES e de âmbito local, nacional ou internacional</a:t>
            </a:r>
            <a:r>
              <a:rPr lang="pt-BR" sz="2000" dirty="0"/>
              <a:t>, e apoio à produção acadêmica discente e à sua publicação em encontros e periódicos nacionais e internacionais.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os programas de apoio ao discente estão previstos/implantados, de maneira excelente, considerando, em uma análise sistêmica e global, os aspectos: participação/realização de eventos (congressos, seminários, palestras, viagens de estudo e visitas técnicas) e produção discente (científica, tecnológica, cultural, técnica e artística).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23912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2918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EIXO 4 – POLÍTICAS DE GESTÃO</a:t>
            </a: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670300" y="2961588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2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58558" y="161499"/>
            <a:ext cx="10274911" cy="87715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4.1 Titulação do corpo docente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5096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21953"/>
            <a:ext cx="11510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O corpo docente é composto por ao menos 80% de mestres e doutores.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Novo indicador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7054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2471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390EDA9D-0E6C-434E-9C6E-D1F4752978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2087" y="2160106"/>
          <a:ext cx="9607826" cy="4525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1627">
                  <a:extLst>
                    <a:ext uri="{9D8B030D-6E8A-4147-A177-3AD203B41FA5}">
                      <a16:colId xmlns="" xmlns:a16="http://schemas.microsoft.com/office/drawing/2014/main" val="1940466003"/>
                    </a:ext>
                  </a:extLst>
                </a:gridCol>
                <a:gridCol w="2887431">
                  <a:extLst>
                    <a:ext uri="{9D8B030D-6E8A-4147-A177-3AD203B41FA5}">
                      <a16:colId xmlns="" xmlns:a16="http://schemas.microsoft.com/office/drawing/2014/main" val="3951353880"/>
                    </a:ext>
                  </a:extLst>
                </a:gridCol>
                <a:gridCol w="2968768">
                  <a:extLst>
                    <a:ext uri="{9D8B030D-6E8A-4147-A177-3AD203B41FA5}">
                      <a16:colId xmlns="" xmlns:a16="http://schemas.microsoft.com/office/drawing/2014/main" val="1897298953"/>
                    </a:ext>
                  </a:extLst>
                </a:gridCol>
              </a:tblGrid>
              <a:tr h="3843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Reconhecimento e Renovação de reconhecimento de curso</a:t>
                      </a:r>
                    </a:p>
                  </a:txBody>
                  <a:tcPr marL="9525" marR="9525" marT="9525" marB="0" anchor="ctr">
                    <a:solidFill>
                      <a:srgbClr val="2EC4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439644"/>
                  </a:ext>
                </a:extLst>
              </a:tr>
              <a:tr h="5717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Analisador estatístico de Textos (Quantidade de palavras) </a:t>
                      </a: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Instrumento de Avaliação de 2015</a:t>
                      </a: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Instrumento de Avaliação de 2017</a:t>
                      </a:r>
                    </a:p>
                  </a:txBody>
                  <a:tcPr marL="9525" marR="9525" marT="9525" marB="0" anchor="ctr">
                    <a:solidFill>
                      <a:srgbClr val="228E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658004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Pedagógico do Curso (PPC)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8179394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9879459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Aprendizagem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6427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0957535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7814010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Egresso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204396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Interdisciplinaridade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56557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Inovação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8303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173412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Relatório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0502864"/>
                  </a:ext>
                </a:extLst>
              </a:tr>
              <a:tr h="324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Periódico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7051346"/>
                  </a:ext>
                </a:extLst>
              </a:tr>
            </a:tbl>
          </a:graphicData>
        </a:graphic>
      </p:graphicFrame>
      <p:sp>
        <p:nvSpPr>
          <p:cNvPr id="6" name="Rectangle 27">
            <a:extLst>
              <a:ext uri="{FF2B5EF4-FFF2-40B4-BE49-F238E27FC236}">
                <a16:creationId xmlns="" xmlns:a16="http://schemas.microsoft.com/office/drawing/2014/main" id="{DA1A24EE-9AF7-49DB-9C7C-D691AD009403}"/>
              </a:ext>
            </a:extLst>
          </p:cNvPr>
          <p:cNvSpPr/>
          <p:nvPr/>
        </p:nvSpPr>
        <p:spPr>
          <a:xfrm>
            <a:off x="340659" y="1153763"/>
            <a:ext cx="11510682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Lato Light"/>
              </a:rPr>
              <a:t>Na tabela abaixo realizamos uma comparação entre o instrumento de avaliação de 2015, com o de 2017. Escolhemos algumas palavras utilizadas em relatórios, artigos e discursos que remetem à inovação acadêmica:</a:t>
            </a:r>
          </a:p>
        </p:txBody>
      </p:sp>
      <p:sp>
        <p:nvSpPr>
          <p:cNvPr id="7" name="TextBox 32">
            <a:extLst>
              <a:ext uri="{FF2B5EF4-FFF2-40B4-BE49-F238E27FC236}">
                <a16:creationId xmlns="" xmlns:a16="http://schemas.microsoft.com/office/drawing/2014/main" id="{755DD322-D976-4AC0-9E59-6F407EC0EF9A}"/>
              </a:ext>
            </a:extLst>
          </p:cNvPr>
          <p:cNvSpPr txBox="1"/>
          <p:nvPr/>
        </p:nvSpPr>
        <p:spPr>
          <a:xfrm>
            <a:off x="2391386" y="135491"/>
            <a:ext cx="740925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AVALIAÇÃO COMPARATIVA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="" xmlns:a16="http://schemas.microsoft.com/office/drawing/2014/main" id="{FD222D28-1085-4FB6-9B20-7CF8051D8848}"/>
              </a:ext>
            </a:extLst>
          </p:cNvPr>
          <p:cNvSpPr/>
          <p:nvPr/>
        </p:nvSpPr>
        <p:spPr>
          <a:xfrm>
            <a:off x="5718037" y="941696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920520" y="24339"/>
            <a:ext cx="8350986" cy="1154154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4.2 Política de capacitação docente e 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formação continuada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5096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21953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A política de capacitação docente e formação continuada garante a participação em eventos científicos, técnicos, artísticos ou culturais, em cursos de desenvolvimento pessoal e a qualificação acadêmica em programas de mestrado e doutorado, com práticas consolidadas, instituídas e </a:t>
            </a:r>
            <a:r>
              <a:rPr lang="pt-BR" sz="2000" dirty="0" err="1"/>
              <a:t>publicizadas</a:t>
            </a:r>
            <a:r>
              <a:rPr lang="pt-BR" sz="20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 política de formação e capacitação docente está prevista/implantada, de maneira excelente, considerando, em uma análise sistêmica e global, o incentivo/auxílio à: participação em eventos científicos/técnicos/culturais; capacitação (formação continuada); qualificação acadêmica docente e a devida divulgação das ações com os docentes.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7054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40136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71406" y="24339"/>
            <a:ext cx="11249216" cy="1154154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4.3 Política de capacitação e formação continuada 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para o corpo técnico-administrativo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5096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21953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A política de capacitação e formação continuada para o corpo </a:t>
            </a:r>
            <a:r>
              <a:rPr lang="pt-BR" sz="2000" b="1" dirty="0" smtClean="0"/>
              <a:t>técnico administrativo </a:t>
            </a:r>
            <a:r>
              <a:rPr lang="pt-BR" sz="2000" b="1" dirty="0"/>
              <a:t>garante a participação em eventos científicos, técnicos, artísticos ou culturais</a:t>
            </a:r>
            <a:r>
              <a:rPr lang="pt-BR" sz="2000" dirty="0"/>
              <a:t>, em cursos de desenvolvimento pessoal e profissional e a qualificação acadêmica na graduação e/ou em programas de </a:t>
            </a:r>
            <a:r>
              <a:rPr lang="pt-BR" sz="2000" dirty="0" err="1"/>
              <a:t>pósgraduação</a:t>
            </a:r>
            <a:r>
              <a:rPr lang="pt-BR" sz="2000" dirty="0"/>
              <a:t>, com práticas consolidadas e institucionalizadas.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 política de formação e capacitação do corpo </a:t>
            </a:r>
            <a:r>
              <a:rPr lang="pt-BR" sz="2000" dirty="0" err="1"/>
              <a:t>técnicoadministrativo</a:t>
            </a:r>
            <a:r>
              <a:rPr lang="pt-BR" sz="2000" dirty="0"/>
              <a:t> está prevista/implantada de maneira excelente, considerando o incentivo/auxílio para formação continuada.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7054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9189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19310" y="24339"/>
            <a:ext cx="11353410" cy="1154154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4.4 </a:t>
            </a:r>
            <a:r>
              <a:rPr lang="pt-BR" sz="3600" dirty="0"/>
              <a:t> </a:t>
            </a:r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Política de capacitação e formação continuada 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para o corpo de tutores presenciais e a distância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5096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21953"/>
            <a:ext cx="115106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A política de capacitação e formação continuada </a:t>
            </a:r>
            <a:r>
              <a:rPr lang="pt-BR" sz="2000" dirty="0"/>
              <a:t>para o corpo de tutores presenciais e a distância garante a participação em eventos científicos, técnicos, artísticos ou culturais, em cursos de desenvolvimento pessoal e profissional e a qualificação acadêmica em graduação e/ou programas de pós-graduação, com práticas consolidadas e institucionalizadas.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Novo indicador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7054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7763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49103" y="321519"/>
            <a:ext cx="10293825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4.5 </a:t>
            </a:r>
            <a:r>
              <a:rPr lang="pt-BR" sz="4400" dirty="0"/>
              <a:t> </a:t>
            </a:r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Processos de gestão institucional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55096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721953"/>
            <a:ext cx="1151068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Os processos de gestão institucional consideram a autonomia e a representatividade dos órgãos gestores e colegiados e a participação de docentes, técnicos, discentes e da sociedade civil organizada e dos tutores (estes, quando for o caso), </a:t>
            </a:r>
            <a:r>
              <a:rPr lang="pt-BR" sz="2000" dirty="0"/>
              <a:t>regulamentam o mandato dos membros que compõem os órgãos colegiados e sistematizam e divulgam as decisões colegiadas, cuja apropriação pela comunidade interna é assegurada.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 gestão institucional está prevista/implantada de maneira excelente para o funcionamento da instituição, considerando, em uma análise sistêmica e global, os aspectos: autonomia e representatividade dos órgãos de gestão e colegiados; participação de professores, técnicos, estudantes e sociedade civil organizada; critérios de indicação e recondução de seus membros; realização e registro de reuniões.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17054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8840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60511" y="184359"/>
            <a:ext cx="10071009" cy="1154154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4.7 </a:t>
            </a:r>
            <a:r>
              <a:rPr lang="pt-BR" sz="3600" dirty="0"/>
              <a:t> </a:t>
            </a:r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Sustentabilidade financeira: relação com 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 desenvolvimento institucional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: </a:t>
            </a:r>
            <a:r>
              <a:rPr lang="pt-BR" sz="2000" dirty="0"/>
              <a:t>O orçamento é formulado a partir do PDI, está de acordo com as políticas de ensino, extensão e pesquisa (quando for o caso), prevê ampliação e fortalecimento de fontes captadoras de recursos e apresenta estudos para monitoramento e acompanhamento da distribuição de créditos, com metas objetivas e mensuráveis, por meio de indicadores de desempenho institucionalizados.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as fontes de recursos previstas/executadas atendem de maneira excelente ao custeio e aos investimentos em ensino, extensão, pesquisa e gestão, em conformidade com o PDI.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1169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8" y="0"/>
            <a:ext cx="12188826" cy="6858000"/>
          </a:xfrm>
          <a:prstGeom prst="rect">
            <a:avLst/>
          </a:prstGeom>
          <a:solidFill>
            <a:srgbClr val="228E7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904322" y="1475727"/>
            <a:ext cx="9697555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EIXO 5 – INFRAESTRUTURA</a:t>
            </a: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>
              <a:lnSpc>
                <a:spcPts val="6500"/>
              </a:lnSpc>
            </a:pPr>
            <a:r>
              <a:rPr lang="en-US" sz="48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Comparativo</a:t>
            </a:r>
            <a:endParaRPr lang="en-US" sz="4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690A5E-B9A1-47A7-B5BE-8D0E16F911C6}"/>
              </a:ext>
            </a:extLst>
          </p:cNvPr>
          <p:cNvSpPr/>
          <p:nvPr/>
        </p:nvSpPr>
        <p:spPr>
          <a:xfrm>
            <a:off x="3670300" y="3810000"/>
            <a:ext cx="4216400" cy="13081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724704" y="367239"/>
            <a:ext cx="4742627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5.2 </a:t>
            </a:r>
            <a:r>
              <a:rPr lang="pt-BR" sz="4400" dirty="0"/>
              <a:t> </a:t>
            </a:r>
            <a:r>
              <a:rPr lang="pt-BR" sz="4400" b="1" dirty="0">
                <a:solidFill>
                  <a:schemeClr val="tx2"/>
                </a:solidFill>
                <a:latin typeface="Lato" charset="0"/>
              </a:rPr>
              <a:t>Salas de aula</a:t>
            </a:r>
            <a:endParaRPr lang="pt-BR" sz="4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As salas de aula atendem às necessidades institucionais, </a:t>
            </a:r>
            <a:r>
              <a:rPr lang="pt-BR" sz="2000" dirty="0"/>
              <a:t>considerando a sua adequação às atividades, a acessibilidade, a avaliação periódica dos espaços, o gerenciamento da manutenção patrimonial, com normas consolidadas e institucionalizadas, </a:t>
            </a:r>
            <a:r>
              <a:rPr lang="pt-BR" sz="2000" b="1" dirty="0"/>
              <a:t>e a existência de recursos tecnológicos diferenciados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as salas de aula existentes atendem de maneira excelente às necessidades institucionais, considerando, em uma análise sistêmica e global, os aspectos: quantidade, dimensão, limpeza, iluminação, acústica, ventilação, segurança, acessibilidade e conservação.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9788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-23909" y="367239"/>
            <a:ext cx="12239871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5.5 </a:t>
            </a:r>
            <a:r>
              <a:rPr lang="pt-BR" sz="4400" dirty="0"/>
              <a:t> </a:t>
            </a:r>
            <a:r>
              <a:rPr lang="pt-BR" sz="4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Espaços para atendimento aos discentes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Os espaços para atendimento aos discentes atendem às necessidades institucionais, considerando a sua adequação às atividades, a acessibilidade, a avaliação periódica dos espaços, o gerenciamento da manutenção patrimonial, com normas consolidadas e institucionalizadas, </a:t>
            </a:r>
            <a:r>
              <a:rPr lang="pt-BR" sz="2000" dirty="0"/>
              <a:t>e a possibilidade de implementação de variadas formas de atendimento.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os espaços existentes para atendimento aos alunos atendem de maneira excelente às necessidades institucionais, considerando, em uma análise sistêmica e global, os aspectos: quantidade, dimensão, limpeza, iluminação, acústica, ventilação, segurança, acessibilidade e conservação.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31020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373109" y="92919"/>
            <a:ext cx="9445836" cy="1277265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5.8  Infraestrutura física e tecnológica </a:t>
            </a:r>
          </a:p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destinada à CPA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b="1" dirty="0"/>
              <a:t>A infraestrutura física e tecnológica destinada à CPA atende às necessidades institucionais, considerando o espaço de trabalho para seus membros, </a:t>
            </a:r>
            <a:r>
              <a:rPr lang="pt-BR" sz="2000" dirty="0"/>
              <a:t>as condições físicas e de tecnologia da informação para a coleta e análise de dados, os recursos tecnológicos para implantação da metodologia escolhida para o processo de </a:t>
            </a:r>
            <a:r>
              <a:rPr lang="pt-BR" sz="2000" dirty="0" err="1"/>
              <a:t>autoavaliação</a:t>
            </a:r>
            <a:r>
              <a:rPr lang="pt-BR" sz="2000" dirty="0"/>
              <a:t> e recursos ou processos comprovadamente inovadores.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 infraestrutura destinada à CPA atende de maneira excelente às necessidades institucionais.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1765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56551" y="92919"/>
            <a:ext cx="7478952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5.9  Bibliotecas: infraestrutura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8037" y="1710982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pt-BR" sz="900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75E2BD80-EA2A-4914-B269-BB66B49E730D}"/>
              </a:ext>
            </a:extLst>
          </p:cNvPr>
          <p:cNvSpPr/>
          <p:nvPr/>
        </p:nvSpPr>
        <p:spPr>
          <a:xfrm>
            <a:off x="531159" y="1881973"/>
            <a:ext cx="115106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Nota 5: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 </a:t>
            </a:r>
            <a:r>
              <a:rPr lang="pt-BR" sz="2000" dirty="0"/>
              <a:t>A infraestrutura para bibliotecas atende às necessidades institucionais, apresenta acessibilidade, possui estações individuais e coletivas para estudos e recursos tecnológicos para consulta, guarda, empréstimo e organização do acervo</a:t>
            </a:r>
            <a:r>
              <a:rPr lang="pt-BR" sz="2000" b="1" dirty="0"/>
              <a:t>, fornece condições para atendimento educacional especializado e disponibiliza recursos comprovadamente inovadores.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</a:rPr>
              <a:t>Antigo: </a:t>
            </a:r>
            <a:r>
              <a:rPr lang="pt-BR" sz="2000" dirty="0"/>
              <a:t>Quando a infraestrutura física atende de maneira excelente às necessidades institucionais, considerando, em uma análise sistêmica e global, os aspectos: espaço físico (dimensão, limpeza, iluminação, ventilação, segurança, acessibilidade, conservação e condições para atendimento educacional especializado), instalações para o acervo, ambientes de estudos individuais e em grupo, espaço para técnicos administrativos e plano de expansão física.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</a:endParaRPr>
          </a:p>
        </p:txBody>
      </p:sp>
      <p:sp>
        <p:nvSpPr>
          <p:cNvPr id="5" name="TextBox 32">
            <a:extLst>
              <a:ext uri="{FF2B5EF4-FFF2-40B4-BE49-F238E27FC236}">
                <a16:creationId xmlns="" xmlns:a16="http://schemas.microsoft.com/office/drawing/2014/main" id="{4C0BEE6D-1DA0-48C3-93EB-D15249CBF976}"/>
              </a:ext>
            </a:extLst>
          </p:cNvPr>
          <p:cNvSpPr txBox="1"/>
          <p:nvPr/>
        </p:nvSpPr>
        <p:spPr>
          <a:xfrm>
            <a:off x="5713212" y="1330561"/>
            <a:ext cx="765577" cy="32315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Nota 5</a:t>
            </a:r>
          </a:p>
        </p:txBody>
      </p:sp>
    </p:spTree>
    <p:extLst>
      <p:ext uri="{BB962C8B-B14F-4D97-AF65-F5344CB8AC3E}">
        <p14:creationId xmlns:p14="http://schemas.microsoft.com/office/powerpoint/2010/main" val="5060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31842</TotalTime>
  <Words>9481</Words>
  <Application>Microsoft Office PowerPoint</Application>
  <PresentationFormat>Personalizar</PresentationFormat>
  <Paragraphs>842</Paragraphs>
  <Slides>108</Slides>
  <Notes>95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108</vt:i4>
      </vt:variant>
    </vt:vector>
  </HeadingPairs>
  <TitlesOfParts>
    <vt:vector size="10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Bagus Budiyanto</dc:creator>
  <cp:lastModifiedBy>fabio</cp:lastModifiedBy>
  <cp:revision>312</cp:revision>
  <dcterms:created xsi:type="dcterms:W3CDTF">2016-02-29T05:08:03Z</dcterms:created>
  <dcterms:modified xsi:type="dcterms:W3CDTF">2018-02-23T11:32:53Z</dcterms:modified>
</cp:coreProperties>
</file>