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414" r:id="rId3"/>
    <p:sldId id="413" r:id="rId4"/>
    <p:sldId id="415" r:id="rId5"/>
    <p:sldId id="416" r:id="rId6"/>
    <p:sldId id="257" r:id="rId7"/>
    <p:sldId id="375" r:id="rId8"/>
    <p:sldId id="376" r:id="rId9"/>
    <p:sldId id="377" r:id="rId10"/>
    <p:sldId id="378" r:id="rId11"/>
    <p:sldId id="287" r:id="rId12"/>
    <p:sldId id="380" r:id="rId13"/>
    <p:sldId id="369" r:id="rId14"/>
    <p:sldId id="372" r:id="rId15"/>
    <p:sldId id="371" r:id="rId16"/>
    <p:sldId id="383" r:id="rId17"/>
    <p:sldId id="384" r:id="rId18"/>
    <p:sldId id="389" r:id="rId19"/>
    <p:sldId id="390" r:id="rId20"/>
    <p:sldId id="399" r:id="rId21"/>
    <p:sldId id="401" r:id="rId22"/>
    <p:sldId id="402" r:id="rId23"/>
    <p:sldId id="403" r:id="rId24"/>
    <p:sldId id="404" r:id="rId25"/>
    <p:sldId id="382" r:id="rId26"/>
    <p:sldId id="407" r:id="rId27"/>
    <p:sldId id="408" r:id="rId28"/>
    <p:sldId id="409" r:id="rId29"/>
    <p:sldId id="411" r:id="rId30"/>
    <p:sldId id="417" r:id="rId31"/>
    <p:sldId id="412" r:id="rId32"/>
    <p:sldId id="40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721" autoAdjust="0"/>
  </p:normalViewPr>
  <p:slideViewPr>
    <p:cSldViewPr snapToGrid="0" snapToObjects="1">
      <p:cViewPr varScale="1">
        <p:scale>
          <a:sx n="43" d="100"/>
          <a:sy n="43" d="100"/>
        </p:scale>
        <p:origin x="73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cosantunes\AppData\Local\Microsoft\Windows\Temporary%20Internet%20Files\Content.Outlook\CVGW9H8D\Pasta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cosantunes\AppData\Local\Microsoft\Windows\Temporary%20Internet%20Files\Content.Outlook\CVGW9H8D\Pasta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marcosantunes\AppData\Local\Microsoft\Windows\Temporary%20Internet%20Files\Content.Outlook\CVGW9H8D\Past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 lvl="0"/>
            <a:endParaRPr lang="en-US"/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2.0422200000000001E-2"/>
          <c:y val="4.8557400000000001E-2"/>
          <c:w val="0.97957799999999895"/>
          <c:h val="0.882838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% de estudantes residentes no campo matriculados em escolas urbanas</c:v>
                </c:pt>
              </c:strCache>
            </c:strRef>
          </c:tx>
          <c:spPr>
            <a:solidFill>
              <a:srgbClr val="FF0000"/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826" b="0" i="0" u="none" strike="noStrike">
                    <a:solidFill>
                      <a:srgbClr val="000000"/>
                    </a:solidFill>
                    <a:effectLst/>
                    <a:latin typeface="Times New Roman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Sheet1!$B$1:$AA$1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ES</c:v>
                </c:pt>
                <c:pt idx="7">
                  <c:v>GO</c:v>
                </c:pt>
                <c:pt idx="8">
                  <c:v>MA</c:v>
                </c:pt>
                <c:pt idx="9">
                  <c:v>MG</c:v>
                </c:pt>
                <c:pt idx="10">
                  <c:v>MS</c:v>
                </c:pt>
                <c:pt idx="11">
                  <c:v>MT</c:v>
                </c:pt>
                <c:pt idx="12">
                  <c:v>PA</c:v>
                </c:pt>
                <c:pt idx="13">
                  <c:v>PB</c:v>
                </c:pt>
                <c:pt idx="14">
                  <c:v>PE</c:v>
                </c:pt>
                <c:pt idx="15">
                  <c:v>PI</c:v>
                </c:pt>
                <c:pt idx="16">
                  <c:v>PR</c:v>
                </c:pt>
                <c:pt idx="17">
                  <c:v>RJ</c:v>
                </c:pt>
                <c:pt idx="18">
                  <c:v>RN</c:v>
                </c:pt>
                <c:pt idx="19">
                  <c:v>RO</c:v>
                </c:pt>
                <c:pt idx="20">
                  <c:v>RR</c:v>
                </c:pt>
                <c:pt idx="21">
                  <c:v>RS</c:v>
                </c:pt>
                <c:pt idx="22">
                  <c:v>SC</c:v>
                </c:pt>
                <c:pt idx="23">
                  <c:v>SE</c:v>
                </c:pt>
                <c:pt idx="24">
                  <c:v>SP</c:v>
                </c:pt>
                <c:pt idx="25">
                  <c:v>TO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20.030570000000001</c:v>
                </c:pt>
                <c:pt idx="1">
                  <c:v>34.133190000000013</c:v>
                </c:pt>
                <c:pt idx="2">
                  <c:v>10.053072</c:v>
                </c:pt>
                <c:pt idx="3">
                  <c:v>18.926124999999981</c:v>
                </c:pt>
                <c:pt idx="4">
                  <c:v>35.714089999999999</c:v>
                </c:pt>
                <c:pt idx="5">
                  <c:v>40.52364</c:v>
                </c:pt>
                <c:pt idx="6">
                  <c:v>54.592686</c:v>
                </c:pt>
                <c:pt idx="7">
                  <c:v>64.588677999999845</c:v>
                </c:pt>
                <c:pt idx="8">
                  <c:v>20.944413999999981</c:v>
                </c:pt>
                <c:pt idx="9">
                  <c:v>61.215825000000002</c:v>
                </c:pt>
                <c:pt idx="10">
                  <c:v>47.030864000000001</c:v>
                </c:pt>
                <c:pt idx="11">
                  <c:v>33.294369000000003</c:v>
                </c:pt>
                <c:pt idx="12">
                  <c:v>18.662123999999981</c:v>
                </c:pt>
                <c:pt idx="13">
                  <c:v>46.721994000000002</c:v>
                </c:pt>
                <c:pt idx="14">
                  <c:v>39.475434</c:v>
                </c:pt>
                <c:pt idx="15">
                  <c:v>34.663722000000021</c:v>
                </c:pt>
                <c:pt idx="16">
                  <c:v>66.552651999999981</c:v>
                </c:pt>
                <c:pt idx="17">
                  <c:v>42.400354</c:v>
                </c:pt>
                <c:pt idx="18">
                  <c:v>44.041452999999997</c:v>
                </c:pt>
                <c:pt idx="19">
                  <c:v>41.863994000000012</c:v>
                </c:pt>
                <c:pt idx="20">
                  <c:v>15.526788</c:v>
                </c:pt>
                <c:pt idx="21">
                  <c:v>49.064753000000003</c:v>
                </c:pt>
                <c:pt idx="22">
                  <c:v>62.249356000000013</c:v>
                </c:pt>
                <c:pt idx="23">
                  <c:v>33.667835000000011</c:v>
                </c:pt>
                <c:pt idx="24">
                  <c:v>76.165271999999845</c:v>
                </c:pt>
                <c:pt idx="25">
                  <c:v>50.589945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C8-4EF7-931C-16973D7611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% de estudantes residentes no campo matriculados em escolas do campo</c:v>
                </c:pt>
              </c:strCache>
            </c:strRef>
          </c:tx>
          <c:spPr>
            <a:solidFill>
              <a:srgbClr val="38A800"/>
            </a:solidFill>
            <a:ln w="9525" cap="flat">
              <a:solidFill>
                <a:srgbClr val="F9F9F9"/>
              </a:solidFill>
              <a:prstDash val="solid"/>
              <a:bevel/>
            </a:ln>
            <a:effectLst>
              <a:outerShdw blurRad="38100" dist="20000" dir="5400000" algn="tl">
                <a:srgbClr val="000000">
                  <a:alpha val="38000"/>
                </a:srgbClr>
              </a:outerShdw>
            </a:effectLst>
          </c:spPr>
          <c:invertIfNegative val="0"/>
          <c:dLbls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826" b="0" i="0" u="none" strike="noStrike">
                    <a:solidFill>
                      <a:srgbClr val="000000"/>
                    </a:solidFill>
                    <a:effectLst/>
                    <a:latin typeface="Times New Roman"/>
                  </a:defRPr>
                </a:pPr>
                <a:endParaRPr lang="pt-B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Sheet1!$B$1:$AA$1</c:f>
              <c:strCache>
                <c:ptCount val="26"/>
                <c:pt idx="0">
                  <c:v>AC</c:v>
                </c:pt>
                <c:pt idx="1">
                  <c:v>AL</c:v>
                </c:pt>
                <c:pt idx="2">
                  <c:v>AM</c:v>
                </c:pt>
                <c:pt idx="3">
                  <c:v>AP</c:v>
                </c:pt>
                <c:pt idx="4">
                  <c:v>BA</c:v>
                </c:pt>
                <c:pt idx="5">
                  <c:v>CE</c:v>
                </c:pt>
                <c:pt idx="6">
                  <c:v>ES</c:v>
                </c:pt>
                <c:pt idx="7">
                  <c:v>GO</c:v>
                </c:pt>
                <c:pt idx="8">
                  <c:v>MA</c:v>
                </c:pt>
                <c:pt idx="9">
                  <c:v>MG</c:v>
                </c:pt>
                <c:pt idx="10">
                  <c:v>MS</c:v>
                </c:pt>
                <c:pt idx="11">
                  <c:v>MT</c:v>
                </c:pt>
                <c:pt idx="12">
                  <c:v>PA</c:v>
                </c:pt>
                <c:pt idx="13">
                  <c:v>PB</c:v>
                </c:pt>
                <c:pt idx="14">
                  <c:v>PE</c:v>
                </c:pt>
                <c:pt idx="15">
                  <c:v>PI</c:v>
                </c:pt>
                <c:pt idx="16">
                  <c:v>PR</c:v>
                </c:pt>
                <c:pt idx="17">
                  <c:v>RJ</c:v>
                </c:pt>
                <c:pt idx="18">
                  <c:v>RN</c:v>
                </c:pt>
                <c:pt idx="19">
                  <c:v>RO</c:v>
                </c:pt>
                <c:pt idx="20">
                  <c:v>RR</c:v>
                </c:pt>
                <c:pt idx="21">
                  <c:v>RS</c:v>
                </c:pt>
                <c:pt idx="22">
                  <c:v>SC</c:v>
                </c:pt>
                <c:pt idx="23">
                  <c:v>SE</c:v>
                </c:pt>
                <c:pt idx="24">
                  <c:v>SP</c:v>
                </c:pt>
                <c:pt idx="25">
                  <c:v>TO</c:v>
                </c:pt>
              </c:strCache>
            </c:strRef>
          </c:cat>
          <c:val>
            <c:numRef>
              <c:f>Sheet1!$B$3:$AA$3</c:f>
              <c:numCache>
                <c:formatCode>General</c:formatCode>
                <c:ptCount val="26"/>
                <c:pt idx="0">
                  <c:v>79.969430000000003</c:v>
                </c:pt>
                <c:pt idx="1">
                  <c:v>65.866810000000001</c:v>
                </c:pt>
                <c:pt idx="2">
                  <c:v>89.946928000000099</c:v>
                </c:pt>
                <c:pt idx="3">
                  <c:v>81.073874999999816</c:v>
                </c:pt>
                <c:pt idx="4">
                  <c:v>64.285910000000001</c:v>
                </c:pt>
                <c:pt idx="5">
                  <c:v>59.47636</c:v>
                </c:pt>
                <c:pt idx="6">
                  <c:v>45.407314</c:v>
                </c:pt>
                <c:pt idx="7">
                  <c:v>35.411321999999998</c:v>
                </c:pt>
                <c:pt idx="8">
                  <c:v>79.055585999999948</c:v>
                </c:pt>
                <c:pt idx="9">
                  <c:v>38.784175000000012</c:v>
                </c:pt>
                <c:pt idx="10">
                  <c:v>52.969136000000013</c:v>
                </c:pt>
                <c:pt idx="11">
                  <c:v>66.705630999999983</c:v>
                </c:pt>
                <c:pt idx="12">
                  <c:v>81.33787599999998</c:v>
                </c:pt>
                <c:pt idx="13">
                  <c:v>53.278006000000012</c:v>
                </c:pt>
                <c:pt idx="14">
                  <c:v>60.524566</c:v>
                </c:pt>
                <c:pt idx="15">
                  <c:v>65.336277999999979</c:v>
                </c:pt>
                <c:pt idx="16">
                  <c:v>33.447347999999998</c:v>
                </c:pt>
                <c:pt idx="17">
                  <c:v>57.599646</c:v>
                </c:pt>
                <c:pt idx="18">
                  <c:v>55.958547000000003</c:v>
                </c:pt>
                <c:pt idx="19">
                  <c:v>58.136006000000002</c:v>
                </c:pt>
                <c:pt idx="20">
                  <c:v>84.473212000000004</c:v>
                </c:pt>
                <c:pt idx="21">
                  <c:v>50.935246999999997</c:v>
                </c:pt>
                <c:pt idx="22">
                  <c:v>37.750644000000001</c:v>
                </c:pt>
                <c:pt idx="23">
                  <c:v>66.332165000000003</c:v>
                </c:pt>
                <c:pt idx="24">
                  <c:v>23.834727999999991</c:v>
                </c:pt>
                <c:pt idx="25">
                  <c:v>49.410055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C8-4EF7-931C-16973D761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44138368"/>
        <c:axId val="244150880"/>
      </c:barChart>
      <c:catAx>
        <c:axId val="2441383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 lvl="0">
              <a:defRPr sz="826" b="0" i="0" u="none" strike="noStrike">
                <a:solidFill>
                  <a:srgbClr val="000000"/>
                </a:solidFill>
                <a:effectLst/>
                <a:latin typeface="Times New Roman"/>
              </a:defRPr>
            </a:pPr>
            <a:endParaRPr lang="pt-BR"/>
          </a:p>
        </c:txPr>
        <c:crossAx val="244150880"/>
        <c:crosses val="autoZero"/>
        <c:auto val="1"/>
        <c:lblAlgn val="ctr"/>
        <c:lblOffset val="100"/>
        <c:noMultiLvlLbl val="1"/>
      </c:catAx>
      <c:valAx>
        <c:axId val="244150880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one"/>
        <c:spPr>
          <a:ln w="12700" cap="flat">
            <a:noFill/>
            <a:prstDash val="solid"/>
            <a:miter lim="400000"/>
          </a:ln>
        </c:spPr>
        <c:txPr>
          <a:bodyPr rot="0"/>
          <a:lstStyle/>
          <a:p>
            <a:pPr lvl="0">
              <a:defRPr sz="826" b="0" i="0" u="none" strike="noStrike">
                <a:solidFill>
                  <a:srgbClr val="000000"/>
                </a:solidFill>
                <a:effectLst/>
                <a:latin typeface="Times New Roman"/>
              </a:defRPr>
            </a:pPr>
            <a:endParaRPr lang="pt-BR"/>
          </a:p>
        </c:txPr>
        <c:crossAx val="244138368"/>
        <c:crosses val="autoZero"/>
        <c:crossBetween val="between"/>
        <c:majorUnit val="22.5"/>
        <c:minorUnit val="11.2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[Pasta1.xlsx]Plan1!$E$6:$E$19</c:f>
              <c:strCache>
                <c:ptCount val="14"/>
                <c:pt idx="0">
                  <c:v>2000*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2010*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strCache>
            </c:strRef>
          </c:cat>
          <c:val>
            <c:numRef>
              <c:f>[Pasta1.xlsx]Plan1!$F$6:$F$19</c:f>
              <c:numCache>
                <c:formatCode>General</c:formatCode>
                <c:ptCount val="14"/>
                <c:pt idx="0">
                  <c:v>13.6</c:v>
                </c:pt>
                <c:pt idx="1">
                  <c:v>12.4</c:v>
                </c:pt>
                <c:pt idx="2">
                  <c:v>11.9</c:v>
                </c:pt>
                <c:pt idx="3">
                  <c:v>11.6</c:v>
                </c:pt>
                <c:pt idx="4">
                  <c:v>11.5</c:v>
                </c:pt>
                <c:pt idx="5">
                  <c:v>11.1</c:v>
                </c:pt>
                <c:pt idx="6">
                  <c:v>10.4</c:v>
                </c:pt>
                <c:pt idx="7">
                  <c:v>10.1</c:v>
                </c:pt>
                <c:pt idx="8">
                  <c:v>10</c:v>
                </c:pt>
                <c:pt idx="9">
                  <c:v>9.7000000000000011</c:v>
                </c:pt>
                <c:pt idx="10">
                  <c:v>9.6</c:v>
                </c:pt>
                <c:pt idx="11">
                  <c:v>8.6</c:v>
                </c:pt>
                <c:pt idx="12">
                  <c:v>8.7000000000000011</c:v>
                </c:pt>
                <c:pt idx="13">
                  <c:v>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4B-49DB-B0BE-E68E5248B3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4136192"/>
        <c:axId val="244140000"/>
      </c:barChart>
      <c:catAx>
        <c:axId val="244136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44140000"/>
        <c:crosses val="autoZero"/>
        <c:auto val="1"/>
        <c:lblAlgn val="ctr"/>
        <c:lblOffset val="100"/>
        <c:noMultiLvlLbl val="0"/>
      </c:catAx>
      <c:valAx>
        <c:axId val="2441400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441361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4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999314160265606E-2"/>
          <c:y val="8.5823138155785905E-2"/>
          <c:w val="0.90136258752552201"/>
          <c:h val="0.88136085586066903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65"/>
            <c:extLst>
              <c:ext xmlns:c16="http://schemas.microsoft.com/office/drawing/2014/chart" uri="{C3380CC4-5D6E-409C-BE32-E72D297353CC}">
                <c16:uniqueId val="{00000000-1435-4B52-AE18-40722A8752AE}"/>
              </c:ext>
            </c:extLst>
          </c:dPt>
          <c:dPt>
            <c:idx val="2"/>
            <c:bubble3D val="0"/>
            <c:explosion val="68"/>
            <c:extLst>
              <c:ext xmlns:c16="http://schemas.microsoft.com/office/drawing/2014/chart" uri="{C3380CC4-5D6E-409C-BE32-E72D297353CC}">
                <c16:uniqueId val="{00000001-1435-4B52-AE18-40722A8752AE}"/>
              </c:ext>
            </c:extLst>
          </c:dPt>
          <c:dPt>
            <c:idx val="3"/>
            <c:bubble3D val="0"/>
            <c:explosion val="81"/>
            <c:extLst>
              <c:ext xmlns:c16="http://schemas.microsoft.com/office/drawing/2014/chart" uri="{C3380CC4-5D6E-409C-BE32-E72D297353CC}">
                <c16:uniqueId val="{00000002-1435-4B52-AE18-40722A8752AE}"/>
              </c:ext>
            </c:extLst>
          </c:dPt>
          <c:dPt>
            <c:idx val="4"/>
            <c:bubble3D val="0"/>
            <c:explosion val="88"/>
            <c:extLst>
              <c:ext xmlns:c16="http://schemas.microsoft.com/office/drawing/2014/chart" uri="{C3380CC4-5D6E-409C-BE32-E72D297353CC}">
                <c16:uniqueId val="{00000003-1435-4B52-AE18-40722A8752AE}"/>
              </c:ext>
            </c:extLst>
          </c:dPt>
          <c:dLbls>
            <c:dLbl>
              <c:idx val="0"/>
              <c:layout>
                <c:manualLayout>
                  <c:x val="0.165180524891582"/>
                  <c:y val="0.159021396516722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435-4B52-AE18-40722A8752AE}"/>
                </c:ext>
              </c:extLst>
            </c:dLbl>
            <c:dLbl>
              <c:idx val="1"/>
              <c:layout>
                <c:manualLayout>
                  <c:x val="-0.17699833270259799"/>
                  <c:y val="4.7211925947621997E-2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pt-B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435-4B52-AE18-40722A8752AE}"/>
                </c:ext>
              </c:extLst>
            </c:dLbl>
            <c:dLbl>
              <c:idx val="2"/>
              <c:numFmt formatCode="0.00%" sourceLinked="0"/>
              <c:spPr/>
              <c:txPr>
                <a:bodyPr/>
                <a:lstStyle/>
                <a:p>
                  <a:pPr>
                    <a:defRPr sz="1800"/>
                  </a:pPr>
                  <a:endParaRPr lang="pt-BR"/>
                </a:p>
              </c:txPr>
              <c:dLblPos val="ctr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435-4B52-AE18-40722A8752AE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435-4B52-AE18-40722A8752AE}"/>
                </c:ext>
              </c:extLst>
            </c:dLbl>
            <c:dLbl>
              <c:idx val="4"/>
              <c:layout>
                <c:manualLayout>
                  <c:x val="-0.20873679696237801"/>
                  <c:y val="1.53720683299497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435-4B52-AE18-40722A8752AE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dLblPos val="ctr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[Pasta1.xlsx]Plan4!$H$30:$H$34</c:f>
              <c:strCache>
                <c:ptCount val="5"/>
                <c:pt idx="0">
                  <c:v>Indígena</c:v>
                </c:pt>
                <c:pt idx="1">
                  <c:v>Branca</c:v>
                </c:pt>
                <c:pt idx="2">
                  <c:v>Negra</c:v>
                </c:pt>
                <c:pt idx="3">
                  <c:v>Amarela</c:v>
                </c:pt>
                <c:pt idx="4">
                  <c:v>Sem declaração</c:v>
                </c:pt>
              </c:strCache>
            </c:strRef>
          </c:cat>
          <c:val>
            <c:numRef>
              <c:f>[Pasta1.xlsx]Plan4!$I$30:$I$34</c:f>
              <c:numCache>
                <c:formatCode>_-* #,##0_-;\-* #,##0_-;_-* "-"??_-;_-@_-</c:formatCode>
                <c:ptCount val="5"/>
                <c:pt idx="0">
                  <c:v>75872</c:v>
                </c:pt>
                <c:pt idx="1">
                  <c:v>3806153</c:v>
                </c:pt>
                <c:pt idx="2">
                  <c:v>9425561</c:v>
                </c:pt>
                <c:pt idx="3">
                  <c:v>24134</c:v>
                </c:pt>
                <c:pt idx="4">
                  <c:v>3670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35-4B52-AE18-40722A8752A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40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999314160265606E-2"/>
          <c:y val="8.5823138155785905E-2"/>
          <c:w val="0.90136258752552201"/>
          <c:h val="0.88136085586066903"/>
        </c:manualLayout>
      </c:layout>
      <c:pie3DChart>
        <c:varyColors val="1"/>
        <c:ser>
          <c:idx val="0"/>
          <c:order val="0"/>
          <c:explosion val="31"/>
          <c:dPt>
            <c:idx val="0"/>
            <c:bubble3D val="0"/>
            <c:explosion val="65"/>
            <c:extLst>
              <c:ext xmlns:c16="http://schemas.microsoft.com/office/drawing/2014/chart" uri="{C3380CC4-5D6E-409C-BE32-E72D297353CC}">
                <c16:uniqueId val="{00000000-1003-43CD-8434-CC80CD6005F3}"/>
              </c:ext>
            </c:extLst>
          </c:dPt>
          <c:dLbls>
            <c:dLbl>
              <c:idx val="0"/>
              <c:layout>
                <c:manualLayout>
                  <c:x val="-0.13321799232759901"/>
                  <c:y val="-0.23040017677405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003-43CD-8434-CC80CD6005F3}"/>
                </c:ext>
              </c:extLst>
            </c:dLbl>
            <c:dLbl>
              <c:idx val="1"/>
              <c:layout>
                <c:manualLayout>
                  <c:x val="0.16737521482461501"/>
                  <c:y val="0.10301169775244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03-43CD-8434-CC80CD6005F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[Pasta1.xlsx]Plan5!$G$16:$G$17</c:f>
              <c:strCache>
                <c:ptCount val="2"/>
                <c:pt idx="0">
                  <c:v>Urbano</c:v>
                </c:pt>
                <c:pt idx="1">
                  <c:v>Rural</c:v>
                </c:pt>
              </c:strCache>
            </c:strRef>
          </c:cat>
          <c:val>
            <c:numRef>
              <c:f>[Pasta1.xlsx]Plan5!$H$16:$H$17</c:f>
              <c:numCache>
                <c:formatCode>_-* #,##0_-;\-* #,##0_-;_-* "-"??_-;_-@_-</c:formatCode>
                <c:ptCount val="2"/>
                <c:pt idx="0">
                  <c:v>8622207</c:v>
                </c:pt>
                <c:pt idx="1">
                  <c:v>4713183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003-43CD-8434-CC80CD6005F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etal"/>
  </c:spPr>
  <c:txPr>
    <a:bodyPr/>
    <a:lstStyle/>
    <a:p>
      <a:pPr>
        <a:defRPr sz="900"/>
      </a:pPr>
      <a:endParaRPr lang="pt-B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77FFF8-7526-AD42-8F91-0AE29B61175B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A6A23-7855-8349-B21E-EF5FDF13036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58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Tragédia da EJA no Brasil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963CDD-B32E-433A-90C9-CD3ADE450462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68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4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63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12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46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075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2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7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8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2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11B49-62E9-DD44-B424-565D3019E274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8605B-043E-F447-921E-3F7CC060F97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6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file:///\\localhost\Users\UFRB\Documents\OBSERVATORIO%20%20DIVERSIDADE\NO%20NAME:Geografia%20da%20Educac&#807;ao%20do%20Campo%20versa&#771;o%20preliminar_oldair.docx!OLE_LINK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pgabriel@ufrb.edu.br" TargetMode="External"/><Relationship Id="rId2" Type="http://schemas.openxmlformats.org/officeDocument/2006/relationships/hyperlink" Target="http://www.ufrb.edu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568" y="976415"/>
            <a:ext cx="7680476" cy="1655509"/>
          </a:xfrm>
        </p:spPr>
        <p:txBody>
          <a:bodyPr>
            <a:normAutofit fontScale="25000" lnSpcReduction="20000"/>
          </a:bodyPr>
          <a:lstStyle/>
          <a:p>
            <a:r>
              <a:rPr lang="pt-BR" sz="11100" b="1" dirty="0" smtClean="0">
                <a:solidFill>
                  <a:srgbClr val="000000"/>
                </a:solidFill>
                <a:latin typeface="+mj-lt"/>
                <a:cs typeface="Verdana"/>
              </a:rPr>
              <a:t>APRENDIZAGENS CONTEXTUALIZADAS NO TERRITÓRIO</a:t>
            </a:r>
          </a:p>
          <a:p>
            <a:endParaRPr lang="pt-BR" sz="11100" b="1" dirty="0">
              <a:solidFill>
                <a:srgbClr val="000000"/>
              </a:solidFill>
              <a:latin typeface="+mj-lt"/>
              <a:cs typeface="Verdana"/>
            </a:endParaRPr>
          </a:p>
          <a:p>
            <a:r>
              <a:rPr lang="pt-BR" sz="11100" b="1" dirty="0" smtClean="0">
                <a:solidFill>
                  <a:srgbClr val="000000"/>
                </a:solidFill>
                <a:latin typeface="+mj-lt"/>
                <a:cs typeface="Verdana"/>
              </a:rPr>
              <a:t>A Questão da diversidade na Base Nacional Comum Curricular</a:t>
            </a:r>
            <a:r>
              <a:rPr lang="pt-BR" sz="11100" noProof="0" dirty="0" smtClean="0">
                <a:latin typeface="Verdana"/>
                <a:cs typeface="Verdana"/>
              </a:rPr>
              <a:t>	</a:t>
            </a:r>
          </a:p>
          <a:p>
            <a:endParaRPr lang="pt-BR" noProof="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55806" y="4708453"/>
            <a:ext cx="4337195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000000"/>
                </a:solidFill>
                <a:latin typeface="Verdana"/>
                <a:cs typeface="Verdana"/>
              </a:rPr>
              <a:t>Paulo Gabriel Soledade </a:t>
            </a:r>
            <a:r>
              <a:rPr lang="pt-BR" sz="2000" b="1" dirty="0" err="1">
                <a:solidFill>
                  <a:srgbClr val="000000"/>
                </a:solidFill>
                <a:latin typeface="Verdana"/>
                <a:cs typeface="Verdana"/>
              </a:rPr>
              <a:t>Nacif</a:t>
            </a:r>
            <a:endParaRPr lang="pt-BR" sz="20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en-US" dirty="0" err="1" smtClean="0"/>
              <a:t>Secretário</a:t>
            </a:r>
            <a:r>
              <a:rPr lang="en-US" dirty="0" smtClean="0"/>
              <a:t> de </a:t>
            </a:r>
            <a:r>
              <a:rPr lang="en-US" dirty="0" err="1" smtClean="0"/>
              <a:t>Educação</a:t>
            </a:r>
            <a:r>
              <a:rPr lang="en-US" dirty="0" smtClean="0"/>
              <a:t> de </a:t>
            </a:r>
            <a:r>
              <a:rPr lang="en-US" dirty="0" err="1" smtClean="0"/>
              <a:t>Lauro</a:t>
            </a:r>
            <a:r>
              <a:rPr lang="en-US" dirty="0" smtClean="0"/>
              <a:t> de Freitas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9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00" y="201018"/>
            <a:ext cx="8688410" cy="11430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Diversidade?</a:t>
            </a:r>
            <a:endParaRPr lang="pt-BR" sz="32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9048"/>
            <a:ext cx="9144000" cy="5401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x-none" sz="2800" dirty="0" smtClean="0"/>
              <a:t>Diversidade como </a:t>
            </a:r>
            <a:r>
              <a:rPr lang="pt-BR" sz="2800" dirty="0" smtClean="0"/>
              <a:t>modalidades </a:t>
            </a:r>
            <a:r>
              <a:rPr lang="pt-BR" sz="2800" dirty="0"/>
              <a:t>destinadas a determinadas </a:t>
            </a:r>
            <a:r>
              <a:rPr lang="pt-BR" sz="2800" dirty="0" err="1"/>
              <a:t>populações</a:t>
            </a:r>
            <a:r>
              <a:rPr lang="pt-BR" sz="2800" dirty="0"/>
              <a:t> </a:t>
            </a:r>
            <a:r>
              <a:rPr lang="pt-BR" sz="2800" dirty="0" smtClean="0"/>
              <a:t>historicamente discriminadas:</a:t>
            </a:r>
          </a:p>
          <a:p>
            <a:pPr marL="0" indent="0">
              <a:buNone/>
            </a:pP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427239" y="2838987"/>
            <a:ext cx="5479142" cy="224676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 err="1"/>
              <a:t>Educação</a:t>
            </a:r>
            <a:r>
              <a:rPr lang="pt-BR" sz="2800" dirty="0"/>
              <a:t> de jovens e adultos</a:t>
            </a:r>
          </a:p>
          <a:p>
            <a:pPr>
              <a:buFontTx/>
              <a:buChar char="-"/>
            </a:pPr>
            <a:r>
              <a:rPr lang="pt-BR" sz="2800" dirty="0" err="1"/>
              <a:t>Educação</a:t>
            </a:r>
            <a:r>
              <a:rPr lang="pt-BR" sz="2800" dirty="0"/>
              <a:t> do campo </a:t>
            </a:r>
          </a:p>
          <a:p>
            <a:pPr>
              <a:buFontTx/>
              <a:buChar char="-"/>
            </a:pPr>
            <a:r>
              <a:rPr lang="pt-BR" sz="2800" dirty="0" err="1" smtClean="0"/>
              <a:t>Educação</a:t>
            </a:r>
            <a:r>
              <a:rPr lang="pt-BR" sz="2800" dirty="0" smtClean="0"/>
              <a:t> </a:t>
            </a:r>
            <a:r>
              <a:rPr lang="pt-BR" sz="2800" dirty="0"/>
              <a:t>escolar </a:t>
            </a:r>
            <a:r>
              <a:rPr lang="pt-BR" sz="2800" dirty="0" err="1"/>
              <a:t>indígena</a:t>
            </a: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err="1"/>
              <a:t>Educação</a:t>
            </a:r>
            <a:r>
              <a:rPr lang="pt-BR" sz="2800" dirty="0"/>
              <a:t> escolar quilombola</a:t>
            </a:r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err="1"/>
              <a:t>Educação</a:t>
            </a:r>
            <a:r>
              <a:rPr lang="pt-BR" sz="2800" dirty="0"/>
              <a:t> </a:t>
            </a:r>
            <a:r>
              <a:rPr lang="pt-BR" sz="2800" dirty="0" smtClean="0"/>
              <a:t>especial</a:t>
            </a:r>
            <a:endParaRPr lang="pt-BR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66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ulo 1"/>
          <p:cNvSpPr>
            <a:spLocks noGrp="1"/>
          </p:cNvSpPr>
          <p:nvPr>
            <p:ph type="title"/>
          </p:nvPr>
        </p:nvSpPr>
        <p:spPr>
          <a:xfrm>
            <a:off x="367005" y="93205"/>
            <a:ext cx="8258131" cy="705081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Diversidade?</a:t>
            </a:r>
            <a:endParaRPr lang="pt-BR" sz="3200" b="1" dirty="0"/>
          </a:p>
        </p:txBody>
      </p:sp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2952328"/>
          </a:xfrm>
        </p:spPr>
        <p:txBody>
          <a:bodyPr/>
          <a:lstStyle/>
          <a:p>
            <a:pPr marL="0" indent="0" algn="just">
              <a:buNone/>
            </a:pPr>
            <a:endParaRPr lang="pt-BR" sz="600" dirty="0" smtClean="0"/>
          </a:p>
          <a:p>
            <a:pPr marL="0" indent="0" algn="just">
              <a:buNone/>
            </a:pPr>
            <a:endParaRPr lang="pt-BR" sz="1200" dirty="0"/>
          </a:p>
          <a:p>
            <a:pPr marL="0" indent="0" algn="just">
              <a:buNone/>
            </a:pPr>
            <a:endParaRPr lang="pt-BR" sz="1200" dirty="0"/>
          </a:p>
          <a:p>
            <a:pPr marL="0" indent="0">
              <a:buNone/>
            </a:pPr>
            <a:endParaRPr lang="pt-BR" alt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186763" y="1072983"/>
            <a:ext cx="8528003" cy="295465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49.771.371   Total de  matrículas na educação Básica.</a:t>
            </a:r>
            <a:endParaRPr lang="pt-BR" sz="2800" dirty="0"/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Educação do Campo: 5.846.440</a:t>
            </a:r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Educação de Indígena: 239.759</a:t>
            </a:r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Educação </a:t>
            </a:r>
            <a:r>
              <a:rPr lang="pt-BR" sz="2800" dirty="0"/>
              <a:t>E</a:t>
            </a:r>
            <a:r>
              <a:rPr lang="pt-BR" sz="2800" dirty="0" smtClean="0"/>
              <a:t>scolar Quilombola</a:t>
            </a:r>
            <a:r>
              <a:rPr lang="pt-BR" sz="2800" i="1" dirty="0" smtClean="0"/>
              <a:t>:</a:t>
            </a:r>
            <a:r>
              <a:rPr lang="pt-BR" sz="2800" dirty="0" smtClean="0"/>
              <a:t> 239.975 </a:t>
            </a:r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Educação </a:t>
            </a:r>
            <a:r>
              <a:rPr lang="pt-BR" sz="2800" dirty="0"/>
              <a:t>E</a:t>
            </a:r>
            <a:r>
              <a:rPr lang="pt-BR" sz="2800" dirty="0" smtClean="0"/>
              <a:t>special</a:t>
            </a:r>
            <a:r>
              <a:rPr lang="pt-BR" sz="2800" dirty="0"/>
              <a:t>:  </a:t>
            </a:r>
            <a:r>
              <a:rPr lang="pt-BR" sz="2800" dirty="0" smtClean="0"/>
              <a:t>886.815</a:t>
            </a:r>
          </a:p>
          <a:p>
            <a:pPr marL="342900" indent="-342900" algn="just">
              <a:buFontTx/>
              <a:buChar char="-"/>
            </a:pPr>
            <a:r>
              <a:rPr lang="pt-BR" sz="2800" dirty="0" smtClean="0"/>
              <a:t>Educação de Jovens e Adultos: 3.592.908 </a:t>
            </a:r>
          </a:p>
          <a:p>
            <a:pPr algn="just"/>
            <a:r>
              <a:rPr lang="pt-BR" sz="1200" dirty="0" smtClean="0"/>
              <a:t>(Informe </a:t>
            </a:r>
            <a:r>
              <a:rPr lang="pt-BR" sz="1200" dirty="0"/>
              <a:t>Técnico, Censo Escolar 2014</a:t>
            </a:r>
            <a:r>
              <a:rPr lang="pt-BR" sz="1200" dirty="0" smtClean="0"/>
              <a:t>)</a:t>
            </a:r>
            <a:endParaRPr lang="pt-BR" sz="1200" dirty="0"/>
          </a:p>
          <a:p>
            <a:pPr algn="just"/>
            <a:endParaRPr lang="pt-BR" sz="600" dirty="0"/>
          </a:p>
        </p:txBody>
      </p:sp>
      <p:pic>
        <p:nvPicPr>
          <p:cNvPr id="9" name="Picture 2" descr="http://lh6.ggpht.com/_4toTfNVAHAY/TbQS1XsodjI/AAAAAAAAAk8/kEjia7f3rp4/logo-diversidad-11.png?imgmax=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005" y="4027638"/>
            <a:ext cx="2890761" cy="283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675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641600" y="3797893"/>
            <a:ext cx="6502400" cy="285153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t-BR" altLang="pt-BR" sz="2800" dirty="0" smtClean="0"/>
          </a:p>
          <a:p>
            <a:pPr marL="0" indent="0">
              <a:buNone/>
            </a:pPr>
            <a:r>
              <a:rPr lang="pt-BR" altLang="pt-BR" sz="3000" dirty="0" smtClean="0"/>
              <a:t>Modalidade Educacionais</a:t>
            </a:r>
          </a:p>
          <a:p>
            <a:pPr marL="0" indent="0">
              <a:buNone/>
            </a:pPr>
            <a:r>
              <a:rPr lang="pt-BR" altLang="pt-BR" sz="3000" dirty="0" smtClean="0"/>
              <a:t>Indígenas</a:t>
            </a:r>
          </a:p>
          <a:p>
            <a:pPr marL="0" indent="0">
              <a:buNone/>
            </a:pPr>
            <a:r>
              <a:rPr lang="pt-BR" altLang="pt-BR" sz="3000" dirty="0" smtClean="0"/>
              <a:t>Quilombos</a:t>
            </a:r>
          </a:p>
          <a:p>
            <a:pPr marL="0" indent="0">
              <a:buNone/>
            </a:pPr>
            <a:r>
              <a:rPr lang="pt-BR" altLang="pt-BR" sz="3000" dirty="0" smtClean="0"/>
              <a:t>Agricultura Familiar </a:t>
            </a:r>
            <a:r>
              <a:rPr lang="en-US" altLang="pt-BR" sz="3000" dirty="0"/>
              <a:t>/</a:t>
            </a:r>
            <a:r>
              <a:rPr lang="pt-BR" altLang="pt-BR" sz="3000" dirty="0" smtClean="0"/>
              <a:t> Reforma Agrária</a:t>
            </a:r>
          </a:p>
        </p:txBody>
      </p:sp>
      <p:pic>
        <p:nvPicPr>
          <p:cNvPr id="2" name="Picture 1" descr="Captura de Tela 2016-06-10 às 10.05.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382"/>
            <a:ext cx="2586387" cy="5426008"/>
          </a:xfrm>
          <a:prstGeom prst="rect">
            <a:avLst/>
          </a:prstGeom>
        </p:spPr>
      </p:pic>
      <p:pic>
        <p:nvPicPr>
          <p:cNvPr id="3" name="Picture 2" descr="Captura de Tela 2016-06-10 às 10.0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318382"/>
            <a:ext cx="5105400" cy="1803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7755" y="314587"/>
            <a:ext cx="676111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Processos “</a:t>
            </a:r>
            <a:r>
              <a:rPr lang="pt-BR" sz="3200" b="1" dirty="0" err="1"/>
              <a:t>Geoetnoeducacionais</a:t>
            </a:r>
            <a:r>
              <a:rPr lang="pt-BR" sz="3200" b="1" dirty="0"/>
              <a:t>”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60203" y="3333468"/>
            <a:ext cx="6502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Educação </a:t>
            </a:r>
            <a:r>
              <a:rPr lang="en-US" sz="2400" dirty="0"/>
              <a:t>–</a:t>
            </a:r>
            <a:r>
              <a:rPr lang="pt-BR" sz="2400" dirty="0"/>
              <a:t> Reprodução Sociocultural - </a:t>
            </a:r>
            <a:r>
              <a:rPr lang="pt-BR" sz="2400" dirty="0" smtClean="0"/>
              <a:t>Território</a:t>
            </a:r>
            <a:endParaRPr lang="pt-BR" sz="2400" dirty="0"/>
          </a:p>
          <a:p>
            <a:endParaRPr lang="en-US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482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9300" y="1463523"/>
            <a:ext cx="8688410" cy="2802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/>
          </a:p>
          <a:p>
            <a:endParaRPr lang="pt-BR" sz="3200" dirty="0"/>
          </a:p>
        </p:txBody>
      </p:sp>
      <p:sp>
        <p:nvSpPr>
          <p:cNvPr id="9" name="Rectangle 8"/>
          <p:cNvSpPr/>
          <p:nvPr/>
        </p:nvSpPr>
        <p:spPr>
          <a:xfrm>
            <a:off x="239300" y="1463523"/>
            <a:ext cx="7743557" cy="3977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sz="2800" dirty="0" smtClean="0"/>
              <a:t>- População </a:t>
            </a:r>
            <a:r>
              <a:rPr lang="pt-BR" altLang="pt-BR" sz="2800" dirty="0"/>
              <a:t>total: 817.963 pessoas (0,42% da população brasileira)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pt-BR" altLang="pt-BR" sz="2800" dirty="0"/>
          </a:p>
          <a:p>
            <a:pPr>
              <a:lnSpc>
                <a:spcPct val="90000"/>
              </a:lnSpc>
            </a:pPr>
            <a:r>
              <a:rPr lang="pt-BR" altLang="pt-BR" sz="2800" dirty="0" smtClean="0"/>
              <a:t>- População </a:t>
            </a:r>
            <a:r>
              <a:rPr lang="pt-BR" altLang="pt-BR" sz="2800" dirty="0"/>
              <a:t>Aldeada: 502.783 (61, 46</a:t>
            </a:r>
            <a:r>
              <a:rPr lang="pt-BR" altLang="pt-BR" sz="2800" dirty="0" smtClean="0"/>
              <a:t>%)</a:t>
            </a:r>
            <a:endParaRPr lang="pt-BR" altLang="pt-BR"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pt-BR" altLang="pt-BR" sz="2800" dirty="0"/>
          </a:p>
          <a:p>
            <a:pPr>
              <a:lnSpc>
                <a:spcPct val="90000"/>
              </a:lnSpc>
            </a:pPr>
            <a:r>
              <a:rPr lang="pt-BR" altLang="pt-BR" sz="2800" dirty="0" smtClean="0"/>
              <a:t>- População </a:t>
            </a:r>
            <a:r>
              <a:rPr lang="pt-BR" altLang="pt-BR" sz="2800" dirty="0"/>
              <a:t>urbana: 315.180 (38,54% </a:t>
            </a:r>
            <a:r>
              <a:rPr lang="pt-BR" altLang="pt-BR" sz="2800" dirty="0" smtClean="0"/>
              <a:t>)</a:t>
            </a:r>
            <a:endParaRPr lang="pt-BR" altLang="pt-BR" sz="2800" dirty="0"/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pt-BR" altLang="pt-BR" sz="2800" dirty="0"/>
          </a:p>
          <a:p>
            <a:pPr>
              <a:lnSpc>
                <a:spcPct val="90000"/>
              </a:lnSpc>
            </a:pPr>
            <a:r>
              <a:rPr lang="pt-BR" altLang="pt-BR" sz="2800" dirty="0" smtClean="0"/>
              <a:t>- 305 </a:t>
            </a:r>
            <a:r>
              <a:rPr lang="pt-BR" altLang="pt-BR" sz="2800" dirty="0"/>
              <a:t>etnias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pt-BR" altLang="pt-BR" sz="2800" dirty="0"/>
          </a:p>
          <a:p>
            <a:pPr>
              <a:lnSpc>
                <a:spcPct val="90000"/>
              </a:lnSpc>
            </a:pPr>
            <a:r>
              <a:rPr lang="pt-BR" altLang="pt-BR" sz="2800" dirty="0" smtClean="0"/>
              <a:t>- 274 </a:t>
            </a:r>
            <a:r>
              <a:rPr lang="pt-BR" altLang="pt-BR" sz="2800" dirty="0"/>
              <a:t>línguas indígenas faladas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/>
              <a:t>A BNCC e a População </a:t>
            </a:r>
            <a:r>
              <a:rPr lang="pt-BR" sz="3200" b="1" dirty="0"/>
              <a:t>Indígena </a:t>
            </a:r>
            <a:r>
              <a:rPr lang="pt-BR" sz="3200" b="1" dirty="0" smtClean="0"/>
              <a:t>no Brasil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pic>
        <p:nvPicPr>
          <p:cNvPr id="6" name="Picture 2" descr="D:\Users\bernadetterodrigues\Desktop\viagens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094" y="4078409"/>
            <a:ext cx="3761619" cy="272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sp>
        <p:nvSpPr>
          <p:cNvPr id="7" name="Título 1"/>
          <p:cNvSpPr txBox="1">
            <a:spLocks/>
          </p:cNvSpPr>
          <p:nvPr/>
        </p:nvSpPr>
        <p:spPr>
          <a:xfrm rot="16200000">
            <a:off x="5498404" y="3228457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673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mapa_TI_brasil_2015_A4_2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7111841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28457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984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39300" y="1463523"/>
            <a:ext cx="8688410" cy="2802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3200" dirty="0"/>
          </a:p>
          <a:p>
            <a:endParaRPr lang="pt-BR" sz="3200" dirty="0"/>
          </a:p>
        </p:txBody>
      </p:sp>
      <p:pic>
        <p:nvPicPr>
          <p:cNvPr id="7" name="Picture 6" descr="mapa_etnoeducaciona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05" y="387048"/>
            <a:ext cx="7569173" cy="570895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199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fficeArt object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67" y="741362"/>
            <a:ext cx="4813904" cy="591101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1362"/>
          </a:xfrm>
        </p:spPr>
        <p:txBody>
          <a:bodyPr>
            <a:normAutofit/>
          </a:bodyPr>
          <a:lstStyle/>
          <a:p>
            <a:r>
              <a:rPr lang="pt-BR" sz="3100" b="1" dirty="0"/>
              <a:t>A BNCC e a </a:t>
            </a:r>
            <a:r>
              <a:rPr lang="pt-BR" sz="3100" b="1" dirty="0" smtClean="0"/>
              <a:t>Educação do Campo</a:t>
            </a:r>
            <a:endParaRPr lang="en-U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26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3" name="officeArt object"/>
          <p:cNvGraphicFramePr/>
          <p:nvPr>
            <p:extLst>
              <p:ext uri="{D42A27DB-BD31-4B8C-83A1-F6EECF244321}">
                <p14:modId xmlns:p14="http://schemas.microsoft.com/office/powerpoint/2010/main" val="1085045297"/>
              </p:ext>
            </p:extLst>
          </p:nvPr>
        </p:nvGraphicFramePr>
        <p:xfrm>
          <a:off x="457200" y="1185334"/>
          <a:ext cx="8118324" cy="3572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408713"/>
              </p:ext>
            </p:extLst>
          </p:nvPr>
        </p:nvGraphicFramePr>
        <p:xfrm>
          <a:off x="1655838" y="4975376"/>
          <a:ext cx="56388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Document" r:id="rId4" imgW="5638800" imgH="546100" progId="Word.Document.12">
                  <p:link updateAutomatic="1"/>
                </p:oleObj>
              </mc:Choice>
              <mc:Fallback>
                <p:oleObj name="Document" r:id="rId4" imgW="5638800" imgH="546100" progId="Word.Documen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5838" y="4975376"/>
                        <a:ext cx="5638800" cy="546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3" t="2199" r="6456" b="91163"/>
          <a:stretch/>
        </p:blipFill>
        <p:spPr bwMode="auto">
          <a:xfrm>
            <a:off x="2040768" y="5372568"/>
            <a:ext cx="5253869" cy="297815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6" name="Rectangle 5"/>
          <p:cNvSpPr/>
          <p:nvPr/>
        </p:nvSpPr>
        <p:spPr>
          <a:xfrm>
            <a:off x="1269999" y="5813717"/>
            <a:ext cx="66503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Distribuição </a:t>
            </a:r>
            <a:r>
              <a:rPr lang="pt-BR" dirty="0"/>
              <a:t>por </a:t>
            </a:r>
            <a:r>
              <a:rPr lang="pt-BR" dirty="0" smtClean="0"/>
              <a:t>Estado </a:t>
            </a:r>
            <a:r>
              <a:rPr lang="pt-BR" dirty="0"/>
              <a:t>do percentual de e</a:t>
            </a:r>
            <a:r>
              <a:rPr lang="pt-BR" dirty="0" smtClean="0"/>
              <a:t>studantes </a:t>
            </a:r>
            <a:r>
              <a:rPr lang="pt-BR" dirty="0"/>
              <a:t>residentes no campo que estudam em escolas urbanas e rurais.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26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/>
              <a:t>A BNCC E A EDUCAÇÃO ESPECIAL NA PERSPECTIVA INCLUSIVA</a:t>
            </a:r>
            <a:endParaRPr lang="pt-BR" sz="20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6215082"/>
            <a:ext cx="6516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/>
              <a:t>Fonte: MEC/INEP</a:t>
            </a:r>
            <a:endParaRPr lang="pt-BR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1145" y="1447368"/>
            <a:ext cx="6724656" cy="4683343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8" name="Conector de seta reta 7"/>
          <p:cNvCxnSpPr/>
          <p:nvPr/>
        </p:nvCxnSpPr>
        <p:spPr>
          <a:xfrm flipV="1">
            <a:off x="1681238" y="2816087"/>
            <a:ext cx="5249033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have direita 10"/>
          <p:cNvSpPr/>
          <p:nvPr/>
        </p:nvSpPr>
        <p:spPr>
          <a:xfrm>
            <a:off x="2771800" y="4437112"/>
            <a:ext cx="144016" cy="432048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Chave direita 11"/>
          <p:cNvSpPr/>
          <p:nvPr/>
        </p:nvSpPr>
        <p:spPr>
          <a:xfrm>
            <a:off x="3893355" y="4077072"/>
            <a:ext cx="246597" cy="792088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have direita 12"/>
          <p:cNvSpPr/>
          <p:nvPr/>
        </p:nvSpPr>
        <p:spPr>
          <a:xfrm>
            <a:off x="5688124" y="3789040"/>
            <a:ext cx="216024" cy="1080120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157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9382"/>
            <a:ext cx="8686800" cy="861857"/>
          </a:xfrm>
        </p:spPr>
        <p:txBody>
          <a:bodyPr>
            <a:noAutofit/>
          </a:bodyPr>
          <a:lstStyle/>
          <a:p>
            <a:r>
              <a:rPr lang="pt-BR" sz="3200" dirty="0" smtClean="0"/>
              <a:t>A BNCC e a Educação de Jovens e Adultos</a:t>
            </a:r>
            <a:endParaRPr lang="pt-BR" sz="3200" dirty="0"/>
          </a:p>
        </p:txBody>
      </p:sp>
      <p:sp>
        <p:nvSpPr>
          <p:cNvPr id="4" name="Espaço Reservado para Conteúdo 3"/>
          <p:cNvSpPr txBox="1">
            <a:spLocks noGrp="1"/>
          </p:cNvSpPr>
          <p:nvPr>
            <p:ph idx="1"/>
          </p:nvPr>
        </p:nvSpPr>
        <p:spPr>
          <a:xfrm>
            <a:off x="2092475" y="1388457"/>
            <a:ext cx="5092095" cy="4832092"/>
          </a:xfrm>
          <a:prstGeom prst="rect">
            <a:avLst/>
          </a:prstGeom>
          <a:solidFill>
            <a:schemeClr val="bg1">
              <a:alpha val="59000"/>
            </a:schemeClr>
          </a:solidFill>
          <a:ln w="571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Educação de Jovens e Adultos</a:t>
            </a:r>
          </a:p>
          <a:p>
            <a:pPr>
              <a:buFont typeface="Wingdings" charset="2"/>
              <a:buChar char="ü"/>
            </a:pPr>
            <a:r>
              <a:rPr lang="pt-BR" sz="2000" b="1" dirty="0" smtClean="0">
                <a:solidFill>
                  <a:srgbClr val="000000"/>
                </a:solidFill>
              </a:rPr>
              <a:t>15 anos ou mais </a:t>
            </a:r>
            <a:r>
              <a:rPr lang="pt-BR" sz="2000" b="1" dirty="0" smtClean="0"/>
              <a:t>(156,6 milhões):</a:t>
            </a:r>
          </a:p>
          <a:p>
            <a:pPr lvl="1">
              <a:buFont typeface="Courier New"/>
              <a:buChar char="o"/>
            </a:pPr>
            <a:r>
              <a:rPr lang="pt-BR" sz="2000" dirty="0" smtClean="0"/>
              <a:t>62,1 milhões com, no máximo, ensino fundamental incompleto</a:t>
            </a:r>
          </a:p>
          <a:p>
            <a:pPr lvl="1">
              <a:buFont typeface="Courier New"/>
              <a:buChar char="o"/>
            </a:pPr>
            <a:r>
              <a:rPr lang="pt-BR" sz="2000" dirty="0" smtClean="0"/>
              <a:t> 57,8 milhões com, no máximo, ensino fundamental incompleto sem frequentar a escola</a:t>
            </a:r>
          </a:p>
          <a:p>
            <a:pPr lvl="1">
              <a:buFont typeface="Courier New"/>
              <a:buChar char="o"/>
            </a:pPr>
            <a:r>
              <a:rPr lang="pt-BR" sz="2000" dirty="0" smtClean="0"/>
              <a:t>13 milhões de analfabetos ou 8.5% de taxa de analfabetismo</a:t>
            </a:r>
          </a:p>
          <a:p>
            <a:pPr>
              <a:buFont typeface="Wingdings" charset="2"/>
              <a:buChar char="ü"/>
            </a:pPr>
            <a:r>
              <a:rPr lang="pt-BR" sz="2000" b="1" dirty="0" smtClean="0"/>
              <a:t>+ de 18 anos</a:t>
            </a:r>
          </a:p>
          <a:p>
            <a:pPr lvl="1">
              <a:buFont typeface="Courier New"/>
              <a:buChar char="o"/>
            </a:pPr>
            <a:r>
              <a:rPr lang="pt-BR" sz="2000" dirty="0" smtClean="0"/>
              <a:t>81 milhões com ensino médio incompleto</a:t>
            </a:r>
          </a:p>
          <a:p>
            <a:pPr lvl="1">
              <a:buFont typeface="Courier New"/>
              <a:buChar char="o"/>
            </a:pPr>
            <a:r>
              <a:rPr lang="pt-BR" sz="2000" dirty="0" smtClean="0"/>
              <a:t>77 milhões com ensino médio incompleto e fora da escola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75726" y="6449495"/>
            <a:ext cx="2170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Fuente: PNAD 2013 – IBGE.</a:t>
            </a:r>
            <a:endParaRPr lang="pt-BR" sz="14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70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RESOLUÇÃO CNE/CP Nº 2, DE 22 DE DEZEMBRO DE 2017 (*) Institui e orienta a implantação da Base Nacional Comum Curricular, a ser respeitada obrigatoriamente ao longo das etapas e respectivas modalidades no âmbito da Educação Básica. </a:t>
            </a:r>
          </a:p>
        </p:txBody>
      </p:sp>
    </p:spTree>
    <p:extLst>
      <p:ext uri="{BB962C8B-B14F-4D97-AF65-F5344CB8AC3E}">
        <p14:creationId xmlns:p14="http://schemas.microsoft.com/office/powerpoint/2010/main" val="1867786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649954"/>
              </p:ext>
            </p:extLst>
          </p:nvPr>
        </p:nvGraphicFramePr>
        <p:xfrm>
          <a:off x="151941" y="2276872"/>
          <a:ext cx="2232025" cy="38968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9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5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Ano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Taxa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População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2000*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13,6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>
                          <a:effectLst/>
                        </a:rPr>
                        <a:t>16.295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2001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12,4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15.098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2002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11,9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14.815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2003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11,6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14.813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2004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11,5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15.167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602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2005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15.046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2006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10,4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14.431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31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2007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14.159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2008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14.273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pt-BR" sz="16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14.120</a:t>
                      </a: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 smtClean="0">
                          <a:effectLst/>
                        </a:rPr>
                        <a:t>2010*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9,6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13.941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2011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8,6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12.866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effectLst/>
                        </a:rPr>
                        <a:t>2012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8,7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u="none" strike="noStrike" dirty="0">
                          <a:effectLst/>
                        </a:rPr>
                        <a:t>13.163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343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13.335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4" marR="9524" marT="9528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" name="Grá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3451136"/>
              </p:ext>
            </p:extLst>
          </p:nvPr>
        </p:nvGraphicFramePr>
        <p:xfrm>
          <a:off x="2494182" y="2188663"/>
          <a:ext cx="6171427" cy="3985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5478" y="1597935"/>
            <a:ext cx="5359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Taxa </a:t>
            </a:r>
            <a:r>
              <a:rPr lang="pt-BR" altLang="pt-BR" sz="2400" b="1" dirty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de analfabetismo </a:t>
            </a:r>
            <a:r>
              <a:rPr lang="pt-BR" altLang="pt-BR" sz="2400" b="1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2000 a 2013</a:t>
            </a:r>
            <a:endParaRPr lang="pt-BR" altLang="pt-BR" sz="2400" dirty="0">
              <a:solidFill>
                <a:prstClr val="black"/>
              </a:solidFill>
              <a:latin typeface="Arial" pitchFamily="34" charset="0"/>
              <a:ea typeface="Calibri" pitchFamily="34" charset="0"/>
            </a:endParaRPr>
          </a:p>
        </p:txBody>
      </p:sp>
      <p:sp>
        <p:nvSpPr>
          <p:cNvPr id="7" name="CaixaDeTexto 1"/>
          <p:cNvSpPr txBox="1"/>
          <p:nvPr/>
        </p:nvSpPr>
        <p:spPr>
          <a:xfrm>
            <a:off x="3912588" y="6202728"/>
            <a:ext cx="343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*2000 </a:t>
            </a:r>
            <a:r>
              <a:rPr lang="pt-BR" dirty="0"/>
              <a:t>e</a:t>
            </a:r>
            <a:r>
              <a:rPr lang="pt-BR" dirty="0" smtClean="0"/>
              <a:t> 2010 se referem ao </a:t>
            </a:r>
            <a:r>
              <a:rPr lang="pt-BR" dirty="0"/>
              <a:t>C</a:t>
            </a:r>
            <a:r>
              <a:rPr lang="pt-BR" dirty="0" smtClean="0"/>
              <a:t>enso</a:t>
            </a:r>
            <a:endParaRPr lang="pt-BR" dirty="0"/>
          </a:p>
        </p:txBody>
      </p:sp>
      <p:sp>
        <p:nvSpPr>
          <p:cNvPr id="8" name="TextBox 7"/>
          <p:cNvSpPr txBox="1"/>
          <p:nvPr/>
        </p:nvSpPr>
        <p:spPr>
          <a:xfrm>
            <a:off x="525478" y="260830"/>
            <a:ext cx="8081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Analfabetismo</a:t>
            </a:r>
            <a:r>
              <a:rPr lang="en-US" sz="4000" dirty="0" smtClean="0"/>
              <a:t> </a:t>
            </a:r>
            <a:r>
              <a:rPr lang="en-US" sz="4000" dirty="0" err="1" smtClean="0">
                <a:solidFill>
                  <a:srgbClr val="000000"/>
                </a:solidFill>
              </a:rPr>
              <a:t>absoluto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6191" y="1059437"/>
            <a:ext cx="3572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000000"/>
                </a:solidFill>
              </a:rPr>
              <a:t>PNAD </a:t>
            </a:r>
            <a:r>
              <a:rPr lang="pt-BR" b="1" dirty="0">
                <a:solidFill>
                  <a:srgbClr val="000000"/>
                </a:solidFill>
              </a:rPr>
              <a:t>e</a:t>
            </a:r>
            <a:r>
              <a:rPr lang="pt-BR" b="1" dirty="0" smtClean="0">
                <a:solidFill>
                  <a:srgbClr val="000000"/>
                </a:solidFill>
              </a:rPr>
              <a:t> *CENSO/IBGE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87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98"/>
            <a:ext cx="8229600" cy="689281"/>
          </a:xfrm>
        </p:spPr>
        <p:txBody>
          <a:bodyPr>
            <a:noAutofit/>
          </a:bodyPr>
          <a:lstStyle/>
          <a:p>
            <a:r>
              <a:rPr lang="pt-BR" sz="4000" dirty="0" smtClean="0"/>
              <a:t>Analfabetismo no Brasil - Exclusão</a:t>
            </a:r>
            <a:endParaRPr lang="pt-B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8661"/>
            <a:ext cx="8229600" cy="577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/>
              <a:t>Os 13 milhões de analfabetos se dividem da seguinte maneira:</a:t>
            </a:r>
          </a:p>
        </p:txBody>
      </p:sp>
      <p:graphicFrame>
        <p:nvGraphicFramePr>
          <p:cNvPr id="4" name="Gráfico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293247"/>
              </p:ext>
            </p:extLst>
          </p:nvPr>
        </p:nvGraphicFramePr>
        <p:xfrm>
          <a:off x="133047" y="1825776"/>
          <a:ext cx="5043715" cy="3459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68472"/>
              </p:ext>
            </p:extLst>
          </p:nvPr>
        </p:nvGraphicFramePr>
        <p:xfrm>
          <a:off x="4571999" y="3256818"/>
          <a:ext cx="3638645" cy="360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6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393"/>
            <a:ext cx="8229600" cy="4379769"/>
          </a:xfrm>
        </p:spPr>
        <p:txBody>
          <a:bodyPr>
            <a:normAutofit/>
          </a:bodyPr>
          <a:lstStyle/>
          <a:p>
            <a:pPr>
              <a:spcBef>
                <a:spcPts val="1464"/>
              </a:spcBef>
            </a:pPr>
            <a:r>
              <a:rPr lang="pt-BR" sz="3600" b="1" dirty="0"/>
              <a:t>81 milhões </a:t>
            </a:r>
            <a:r>
              <a:rPr lang="pt-BR" sz="3600" dirty="0"/>
              <a:t>não possuem o médio completo – portanto não completaram a Educação Básica (12 anos de estudo)</a:t>
            </a:r>
          </a:p>
          <a:p>
            <a:pPr>
              <a:spcBef>
                <a:spcPts val="1464"/>
              </a:spcBef>
            </a:pPr>
            <a:r>
              <a:rPr lang="pt-BR" sz="3600" b="1" dirty="0"/>
              <a:t>58 milhões </a:t>
            </a:r>
            <a:r>
              <a:rPr lang="pt-BR" sz="3600" dirty="0"/>
              <a:t>de pessoas com 18 anos ou mais de idade não possuem o Ensino  Fundamental completo (9 anos de estudo</a:t>
            </a:r>
            <a:r>
              <a:rPr lang="pt-BR" sz="3600" dirty="0" smtClean="0"/>
              <a:t>)</a:t>
            </a:r>
            <a:endParaRPr lang="pt-BR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365" y="127218"/>
            <a:ext cx="8697502" cy="1256289"/>
          </a:xfrm>
        </p:spPr>
        <p:txBody>
          <a:bodyPr>
            <a:noAutofit/>
          </a:bodyPr>
          <a:lstStyle/>
          <a:p>
            <a:r>
              <a:rPr lang="pt-BR" sz="3600" dirty="0" smtClean="0"/>
              <a:t>Escolaridade de pessoas com mais de 18 anos</a:t>
            </a:r>
            <a:endParaRPr lang="pt-BR" sz="3600" dirty="0"/>
          </a:p>
        </p:txBody>
      </p:sp>
      <p:sp>
        <p:nvSpPr>
          <p:cNvPr id="5" name="Rectangle 4"/>
          <p:cNvSpPr/>
          <p:nvPr/>
        </p:nvSpPr>
        <p:spPr>
          <a:xfrm>
            <a:off x="602277" y="6328874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PNAD 2014</a:t>
            </a:r>
            <a:r>
              <a:rPr lang="pt-BR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87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477" y="174360"/>
            <a:ext cx="8596083" cy="689281"/>
          </a:xfrm>
        </p:spPr>
        <p:txBody>
          <a:bodyPr>
            <a:noAutofit/>
          </a:bodyPr>
          <a:lstStyle/>
          <a:p>
            <a:r>
              <a:rPr lang="en-US" sz="3600" dirty="0" err="1" smtClean="0"/>
              <a:t>Matrículas</a:t>
            </a:r>
            <a:r>
              <a:rPr lang="en-US" sz="3600" dirty="0" smtClean="0"/>
              <a:t> </a:t>
            </a:r>
            <a:r>
              <a:rPr lang="en-US" sz="3600" dirty="0" err="1"/>
              <a:t>n</a:t>
            </a:r>
            <a:r>
              <a:rPr lang="en-US" sz="3600" dirty="0" err="1" smtClean="0"/>
              <a:t>a</a:t>
            </a:r>
            <a:r>
              <a:rPr lang="en-US" sz="3600" dirty="0" smtClean="0"/>
              <a:t> </a:t>
            </a:r>
            <a:r>
              <a:rPr lang="en-US" sz="3600" dirty="0" err="1" smtClean="0"/>
              <a:t>Educação</a:t>
            </a:r>
            <a:r>
              <a:rPr lang="en-US" sz="3600" dirty="0" smtClean="0"/>
              <a:t> de </a:t>
            </a:r>
            <a:r>
              <a:rPr lang="en-US" sz="3600" dirty="0" err="1" smtClean="0"/>
              <a:t>Jovens</a:t>
            </a:r>
            <a:r>
              <a:rPr lang="en-US" sz="3600" dirty="0" smtClean="0"/>
              <a:t> e </a:t>
            </a:r>
            <a:r>
              <a:rPr lang="en-US" sz="3600" dirty="0" err="1" smtClean="0"/>
              <a:t>Adultos</a:t>
            </a:r>
            <a:endParaRPr lang="en-US" sz="3600" dirty="0"/>
          </a:p>
        </p:txBody>
      </p:sp>
      <p:pic>
        <p:nvPicPr>
          <p:cNvPr id="4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0" y="1088661"/>
            <a:ext cx="8436691" cy="54433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1498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803" y="70518"/>
            <a:ext cx="8937339" cy="689281"/>
          </a:xfrm>
        </p:spPr>
        <p:txBody>
          <a:bodyPr>
            <a:noAutofit/>
          </a:bodyPr>
          <a:lstStyle/>
          <a:p>
            <a:r>
              <a:rPr lang="pt-BR" sz="3200" dirty="0" smtClean="0"/>
              <a:t>Demanda pela Educação de Jovens e Adultos</a:t>
            </a:r>
            <a:endParaRPr lang="pt-BR" sz="3200" dirty="0"/>
          </a:p>
        </p:txBody>
      </p:sp>
      <p:pic>
        <p:nvPicPr>
          <p:cNvPr id="5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34" y="1057888"/>
            <a:ext cx="8724199" cy="5800112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999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417364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rgbClr val="000000"/>
                </a:solidFill>
                <a:cs typeface="Verdana"/>
              </a:rPr>
              <a:t>APRENDIZAGENS CONTEXTUALIZADAS NO </a:t>
            </a:r>
            <a:r>
              <a:rPr lang="pt-BR" sz="2800" b="1" dirty="0" smtClean="0">
                <a:solidFill>
                  <a:srgbClr val="000000"/>
                </a:solidFill>
                <a:cs typeface="Verdana"/>
              </a:rPr>
              <a:t>TERRITÓRIO</a:t>
            </a:r>
            <a:endParaRPr lang="pt-BR" sz="28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/>
            <a:r>
              <a:rPr lang="pt-BR" sz="2800" b="1" dirty="0" smtClean="0">
                <a:solidFill>
                  <a:srgbClr val="000000"/>
                </a:solidFill>
                <a:latin typeface="Verdana"/>
                <a:cs typeface="Verdana"/>
              </a:rPr>
              <a:t>Dimensões da Diversidade </a:t>
            </a:r>
            <a:r>
              <a:rPr lang="pt-BR" sz="2800" b="1" dirty="0">
                <a:solidFill>
                  <a:srgbClr val="000000"/>
                </a:solidFill>
                <a:latin typeface="Verdana"/>
                <a:cs typeface="Verdana"/>
              </a:rPr>
              <a:t>na </a:t>
            </a:r>
            <a:r>
              <a:rPr lang="pt-BR" sz="2800" b="1" dirty="0" smtClean="0">
                <a:solidFill>
                  <a:srgbClr val="000000"/>
                </a:solidFill>
                <a:latin typeface="Verdana"/>
                <a:cs typeface="Verdana"/>
              </a:rPr>
              <a:t>BNCC</a:t>
            </a:r>
          </a:p>
          <a:p>
            <a:pPr algn="ctr"/>
            <a:endParaRPr lang="pt-BR" sz="28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algn="ctr"/>
            <a:endParaRPr lang="pt-BR" sz="28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1597859"/>
            <a:ext cx="914399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endParaRPr lang="pt-BR" sz="3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514350" indent="-514350">
              <a:buAutoNum type="arabicPeriod"/>
            </a:pPr>
            <a:endParaRPr lang="pt-BR" sz="3000" dirty="0">
              <a:solidFill>
                <a:srgbClr val="000000"/>
              </a:solidFill>
              <a:latin typeface="Verdana"/>
              <a:cs typeface="Verdana"/>
            </a:endParaRPr>
          </a:p>
          <a:p>
            <a:pPr marL="514350" indent="-514350">
              <a:buAutoNum type="arabicPeriod"/>
            </a:pPr>
            <a:r>
              <a:rPr lang="pt-BR" sz="3000" dirty="0" smtClean="0">
                <a:solidFill>
                  <a:srgbClr val="000000"/>
                </a:solidFill>
                <a:latin typeface="Verdana"/>
                <a:cs typeface="Verdana"/>
              </a:rPr>
              <a:t>A Diversidade na BNCC como Temática</a:t>
            </a:r>
            <a:endParaRPr lang="pt-BR" sz="3000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pt-BR" sz="3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pt-BR" sz="3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pt-BR" sz="3000" dirty="0" smtClean="0">
                <a:solidFill>
                  <a:srgbClr val="000000"/>
                </a:solidFill>
                <a:latin typeface="Verdana"/>
                <a:cs typeface="Verdana"/>
              </a:rPr>
              <a:t>2. A Diversidade </a:t>
            </a:r>
            <a:r>
              <a:rPr lang="pt-BR" sz="3000" dirty="0">
                <a:solidFill>
                  <a:srgbClr val="000000"/>
                </a:solidFill>
                <a:latin typeface="Verdana"/>
                <a:cs typeface="Verdana"/>
              </a:rPr>
              <a:t>na BNCC como </a:t>
            </a:r>
            <a:r>
              <a:rPr lang="pt-BR" sz="3000" dirty="0" smtClean="0">
                <a:solidFill>
                  <a:srgbClr val="000000"/>
                </a:solidFill>
                <a:latin typeface="Verdana"/>
                <a:cs typeface="Verdana"/>
              </a:rPr>
              <a:t>Modalidade</a:t>
            </a:r>
          </a:p>
          <a:p>
            <a:endParaRPr lang="pt-BR" sz="3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457200" indent="-457200">
              <a:buFontTx/>
              <a:buChar char="-"/>
            </a:pPr>
            <a:endParaRPr lang="pt-BR" sz="3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pt-BR" sz="3000" dirty="0" smtClean="0">
                <a:solidFill>
                  <a:srgbClr val="000000"/>
                </a:solidFill>
                <a:latin typeface="Verdana"/>
                <a:cs typeface="Verdana"/>
              </a:rPr>
              <a:t>3 -  A Diversidade </a:t>
            </a:r>
            <a:r>
              <a:rPr lang="pt-BR" sz="3000" dirty="0">
                <a:solidFill>
                  <a:srgbClr val="000000"/>
                </a:solidFill>
                <a:latin typeface="Verdana"/>
                <a:cs typeface="Verdana"/>
              </a:rPr>
              <a:t>na BNCC como P</a:t>
            </a:r>
            <a:r>
              <a:rPr lang="pt-BR" sz="3000" dirty="0" smtClean="0">
                <a:solidFill>
                  <a:srgbClr val="000000"/>
                </a:solidFill>
                <a:latin typeface="Verdana"/>
                <a:cs typeface="Verdana"/>
              </a:rPr>
              <a:t>arte </a:t>
            </a:r>
            <a:r>
              <a:rPr lang="pt-BR" sz="300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pt-BR" sz="3000" dirty="0" smtClean="0">
                <a:solidFill>
                  <a:srgbClr val="000000"/>
                </a:solidFill>
                <a:latin typeface="Verdana"/>
                <a:cs typeface="Verdana"/>
              </a:rPr>
              <a:t>iversificada</a:t>
            </a:r>
            <a:endParaRPr lang="pt-BR" sz="30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894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9810" y="376409"/>
            <a:ext cx="86964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rgbClr val="000000"/>
                </a:solidFill>
                <a:latin typeface="Verdana"/>
                <a:cs typeface="Verdana"/>
              </a:rPr>
              <a:t>A Diversidade na BNCC como Temática</a:t>
            </a:r>
            <a:endParaRPr lang="pt-BR" sz="3000" b="1" dirty="0">
              <a:solidFill>
                <a:srgbClr val="000000"/>
              </a:solidFill>
              <a:latin typeface="Verdana"/>
              <a:cs typeface="Verdana"/>
            </a:endParaRPr>
          </a:p>
          <a:p>
            <a:endParaRPr lang="pt-BR" sz="3000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810" y="1392072"/>
            <a:ext cx="828388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/>
              <a:t>Esses</a:t>
            </a:r>
            <a:r>
              <a:rPr lang="en-US" sz="3200" dirty="0" smtClean="0"/>
              <a:t> </a:t>
            </a:r>
            <a:r>
              <a:rPr lang="en-US" sz="3200" dirty="0" err="1"/>
              <a:t>temas</a:t>
            </a:r>
            <a:r>
              <a:rPr lang="en-US" sz="3200" dirty="0"/>
              <a:t> </a:t>
            </a:r>
            <a:r>
              <a:rPr lang="en-US" sz="3200" dirty="0" err="1"/>
              <a:t>derivam</a:t>
            </a:r>
            <a:r>
              <a:rPr lang="en-US" sz="3200" dirty="0"/>
              <a:t> de um </a:t>
            </a:r>
            <a:r>
              <a:rPr lang="en-US" sz="3200" dirty="0" err="1"/>
              <a:t>ordenamento</a:t>
            </a:r>
            <a:r>
              <a:rPr lang="en-US" sz="3200" dirty="0"/>
              <a:t> legal que </a:t>
            </a:r>
            <a:r>
              <a:rPr lang="en-US" sz="3200" dirty="0" err="1"/>
              <a:t>implica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alterações</a:t>
            </a:r>
            <a:r>
              <a:rPr lang="en-US" sz="3200" dirty="0"/>
              <a:t> </a:t>
            </a:r>
            <a:r>
              <a:rPr lang="en-US" sz="3200" dirty="0" err="1"/>
              <a:t>nas</a:t>
            </a:r>
            <a:r>
              <a:rPr lang="en-US" sz="3200" dirty="0"/>
              <a:t> </a:t>
            </a:r>
            <a:r>
              <a:rPr lang="en-US" sz="3200" dirty="0" err="1"/>
              <a:t>orientações</a:t>
            </a:r>
            <a:r>
              <a:rPr lang="en-US" sz="3200" dirty="0"/>
              <a:t> </a:t>
            </a:r>
            <a:r>
              <a:rPr lang="en-US" sz="3200" dirty="0" err="1"/>
              <a:t>curriculares</a:t>
            </a:r>
            <a:r>
              <a:rPr lang="en-US" sz="3200" dirty="0"/>
              <a:t> </a:t>
            </a:r>
            <a:r>
              <a:rPr lang="en-US" sz="3200" dirty="0" err="1"/>
              <a:t>emanadas</a:t>
            </a:r>
            <a:r>
              <a:rPr lang="en-US" sz="3200" dirty="0"/>
              <a:t> da LDB </a:t>
            </a:r>
            <a:r>
              <a:rPr lang="en-US" sz="3200" dirty="0" err="1"/>
              <a:t>ou</a:t>
            </a:r>
            <a:r>
              <a:rPr lang="en-US" sz="3200" dirty="0"/>
              <a:t> que </a:t>
            </a:r>
            <a:r>
              <a:rPr lang="en-US" sz="3200" dirty="0" err="1"/>
              <a:t>agregam</a:t>
            </a:r>
            <a:r>
              <a:rPr lang="en-US" sz="3200" dirty="0"/>
              <a:t> </a:t>
            </a:r>
            <a:r>
              <a:rPr lang="en-US" sz="3200" dirty="0" err="1"/>
              <a:t>responsabilidades</a:t>
            </a:r>
            <a:r>
              <a:rPr lang="en-US" sz="3200" dirty="0"/>
              <a:t> </a:t>
            </a:r>
            <a:r>
              <a:rPr lang="en-US" sz="3200" dirty="0" err="1"/>
              <a:t>aos</a:t>
            </a:r>
            <a:r>
              <a:rPr lang="en-US" sz="3200" dirty="0"/>
              <a:t> </a:t>
            </a:r>
            <a:r>
              <a:rPr lang="en-US" sz="3200" dirty="0" err="1"/>
              <a:t>sistemas</a:t>
            </a:r>
            <a:r>
              <a:rPr lang="en-US" sz="3200" dirty="0"/>
              <a:t> de </a:t>
            </a:r>
            <a:r>
              <a:rPr lang="en-US" sz="3200" dirty="0" err="1"/>
              <a:t>ensino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 </a:t>
            </a:r>
            <a:r>
              <a:rPr lang="en-US" sz="3200" dirty="0" err="1"/>
              <a:t>relação</a:t>
            </a:r>
            <a:r>
              <a:rPr lang="en-US" sz="3200" dirty="0"/>
              <a:t> a </a:t>
            </a:r>
            <a:r>
              <a:rPr lang="en-US" sz="3200" dirty="0" err="1"/>
              <a:t>temáticas</a:t>
            </a:r>
            <a:r>
              <a:rPr lang="en-US" sz="3200" dirty="0"/>
              <a:t> a </a:t>
            </a:r>
            <a:r>
              <a:rPr lang="en-US" sz="3200" dirty="0" err="1"/>
              <a:t>serem</a:t>
            </a:r>
            <a:r>
              <a:rPr lang="en-US" sz="3200" dirty="0"/>
              <a:t> </a:t>
            </a:r>
            <a:r>
              <a:rPr lang="en-US" sz="3200" dirty="0" err="1"/>
              <a:t>abordadas</a:t>
            </a:r>
            <a:r>
              <a:rPr lang="en-US" sz="3200" dirty="0"/>
              <a:t> no </a:t>
            </a:r>
            <a:r>
              <a:rPr lang="en-US" sz="3200" dirty="0" err="1" smtClean="0"/>
              <a:t>currículo</a:t>
            </a:r>
            <a:r>
              <a:rPr lang="en-US" sz="3200" dirty="0" smtClean="0"/>
              <a:t>.</a:t>
            </a:r>
          </a:p>
          <a:p>
            <a:endParaRPr lang="pt-BR" sz="2400" i="1" dirty="0"/>
          </a:p>
          <a:p>
            <a:endParaRPr lang="pt-BR" sz="3000" i="1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0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5143" y="232385"/>
            <a:ext cx="8793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latin typeface="Verdana"/>
                <a:cs typeface="Verdana"/>
              </a:rPr>
              <a:t>A Diversidade </a:t>
            </a:r>
            <a:r>
              <a:rPr lang="pt-BR" sz="2800" b="1" dirty="0">
                <a:solidFill>
                  <a:srgbClr val="000000"/>
                </a:solidFill>
                <a:latin typeface="Verdana"/>
                <a:cs typeface="Verdana"/>
              </a:rPr>
              <a:t>na BNCC como </a:t>
            </a:r>
            <a:r>
              <a:rPr lang="pt-BR" sz="2800" b="1" dirty="0" smtClean="0">
                <a:solidFill>
                  <a:srgbClr val="000000"/>
                </a:solidFill>
                <a:latin typeface="Verdana"/>
                <a:cs typeface="Verdana"/>
              </a:rPr>
              <a:t>Modalidade</a:t>
            </a:r>
          </a:p>
        </p:txBody>
      </p:sp>
      <p:sp>
        <p:nvSpPr>
          <p:cNvPr id="6" name="Rectangle 5"/>
          <p:cNvSpPr/>
          <p:nvPr/>
        </p:nvSpPr>
        <p:spPr>
          <a:xfrm>
            <a:off x="145143" y="1132211"/>
            <a:ext cx="8454571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/>
              <a:t>“Termo </a:t>
            </a:r>
            <a:r>
              <a:rPr lang="pt-BR" sz="2400" dirty="0"/>
              <a:t>“modalidade” é diminutivo latino de modus (modo, maneira) e expressa uma medida dentro de uma forma </a:t>
            </a:r>
            <a:r>
              <a:rPr lang="pt-BR" sz="2400" dirty="0" err="1"/>
              <a:t>própria</a:t>
            </a:r>
            <a:r>
              <a:rPr lang="pt-BR" sz="2400" dirty="0"/>
              <a:t> de ser. Ela tem, assim, um perfil </a:t>
            </a:r>
            <a:r>
              <a:rPr lang="pt-BR" sz="2400" dirty="0" err="1"/>
              <a:t>próprio</a:t>
            </a:r>
            <a:r>
              <a:rPr lang="pt-BR" sz="2400" dirty="0"/>
              <a:t>, uma </a:t>
            </a:r>
            <a:r>
              <a:rPr lang="pt-BR" sz="2400" dirty="0" err="1"/>
              <a:t>feição</a:t>
            </a:r>
            <a:r>
              <a:rPr lang="pt-BR" sz="2400" dirty="0"/>
              <a:t> especial diante de um processo considerado como medida de </a:t>
            </a:r>
            <a:r>
              <a:rPr lang="pt-BR" sz="2400" dirty="0" err="1"/>
              <a:t>referência</a:t>
            </a:r>
            <a:r>
              <a:rPr lang="pt-BR" sz="2400" dirty="0"/>
              <a:t>. </a:t>
            </a:r>
            <a:r>
              <a:rPr lang="pt-BR" sz="2400" dirty="0" smtClean="0"/>
              <a:t>Trata-</a:t>
            </a:r>
            <a:r>
              <a:rPr lang="pt-BR" sz="2400" dirty="0"/>
              <a:t>se, pois, de um modo de existir com </a:t>
            </a:r>
            <a:r>
              <a:rPr lang="pt-BR" sz="2400" dirty="0" err="1"/>
              <a:t>característica</a:t>
            </a:r>
            <a:r>
              <a:rPr lang="pt-BR" sz="2400" dirty="0"/>
              <a:t> </a:t>
            </a:r>
            <a:r>
              <a:rPr lang="pt-BR" sz="2400" dirty="0" err="1"/>
              <a:t>própria</a:t>
            </a:r>
            <a:r>
              <a:rPr lang="pt-BR" sz="2400" dirty="0"/>
              <a:t>. Esta </a:t>
            </a:r>
            <a:r>
              <a:rPr lang="pt-BR" sz="2400" dirty="0" err="1"/>
              <a:t>feição</a:t>
            </a:r>
            <a:r>
              <a:rPr lang="pt-BR" sz="2400" dirty="0"/>
              <a:t> especial se liga ao </a:t>
            </a:r>
            <a:r>
              <a:rPr lang="pt-BR" sz="2400" dirty="0" err="1"/>
              <a:t>princípio</a:t>
            </a:r>
            <a:r>
              <a:rPr lang="pt-BR" sz="2400" dirty="0"/>
              <a:t> da proporcionalidade para que este modo seja respeitado. A proporcionalidade, como </a:t>
            </a:r>
            <a:r>
              <a:rPr lang="pt-BR" sz="2400" dirty="0" err="1"/>
              <a:t>orientação</a:t>
            </a:r>
            <a:r>
              <a:rPr lang="pt-BR" sz="2400" dirty="0"/>
              <a:t> de procedimentos, por sua vez, é uma </a:t>
            </a:r>
            <a:r>
              <a:rPr lang="pt-BR" sz="2400" dirty="0" err="1"/>
              <a:t>dimensão</a:t>
            </a:r>
            <a:r>
              <a:rPr lang="pt-BR" sz="2400" dirty="0"/>
              <a:t> da equidade que tem a ver com a </a:t>
            </a:r>
            <a:r>
              <a:rPr lang="pt-BR" sz="2400" dirty="0" err="1"/>
              <a:t>aplicação</a:t>
            </a:r>
            <a:r>
              <a:rPr lang="pt-BR" sz="2400" dirty="0"/>
              <a:t> circunstanciada da </a:t>
            </a:r>
            <a:r>
              <a:rPr lang="pt-BR" sz="2400" dirty="0" err="1"/>
              <a:t>justiça</a:t>
            </a:r>
            <a:r>
              <a:rPr lang="pt-BR" sz="2400" dirty="0"/>
              <a:t>, que impede o aprofundamento das </a:t>
            </a:r>
            <a:r>
              <a:rPr lang="pt-BR" sz="2400" dirty="0" err="1"/>
              <a:t>diferenças</a:t>
            </a:r>
            <a:r>
              <a:rPr lang="pt-BR" sz="2400" dirty="0"/>
              <a:t> quando estas inferiorizam as pessoas</a:t>
            </a:r>
            <a:r>
              <a:rPr lang="pt-BR" sz="2400" dirty="0" smtClean="0"/>
              <a:t>.”</a:t>
            </a:r>
            <a:endParaRPr lang="pt-BR" sz="2400" dirty="0"/>
          </a:p>
          <a:p>
            <a:endParaRPr lang="pt-BR" sz="2400" dirty="0" smtClean="0"/>
          </a:p>
          <a:p>
            <a:r>
              <a:rPr lang="pt-BR" sz="2000" i="1" dirty="0" smtClean="0"/>
              <a:t>Parecer </a:t>
            </a:r>
            <a:r>
              <a:rPr lang="pt-BR" sz="2000" i="1" dirty="0"/>
              <a:t>do </a:t>
            </a:r>
            <a:r>
              <a:rPr lang="pt-BR" sz="2000" i="1" dirty="0" smtClean="0"/>
              <a:t>CNE sobre </a:t>
            </a:r>
            <a:r>
              <a:rPr lang="pt-BR" sz="2000" i="1" dirty="0"/>
              <a:t>as Diretrizes de </a:t>
            </a:r>
            <a:r>
              <a:rPr lang="pt-BR" sz="2000" i="1" dirty="0" err="1"/>
              <a:t>Educação</a:t>
            </a:r>
            <a:r>
              <a:rPr lang="pt-BR" sz="2000" i="1" dirty="0"/>
              <a:t> de Jovens e Adultos, C</a:t>
            </a:r>
            <a:r>
              <a:rPr lang="pt-BR" sz="2000" i="1" dirty="0" smtClean="0"/>
              <a:t>onselheiro </a:t>
            </a:r>
            <a:r>
              <a:rPr lang="pt-BR" sz="2000" i="1" dirty="0"/>
              <a:t>Carlos Jamil </a:t>
            </a:r>
            <a:r>
              <a:rPr lang="pt-BR" sz="2000" i="1" dirty="0" smtClean="0"/>
              <a:t>Cury.</a:t>
            </a:r>
            <a:endParaRPr lang="pt-BR" sz="2000" i="1" dirty="0"/>
          </a:p>
          <a:p>
            <a:endParaRPr lang="pt-BR" sz="2000" b="1" i="1" dirty="0" smtClean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0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8000" y="1291904"/>
            <a:ext cx="782562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3200" b="1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buFontTx/>
              <a:buChar char="-"/>
            </a:pPr>
            <a:r>
              <a:rPr lang="pt-BR" sz="3200" dirty="0" smtClean="0"/>
              <a:t> </a:t>
            </a:r>
            <a:r>
              <a:rPr lang="pt-BR" sz="3200" dirty="0" err="1"/>
              <a:t>Educação</a:t>
            </a:r>
            <a:r>
              <a:rPr lang="pt-BR" sz="3200" dirty="0"/>
              <a:t> especial na perspectiva </a:t>
            </a:r>
            <a:r>
              <a:rPr lang="pt-BR" sz="3200" dirty="0" smtClean="0"/>
              <a:t>inclusiva</a:t>
            </a:r>
          </a:p>
          <a:p>
            <a:pPr>
              <a:buFontTx/>
              <a:buChar char="-"/>
            </a:pP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Educação</a:t>
            </a:r>
            <a:r>
              <a:rPr lang="pt-BR" sz="3200" dirty="0"/>
              <a:t> escolar </a:t>
            </a:r>
            <a:r>
              <a:rPr lang="pt-BR" sz="3200" dirty="0" smtClean="0"/>
              <a:t>quilombola </a:t>
            </a:r>
          </a:p>
          <a:p>
            <a:pPr>
              <a:buFontTx/>
              <a:buChar char="-"/>
            </a:pPr>
            <a:endParaRPr lang="pt-BR" sz="3200" dirty="0" smtClean="0"/>
          </a:p>
          <a:p>
            <a:pPr>
              <a:buFontTx/>
              <a:buChar char="-"/>
            </a:pPr>
            <a:r>
              <a:rPr lang="pt-BR" sz="3200" dirty="0" smtClean="0"/>
              <a:t> </a:t>
            </a:r>
            <a:r>
              <a:rPr lang="pt-BR" sz="3200" dirty="0" err="1" smtClean="0"/>
              <a:t>Educação</a:t>
            </a:r>
            <a:r>
              <a:rPr lang="pt-BR" sz="3200" dirty="0" smtClean="0"/>
              <a:t> </a:t>
            </a:r>
            <a:r>
              <a:rPr lang="pt-BR" sz="3200" dirty="0"/>
              <a:t>do campo </a:t>
            </a:r>
            <a:endParaRPr lang="pt-BR" sz="3200" dirty="0" smtClean="0"/>
          </a:p>
          <a:p>
            <a:pPr>
              <a:buFontTx/>
              <a:buChar char="-"/>
            </a:pP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/>
              <a:t>Educação</a:t>
            </a:r>
            <a:r>
              <a:rPr lang="pt-BR" sz="3200" dirty="0"/>
              <a:t> escolar </a:t>
            </a:r>
            <a:r>
              <a:rPr lang="pt-BR" sz="3200" dirty="0" err="1" smtClean="0"/>
              <a:t>indígena</a:t>
            </a:r>
            <a:endParaRPr lang="pt-BR" sz="3200" dirty="0" smtClean="0"/>
          </a:p>
          <a:p>
            <a:pPr>
              <a:buFontTx/>
              <a:buChar char="-"/>
            </a:pPr>
            <a:endParaRPr lang="pt-BR" sz="3200" dirty="0"/>
          </a:p>
          <a:p>
            <a:pPr>
              <a:buFontTx/>
              <a:buChar char="-"/>
            </a:pPr>
            <a:r>
              <a:rPr lang="pt-BR" sz="3200" dirty="0" err="1" smtClean="0"/>
              <a:t>Educação</a:t>
            </a:r>
            <a:r>
              <a:rPr lang="pt-BR" sz="3200" dirty="0" smtClean="0"/>
              <a:t> de jovens e adultos</a:t>
            </a:r>
            <a:endParaRPr lang="pt-BR" sz="3200" dirty="0"/>
          </a:p>
        </p:txBody>
      </p:sp>
      <p:sp>
        <p:nvSpPr>
          <p:cNvPr id="9" name="Rectangle 8"/>
          <p:cNvSpPr/>
          <p:nvPr/>
        </p:nvSpPr>
        <p:spPr>
          <a:xfrm>
            <a:off x="145143" y="737906"/>
            <a:ext cx="879323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pt-BR" sz="2800" b="1" dirty="0" smtClean="0">
                <a:solidFill>
                  <a:srgbClr val="000000"/>
                </a:solidFill>
                <a:latin typeface="Verdana"/>
                <a:cs typeface="Verdana"/>
              </a:rPr>
              <a:t>A Diversidade </a:t>
            </a:r>
            <a:r>
              <a:rPr lang="pt-BR" sz="2800" b="1" dirty="0">
                <a:solidFill>
                  <a:srgbClr val="000000"/>
                </a:solidFill>
                <a:latin typeface="Verdana"/>
                <a:cs typeface="Verdana"/>
              </a:rPr>
              <a:t>na BNCC como </a:t>
            </a:r>
            <a:r>
              <a:rPr lang="pt-BR" sz="2800" b="1" dirty="0" smtClean="0">
                <a:solidFill>
                  <a:srgbClr val="000000"/>
                </a:solidFill>
                <a:latin typeface="Verdana"/>
                <a:cs typeface="Verdana"/>
              </a:rPr>
              <a:t>Modalidade</a:t>
            </a: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40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74638"/>
            <a:ext cx="914399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30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r>
              <a:rPr lang="pt-BR" sz="2500" b="1" dirty="0" smtClean="0">
                <a:solidFill>
                  <a:srgbClr val="000000"/>
                </a:solidFill>
                <a:latin typeface="Verdana"/>
                <a:cs typeface="Verdana"/>
              </a:rPr>
              <a:t>A Diversidade </a:t>
            </a:r>
            <a:r>
              <a:rPr lang="pt-BR" sz="2500" b="1" dirty="0">
                <a:solidFill>
                  <a:srgbClr val="000000"/>
                </a:solidFill>
                <a:latin typeface="Verdana"/>
                <a:cs typeface="Verdana"/>
              </a:rPr>
              <a:t>na BNCC como P</a:t>
            </a:r>
            <a:r>
              <a:rPr lang="pt-BR" sz="2500" b="1" dirty="0" smtClean="0">
                <a:solidFill>
                  <a:srgbClr val="000000"/>
                </a:solidFill>
                <a:latin typeface="Verdana"/>
                <a:cs typeface="Verdana"/>
              </a:rPr>
              <a:t>arte </a:t>
            </a:r>
            <a:r>
              <a:rPr lang="pt-BR" sz="2500" b="1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lang="pt-BR" sz="2500" b="1" dirty="0" smtClean="0">
                <a:solidFill>
                  <a:srgbClr val="000000"/>
                </a:solidFill>
                <a:latin typeface="Verdana"/>
                <a:cs typeface="Verdana"/>
              </a:rPr>
              <a:t>iversificada</a:t>
            </a:r>
            <a:endParaRPr lang="pt-BR" sz="2500" b="1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468" y="1213357"/>
            <a:ext cx="8790817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800" dirty="0" smtClean="0">
                <a:solidFill>
                  <a:srgbClr val="000000"/>
                </a:solidFill>
                <a:latin typeface="+mj-lt"/>
                <a:cs typeface="Verdana"/>
              </a:rPr>
              <a:t>Integração </a:t>
            </a:r>
            <a:r>
              <a:rPr lang="pt-BR" sz="2800" dirty="0">
                <a:solidFill>
                  <a:srgbClr val="000000"/>
                </a:solidFill>
                <a:latin typeface="+mj-lt"/>
                <a:cs typeface="Verdana"/>
              </a:rPr>
              <a:t>BNCC/PD nas modalidades de </a:t>
            </a:r>
            <a:r>
              <a:rPr lang="pt-BR" sz="2800" dirty="0" smtClean="0">
                <a:solidFill>
                  <a:srgbClr val="000000"/>
                </a:solidFill>
                <a:latin typeface="+mj-lt"/>
                <a:cs typeface="Verdana"/>
              </a:rPr>
              <a:t>educação</a:t>
            </a:r>
          </a:p>
          <a:p>
            <a:pPr marL="342900" indent="-342900">
              <a:buFontTx/>
              <a:buChar char="-"/>
            </a:pPr>
            <a:endParaRPr lang="pt-BR" sz="2800" dirty="0">
              <a:solidFill>
                <a:srgbClr val="000000"/>
              </a:solidFill>
              <a:latin typeface="+mj-lt"/>
              <a:cs typeface="Verdana"/>
            </a:endParaRPr>
          </a:p>
          <a:p>
            <a:pPr marL="342900" indent="-342900">
              <a:buFontTx/>
              <a:buChar char="-"/>
            </a:pPr>
            <a:r>
              <a:rPr lang="pt-BR" sz="2800" dirty="0" smtClean="0">
                <a:solidFill>
                  <a:srgbClr val="000000"/>
                </a:solidFill>
                <a:latin typeface="+mj-lt"/>
                <a:cs typeface="Verdana"/>
              </a:rPr>
              <a:t>Como a mobilização pela BNCC contribuirá para a qualidade da PD?</a:t>
            </a:r>
          </a:p>
          <a:p>
            <a:endParaRPr lang="pt-BR" sz="2800" dirty="0" smtClean="0">
              <a:solidFill>
                <a:srgbClr val="000000"/>
              </a:solidFill>
              <a:latin typeface="+mj-lt"/>
              <a:cs typeface="Verdana"/>
            </a:endParaRPr>
          </a:p>
          <a:p>
            <a:r>
              <a:rPr lang="pt-BR" sz="2800" dirty="0" smtClean="0">
                <a:solidFill>
                  <a:srgbClr val="000000"/>
                </a:solidFill>
                <a:latin typeface="+mj-lt"/>
                <a:cs typeface="Verdana"/>
              </a:rPr>
              <a:t>Oportunidade:</a:t>
            </a:r>
          </a:p>
          <a:p>
            <a:endParaRPr lang="pt-BR" sz="2800" dirty="0" smtClean="0">
              <a:solidFill>
                <a:srgbClr val="000000"/>
              </a:solidFill>
              <a:latin typeface="+mj-lt"/>
              <a:cs typeface="Verdana"/>
            </a:endParaRPr>
          </a:p>
          <a:p>
            <a:pPr marL="342900" indent="-342900">
              <a:buFontTx/>
              <a:buChar char="-"/>
            </a:pPr>
            <a:r>
              <a:rPr lang="pt-BR" sz="2800" dirty="0" smtClean="0">
                <a:solidFill>
                  <a:srgbClr val="000000"/>
                </a:solidFill>
                <a:latin typeface="+mj-lt"/>
                <a:cs typeface="Verdana"/>
              </a:rPr>
              <a:t>Processo de construção é tão importante quanto o resultado</a:t>
            </a:r>
          </a:p>
          <a:p>
            <a:pPr marL="342900" indent="-342900">
              <a:buFontTx/>
              <a:buChar char="-"/>
            </a:pPr>
            <a:r>
              <a:rPr lang="pt-BR" sz="2800" dirty="0" smtClean="0">
                <a:solidFill>
                  <a:srgbClr val="000000"/>
                </a:solidFill>
                <a:latin typeface="+mj-lt"/>
                <a:cs typeface="Verdana"/>
              </a:rPr>
              <a:t>Formação de Professores</a:t>
            </a:r>
          </a:p>
          <a:p>
            <a:pPr marL="342900" indent="-342900">
              <a:buFontTx/>
              <a:buChar char="-"/>
            </a:pPr>
            <a:r>
              <a:rPr lang="pt-BR" sz="2800" dirty="0" smtClean="0">
                <a:solidFill>
                  <a:srgbClr val="000000"/>
                </a:solidFill>
                <a:latin typeface="+mj-lt"/>
                <a:cs typeface="Verdana"/>
              </a:rPr>
              <a:t>Fortalecimento da Comunidade Escolar</a:t>
            </a:r>
          </a:p>
          <a:p>
            <a:pPr marL="342900" indent="-342900">
              <a:buFontTx/>
              <a:buChar char="-"/>
            </a:pPr>
            <a:r>
              <a:rPr lang="pt-BR" sz="2800" dirty="0" smtClean="0">
                <a:solidFill>
                  <a:srgbClr val="000000"/>
                </a:solidFill>
                <a:latin typeface="+mj-lt"/>
                <a:cs typeface="Verdana"/>
              </a:rPr>
              <a:t>Fortalecimento Território Educativo</a:t>
            </a:r>
          </a:p>
          <a:p>
            <a:pPr marL="342900" indent="-342900">
              <a:buFontTx/>
              <a:buChar char="-"/>
            </a:pPr>
            <a:endParaRPr lang="pt-BR" sz="25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indent="-342900">
              <a:buFontTx/>
              <a:buChar char="-"/>
            </a:pPr>
            <a:endParaRPr lang="pt-BR" sz="25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 marL="342900" indent="-342900">
              <a:buFontTx/>
              <a:buChar char="-"/>
            </a:pPr>
            <a:endParaRPr lang="pt-BR" sz="25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518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660400"/>
            <a:ext cx="9144000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/>
              <a:t>Art. 1º A presente Resolução e seu Anexo instituem a Base Nacional Comum Curricular (BNCC), como documento de caráter normativo que define o conjunto orgânico e progressivo de aprendizagens essenciais como direito das crianças, jovens e adultos no âmbito da Educação Básica escolar, e orientam sua implementação pelos sistemas de ensino das diferentes instâncias federativas, bem como pelas instituições ou redes escolares. </a:t>
            </a:r>
          </a:p>
          <a:p>
            <a:pPr marL="0" indent="0">
              <a:buNone/>
            </a:pPr>
            <a:r>
              <a:rPr lang="pt-BR" sz="2600" dirty="0" smtClean="0"/>
              <a:t>Parágrafo </a:t>
            </a:r>
            <a:r>
              <a:rPr lang="pt-BR" sz="2600" dirty="0"/>
              <a:t>Único. </a:t>
            </a:r>
            <a:r>
              <a:rPr lang="pt-BR" sz="2600" dirty="0">
                <a:solidFill>
                  <a:srgbClr val="FF0000"/>
                </a:solidFill>
              </a:rPr>
              <a:t>No exercício de sua autonomia</a:t>
            </a:r>
            <a:r>
              <a:rPr lang="pt-BR" sz="2600" dirty="0"/>
              <a:t>, prevista nos artigos 12, 13 e 23 da LDB, no processo de construção de suas propostas pedagógicas, atendidos todos os direitos e objetivos de aprendizagem instituídos na BNCC, </a:t>
            </a:r>
            <a:r>
              <a:rPr lang="pt-BR" sz="2600" dirty="0">
                <a:solidFill>
                  <a:srgbClr val="FF0000"/>
                </a:solidFill>
              </a:rPr>
              <a:t>as instituições escolares, redes de escolas e seus respectivos sistemas de ensino poderão adotar formas de organização e propostas de progressão que julgarem necessários.</a:t>
            </a:r>
          </a:p>
        </p:txBody>
      </p:sp>
    </p:spTree>
    <p:extLst>
      <p:ext uri="{BB962C8B-B14F-4D97-AF65-F5344CB8AC3E}">
        <p14:creationId xmlns:p14="http://schemas.microsoft.com/office/powerpoint/2010/main" val="29084692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52400" y="1600200"/>
            <a:ext cx="88011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Territórios de Aprendizagens e Cidade educadora</a:t>
            </a:r>
          </a:p>
          <a:p>
            <a:r>
              <a:rPr lang="pt-BR" dirty="0" err="1" smtClean="0"/>
              <a:t>Educomunicação</a:t>
            </a:r>
            <a:r>
              <a:rPr lang="pt-BR" dirty="0" smtClean="0"/>
              <a:t> e Novas tecnologias</a:t>
            </a:r>
          </a:p>
          <a:p>
            <a:r>
              <a:rPr lang="pt-BR" dirty="0" smtClean="0"/>
              <a:t>Cinema </a:t>
            </a:r>
            <a:r>
              <a:rPr lang="pt-BR" smtClean="0"/>
              <a:t>na Escola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2390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3224" y="1290638"/>
            <a:ext cx="635317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Defino a cultura assim: é tudo o que os homens imaginaram para moldar o mundo, para se acomodar no mundo e para torná-lo digno do homem. E isso, </a:t>
            </a:r>
            <a:r>
              <a:rPr lang="pt-BR" b="1" dirty="0">
                <a:solidFill>
                  <a:srgbClr val="FF0000"/>
                </a:solidFill>
              </a:rPr>
              <a:t>a cultura: é tudo o que o homem inventou para tornar a vida vivível e a morte afrontável.</a:t>
            </a:r>
            <a:r>
              <a:rPr lang="pt-BR" dirty="0"/>
              <a:t> </a:t>
            </a:r>
          </a:p>
        </p:txBody>
      </p:sp>
      <p:pic>
        <p:nvPicPr>
          <p:cNvPr id="2050" name="Picture 2" descr="http://bp0.blogger.com/_qPMG-iq57KQ/SBJY1TLvHgI/AAAAAAAAAQE/gcAsdJeG6rE/s1600/Cesaire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057284"/>
            <a:ext cx="198120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008033" y="475734"/>
            <a:ext cx="26452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err="1">
                <a:latin typeface="arial" panose="020B0604020202020204" pitchFamily="34" charset="0"/>
              </a:rPr>
              <a:t>Aimé</a:t>
            </a:r>
            <a:r>
              <a:rPr lang="pt-BR" sz="3200" dirty="0">
                <a:latin typeface="arial" panose="020B0604020202020204" pitchFamily="34" charset="0"/>
              </a:rPr>
              <a:t> </a:t>
            </a:r>
            <a:r>
              <a:rPr lang="pt-BR" sz="3200" dirty="0" err="1" smtClean="0">
                <a:latin typeface="arial" panose="020B0604020202020204" pitchFamily="34" charset="0"/>
              </a:rPr>
              <a:t>Césaire</a:t>
            </a:r>
            <a:endParaRPr lang="pt-BR" sz="3200" dirty="0"/>
          </a:p>
        </p:txBody>
      </p:sp>
      <p:sp>
        <p:nvSpPr>
          <p:cNvPr id="5" name="Retângulo 4"/>
          <p:cNvSpPr/>
          <p:nvPr/>
        </p:nvSpPr>
        <p:spPr>
          <a:xfrm>
            <a:off x="6266289" y="5228652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err="1">
                <a:latin typeface="arial" panose="020B0604020202020204" pitchFamily="34" charset="0"/>
              </a:rPr>
              <a:t>Aimé</a:t>
            </a:r>
            <a:r>
              <a:rPr lang="pt-BR" dirty="0">
                <a:latin typeface="arial" panose="020B0604020202020204" pitchFamily="34" charset="0"/>
              </a:rPr>
              <a:t> </a:t>
            </a:r>
            <a:r>
              <a:rPr lang="pt-BR" dirty="0" err="1">
                <a:latin typeface="arial" panose="020B0604020202020204" pitchFamily="34" charset="0"/>
              </a:rPr>
              <a:t>Césaire</a:t>
            </a:r>
            <a:r>
              <a:rPr lang="pt-BR" dirty="0">
                <a:latin typeface="arial" panose="020B0604020202020204" pitchFamily="34" charset="0"/>
              </a:rPr>
              <a:t> - 1913-2008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8933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79021"/>
            <a:ext cx="8750312" cy="1894990"/>
          </a:xfrm>
        </p:spPr>
        <p:txBody>
          <a:bodyPr>
            <a:noAutofit/>
          </a:bodyPr>
          <a:lstStyle/>
          <a:p>
            <a:r>
              <a:rPr lang="pt-BR" sz="3200" dirty="0" smtClean="0"/>
              <a:t>Paulo Gabriel Soledade </a:t>
            </a:r>
            <a:r>
              <a:rPr lang="pt-BR" sz="3200" dirty="0" err="1" smtClean="0"/>
              <a:t>Nacif</a:t>
            </a:r>
            <a:endParaRPr lang="pt-BR" sz="3200" dirty="0"/>
          </a:p>
        </p:txBody>
      </p:sp>
      <p:sp>
        <p:nvSpPr>
          <p:cNvPr id="3" name="Retângulo 2"/>
          <p:cNvSpPr/>
          <p:nvPr/>
        </p:nvSpPr>
        <p:spPr>
          <a:xfrm>
            <a:off x="286828" y="2263523"/>
            <a:ext cx="8640960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t-BR" sz="3200" dirty="0" smtClean="0"/>
              <a:t>Contatos:</a:t>
            </a:r>
            <a:endParaRPr lang="pt-BR" sz="3200" dirty="0"/>
          </a:p>
          <a:p>
            <a:endParaRPr lang="pt-BR" sz="1100" dirty="0"/>
          </a:p>
          <a:p>
            <a:r>
              <a:rPr lang="pt-BR" sz="2400" dirty="0" smtClean="0">
                <a:hlinkClick r:id="rId2"/>
              </a:rPr>
              <a:t>www.ufrb.edu.br</a:t>
            </a:r>
            <a:endParaRPr lang="pt-BR" sz="2400" dirty="0" smtClean="0"/>
          </a:p>
          <a:p>
            <a:r>
              <a:rPr lang="pt-BR" sz="2400" dirty="0" smtClean="0">
                <a:hlinkClick r:id="rId3"/>
              </a:rPr>
              <a:t>pgabriel@ufrb.edu.br</a:t>
            </a:r>
            <a:endParaRPr lang="pt-BR" sz="2400" dirty="0"/>
          </a:p>
          <a:p>
            <a:endParaRPr lang="pt-BR" sz="2400" dirty="0"/>
          </a:p>
          <a:p>
            <a:r>
              <a:rPr lang="pt-BR" sz="2400" dirty="0"/>
              <a:t> </a:t>
            </a:r>
          </a:p>
          <a:p>
            <a:r>
              <a:rPr lang="pt-BR" sz="2400" dirty="0" smtClean="0"/>
              <a:t>Campus </a:t>
            </a:r>
            <a:r>
              <a:rPr lang="pt-BR" sz="2400" dirty="0"/>
              <a:t>Universitário, Universidade Federal do Recôncavo da Bahia </a:t>
            </a:r>
            <a:r>
              <a:rPr lang="pt-BR" sz="2400" dirty="0" smtClean="0"/>
              <a:t> </a:t>
            </a:r>
            <a:r>
              <a:rPr lang="pt-BR" sz="2400" dirty="0"/>
              <a:t>Cruz das Almas, </a:t>
            </a:r>
            <a:r>
              <a:rPr lang="pt-BR" sz="2400" dirty="0" smtClean="0"/>
              <a:t>Bahia. </a:t>
            </a:r>
          </a:p>
          <a:p>
            <a:r>
              <a:rPr lang="pt-BR" sz="2400" dirty="0" smtClean="0"/>
              <a:t>44.380-000</a:t>
            </a:r>
          </a:p>
          <a:p>
            <a:endParaRPr lang="pt-BR" sz="2400" dirty="0"/>
          </a:p>
          <a:p>
            <a:r>
              <a:rPr lang="pt-BR" sz="2400" dirty="0" err="1" smtClean="0"/>
              <a:t>Seeretaria</a:t>
            </a:r>
            <a:r>
              <a:rPr lang="pt-BR" sz="2400" dirty="0" smtClean="0"/>
              <a:t> de Educação de Lauro de Freitas</a:t>
            </a:r>
          </a:p>
          <a:p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783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31800"/>
            <a:ext cx="8229600" cy="56943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Art. 2º As aprendizagens essenciais são definidas como conhecimentos, habilidades, atitudes, valores e a capacidade de os mobilizar, articular e integrar, expressando-se em competências. </a:t>
            </a:r>
            <a:endParaRPr lang="pt-BR" dirty="0" smtClean="0"/>
          </a:p>
          <a:p>
            <a:r>
              <a:rPr lang="pt-BR" dirty="0" smtClean="0"/>
              <a:t>Parágrafo </a:t>
            </a:r>
            <a:r>
              <a:rPr lang="pt-BR" dirty="0"/>
              <a:t>único. As aprendizagens essenciais compõem o processo formativo de todos </a:t>
            </a:r>
            <a:r>
              <a:rPr lang="pt-BR" dirty="0">
                <a:solidFill>
                  <a:srgbClr val="FF0000"/>
                </a:solidFill>
              </a:rPr>
              <a:t>os educandos</a:t>
            </a:r>
            <a:r>
              <a:rPr lang="pt-BR" dirty="0"/>
              <a:t> ao longo das etapas e modalidades de ensino no nível da Educação Básica, </a:t>
            </a:r>
            <a:r>
              <a:rPr lang="pt-BR" dirty="0">
                <a:solidFill>
                  <a:srgbClr val="FF0000"/>
                </a:solidFill>
              </a:rPr>
              <a:t>como direito de pleno desenvolvimento da pessoa, seu preparo para o exercício da cidadania e qualificação para o trabalho. </a:t>
            </a:r>
          </a:p>
        </p:txBody>
      </p:sp>
    </p:spTree>
    <p:extLst>
      <p:ext uri="{BB962C8B-B14F-4D97-AF65-F5344CB8AC3E}">
        <p14:creationId xmlns:p14="http://schemas.microsoft.com/office/powerpoint/2010/main" val="2190422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469900"/>
            <a:ext cx="8229600" cy="56562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pt-BR" dirty="0" smtClean="0"/>
              <a:t>Art</a:t>
            </a:r>
            <a:r>
              <a:rPr lang="pt-BR" dirty="0"/>
              <a:t>. 3º </a:t>
            </a:r>
            <a:r>
              <a:rPr lang="pt-BR" dirty="0">
                <a:solidFill>
                  <a:srgbClr val="FF0000"/>
                </a:solidFill>
              </a:rPr>
              <a:t>No âmbito da BNCC, competência é definida como a mobilização de conhecimentos (conceitos e procedimentos), habilidades (práticas cognitivas e </a:t>
            </a:r>
            <a:r>
              <a:rPr lang="pt-BR" dirty="0" err="1">
                <a:solidFill>
                  <a:srgbClr val="FF0000"/>
                </a:solidFill>
              </a:rPr>
              <a:t>socioemocionais</a:t>
            </a:r>
            <a:r>
              <a:rPr lang="pt-BR" dirty="0">
                <a:solidFill>
                  <a:srgbClr val="FF0000"/>
                </a:solidFill>
              </a:rPr>
              <a:t>), atitudes e valores, para resolver demandas complexas da vida cotidiana, do pleno exercício da cidadania e do mundo do trabalho</a:t>
            </a:r>
            <a:r>
              <a:rPr lang="pt-BR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pt-BR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r>
              <a:rPr lang="pt-BR" dirty="0" smtClean="0"/>
              <a:t>Parágrafo </a:t>
            </a:r>
            <a:r>
              <a:rPr lang="pt-BR" dirty="0"/>
              <a:t>Único: Para os efeitos desta Resolução, com fundamento no caput do art. 35-A e no §1º do art. 36 da LDB, a expressão “competências e habilidades” deve ser considerada como equivalente à expressão “direitos e objetivos de aprendizagem” presente na Lei do Plano Nacional de Educação (PNE). Art. 4º A BNCC, em atendimento à </a:t>
            </a:r>
          </a:p>
        </p:txBody>
      </p:sp>
    </p:spTree>
    <p:extLst>
      <p:ext uri="{BB962C8B-B14F-4D97-AF65-F5344CB8AC3E}">
        <p14:creationId xmlns:p14="http://schemas.microsoft.com/office/powerpoint/2010/main" val="838993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00" y="201018"/>
            <a:ext cx="8688410" cy="11430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Diversidade?</a:t>
            </a:r>
            <a:endParaRPr lang="pt-BR" sz="3200" b="1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" y="1344019"/>
            <a:ext cx="9144000" cy="421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dirty="0" smtClean="0"/>
          </a:p>
          <a:p>
            <a:pPr marL="457200" indent="-457200" algn="l">
              <a:buFontTx/>
              <a:buChar char="•"/>
            </a:pPr>
            <a:r>
              <a:rPr lang="pt-BR" sz="3000" dirty="0"/>
              <a:t>“</a:t>
            </a:r>
            <a:r>
              <a:rPr lang="x-none" sz="3000" dirty="0"/>
              <a:t>Igualdade  de </a:t>
            </a:r>
            <a:r>
              <a:rPr lang="pt-BR" sz="3000" dirty="0" smtClean="0"/>
              <a:t>Reconhecimento”</a:t>
            </a:r>
          </a:p>
          <a:p>
            <a:pPr marL="457200" indent="-457200" algn="l">
              <a:buFontTx/>
              <a:buChar char="•"/>
            </a:pPr>
            <a:endParaRPr lang="pt-BR" sz="3000" dirty="0" smtClean="0"/>
          </a:p>
          <a:p>
            <a:pPr marL="457200" indent="-457200" algn="l">
              <a:buFontTx/>
              <a:buChar char="-"/>
            </a:pPr>
            <a:r>
              <a:rPr lang="pt-BR" sz="3000" dirty="0" smtClean="0"/>
              <a:t>É um princípio basilar dos Direitos Humanos </a:t>
            </a:r>
          </a:p>
          <a:p>
            <a:pPr marL="457200" indent="-457200" algn="l">
              <a:buFontTx/>
              <a:buChar char="-"/>
            </a:pPr>
            <a:endParaRPr lang="pt-BR" sz="3000" dirty="0" smtClean="0"/>
          </a:p>
          <a:p>
            <a:pPr marL="457200" indent="-457200" algn="l">
              <a:buFontTx/>
              <a:buChar char="-"/>
            </a:pPr>
            <a:r>
              <a:rPr lang="pt-BR" sz="3000" dirty="0" err="1" smtClean="0"/>
              <a:t>I</a:t>
            </a:r>
            <a:r>
              <a:rPr lang="en-US" sz="3000" dirty="0" smtClean="0"/>
              <a:t>n</a:t>
            </a:r>
            <a:r>
              <a:rPr lang="pt-BR" sz="3000" dirty="0" err="1" smtClean="0"/>
              <a:t>serido</a:t>
            </a:r>
            <a:r>
              <a:rPr lang="pt-BR" sz="3000" dirty="0" smtClean="0"/>
              <a:t> como Política de Estado nos princípios da educação do Brasil pós-redemocratização (1985)</a:t>
            </a:r>
          </a:p>
          <a:p>
            <a:pPr marL="457200" indent="-457200" algn="l">
              <a:buFontTx/>
              <a:buChar char="-"/>
            </a:pPr>
            <a:endParaRPr lang="pt-BR" sz="3200" dirty="0" smtClean="0"/>
          </a:p>
          <a:p>
            <a:pPr algn="l"/>
            <a:endParaRPr lang="pt-BR" sz="3200" dirty="0"/>
          </a:p>
          <a:p>
            <a:endParaRPr lang="pt-BR" sz="32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32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00" y="326573"/>
            <a:ext cx="8688410" cy="950686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Diversidade?</a:t>
            </a:r>
            <a:endParaRPr lang="pt-BR" sz="2800" b="1" noProof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300" y="1463523"/>
            <a:ext cx="8688410" cy="2802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3200" dirty="0"/>
          </a:p>
          <a:p>
            <a:endParaRPr lang="pt-BR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73238"/>
            <a:ext cx="9144000" cy="5116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3200" dirty="0" smtClean="0"/>
              <a:t>“Diversidade” nas políticas educacionais do Brasil: </a:t>
            </a:r>
          </a:p>
          <a:p>
            <a:pPr algn="l"/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2800" dirty="0" smtClean="0"/>
              <a:t>1. Respeito à diversidade cultural </a:t>
            </a:r>
          </a:p>
          <a:p>
            <a:pPr algn="l"/>
            <a:endParaRPr lang="pt-BR" sz="2800" dirty="0" smtClean="0"/>
          </a:p>
          <a:p>
            <a:pPr algn="l"/>
            <a:r>
              <a:rPr lang="pt-BR" sz="2800" dirty="0" smtClean="0"/>
              <a:t>2. </a:t>
            </a:r>
            <a:r>
              <a:rPr lang="en-US" sz="2800" dirty="0" err="1" smtClean="0"/>
              <a:t>Processos</a:t>
            </a:r>
            <a:r>
              <a:rPr lang="en-US" sz="2800" dirty="0" smtClean="0"/>
              <a:t> de </a:t>
            </a:r>
            <a:r>
              <a:rPr lang="pt-BR" sz="2800" dirty="0" smtClean="0"/>
              <a:t>inclusão social na educação</a:t>
            </a:r>
            <a:br>
              <a:rPr lang="pt-BR" sz="2800" dirty="0" smtClean="0"/>
            </a:br>
            <a:endParaRPr lang="pt-BR" sz="2800" dirty="0" smtClean="0"/>
          </a:p>
          <a:p>
            <a:pPr algn="l"/>
            <a:r>
              <a:rPr lang="pt-BR" sz="2800" dirty="0" smtClean="0"/>
              <a:t>3. </a:t>
            </a:r>
            <a:r>
              <a:rPr lang="x-none" sz="2800" dirty="0" smtClean="0"/>
              <a:t>Políticas</a:t>
            </a:r>
            <a:r>
              <a:rPr lang="pt-BR" sz="2800" dirty="0" smtClean="0"/>
              <a:t> afirmativas</a:t>
            </a:r>
            <a:br>
              <a:rPr lang="pt-BR" sz="2800" dirty="0" smtClean="0"/>
            </a:br>
            <a:endParaRPr lang="pt-BR" sz="2800" dirty="0" smtClean="0"/>
          </a:p>
          <a:p>
            <a:pPr algn="l"/>
            <a:r>
              <a:rPr lang="pt-BR" sz="2800" dirty="0" smtClean="0"/>
              <a:t>4. Respeito às diferenças / Acolhimento das singularidades </a:t>
            </a:r>
            <a:br>
              <a:rPr lang="pt-BR" sz="2800" dirty="0" smtClean="0"/>
            </a:br>
            <a:r>
              <a:rPr lang="pt-BR" sz="2800" dirty="0" smtClean="0"/>
              <a:t> </a:t>
            </a:r>
            <a:endParaRPr lang="pt-BR" sz="28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291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00" y="201018"/>
            <a:ext cx="8688410" cy="621458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Diversidade?</a:t>
            </a:r>
            <a:endParaRPr lang="pt-BR" sz="32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00" y="889000"/>
            <a:ext cx="8688410" cy="81642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pt-BR" sz="12800" dirty="0" smtClean="0"/>
              <a:t>Ag</a:t>
            </a:r>
            <a:r>
              <a:rPr lang="pt-BR" sz="11200" dirty="0" smtClean="0"/>
              <a:t>endas que integram as políticas educacionais de diversidade: </a:t>
            </a:r>
          </a:p>
          <a:p>
            <a:pPr marL="0" indent="0">
              <a:buNone/>
            </a:pPr>
            <a:r>
              <a:rPr lang="pt-BR" sz="2800" dirty="0" smtClean="0"/>
              <a:t> </a:t>
            </a:r>
          </a:p>
          <a:p>
            <a:pPr marL="0" indent="0">
              <a:buNone/>
            </a:pPr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8856" y="1874763"/>
            <a:ext cx="8605909" cy="483209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sz="2800" dirty="0" err="1"/>
              <a:t>Educação</a:t>
            </a:r>
            <a:r>
              <a:rPr lang="pt-BR" sz="2800" dirty="0"/>
              <a:t> de jovens e adultos</a:t>
            </a:r>
          </a:p>
          <a:p>
            <a:pPr>
              <a:buFontTx/>
              <a:buChar char="-"/>
            </a:pPr>
            <a:r>
              <a:rPr lang="pt-BR" sz="2800" dirty="0" err="1"/>
              <a:t>Educação</a:t>
            </a:r>
            <a:r>
              <a:rPr lang="pt-BR" sz="2800" dirty="0"/>
              <a:t> do campo </a:t>
            </a:r>
          </a:p>
          <a:p>
            <a:pPr>
              <a:buFontTx/>
              <a:buChar char="-"/>
            </a:pPr>
            <a:r>
              <a:rPr lang="pt-BR" sz="2800" dirty="0" err="1"/>
              <a:t>Relações</a:t>
            </a:r>
            <a:r>
              <a:rPr lang="pt-BR" sz="2800" dirty="0"/>
              <a:t> </a:t>
            </a:r>
            <a:r>
              <a:rPr lang="pt-BR" sz="2800" dirty="0" err="1"/>
              <a:t>étnico-raciais</a:t>
            </a:r>
            <a:endParaRPr lang="pt-BR" sz="2800" dirty="0"/>
          </a:p>
          <a:p>
            <a:pPr>
              <a:buFontTx/>
              <a:buChar char="-"/>
            </a:pPr>
            <a:r>
              <a:rPr lang="pt-BR" sz="2800" dirty="0" err="1"/>
              <a:t>Educação</a:t>
            </a:r>
            <a:r>
              <a:rPr lang="pt-BR" sz="2800" dirty="0"/>
              <a:t> escolar </a:t>
            </a:r>
            <a:r>
              <a:rPr lang="pt-BR" sz="2800" dirty="0" err="1"/>
              <a:t>indígena</a:t>
            </a:r>
            <a:endParaRPr lang="pt-BR" sz="2800" dirty="0"/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err="1"/>
              <a:t>Educação</a:t>
            </a:r>
            <a:r>
              <a:rPr lang="pt-BR" sz="2800" dirty="0"/>
              <a:t> escolar quilombola</a:t>
            </a:r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err="1"/>
              <a:t>Educação</a:t>
            </a:r>
            <a:r>
              <a:rPr lang="pt-BR" sz="2800" dirty="0"/>
              <a:t> especial</a:t>
            </a:r>
          </a:p>
          <a:p>
            <a:pPr>
              <a:buFontTx/>
              <a:buChar char="-"/>
            </a:pPr>
            <a:r>
              <a:rPr lang="pt-BR" sz="2800" dirty="0" smtClean="0"/>
              <a:t> Educação de jovens cumprindo </a:t>
            </a:r>
            <a:r>
              <a:rPr lang="pt-BR" sz="2800" dirty="0"/>
              <a:t>m</a:t>
            </a:r>
            <a:r>
              <a:rPr lang="pt-BR" sz="2800" dirty="0" smtClean="0"/>
              <a:t>edidas </a:t>
            </a:r>
            <a:r>
              <a:rPr lang="pt-BR" sz="2800" dirty="0"/>
              <a:t>socioeducativas</a:t>
            </a:r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err="1"/>
              <a:t>Educação</a:t>
            </a:r>
            <a:r>
              <a:rPr lang="pt-BR" sz="2800" dirty="0"/>
              <a:t> </a:t>
            </a:r>
            <a:r>
              <a:rPr lang="pt-BR" sz="2800" dirty="0" smtClean="0"/>
              <a:t>em sistemas prisionais</a:t>
            </a:r>
            <a:endParaRPr lang="pt-BR" sz="2800" strike="sngStrike" dirty="0"/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err="1"/>
              <a:t>Educação</a:t>
            </a:r>
            <a:r>
              <a:rPr lang="pt-BR" sz="2800" dirty="0"/>
              <a:t> ambiental</a:t>
            </a:r>
          </a:p>
          <a:p>
            <a:pPr>
              <a:buFontTx/>
              <a:buChar char="-"/>
            </a:pPr>
            <a:r>
              <a:rPr lang="pt-BR" sz="2800" dirty="0" err="1"/>
              <a:t>Gênero</a:t>
            </a:r>
            <a:r>
              <a:rPr lang="pt-BR" sz="2800" dirty="0"/>
              <a:t> e </a:t>
            </a:r>
            <a:r>
              <a:rPr lang="pt-BR" sz="2800" dirty="0" smtClean="0"/>
              <a:t>sexualidade</a:t>
            </a:r>
          </a:p>
          <a:p>
            <a:pPr>
              <a:buFontTx/>
              <a:buChar char="-"/>
            </a:pPr>
            <a:r>
              <a:rPr lang="pt-BR" sz="2800" dirty="0"/>
              <a:t> </a:t>
            </a:r>
            <a:r>
              <a:rPr lang="pt-BR" sz="2800" dirty="0" smtClean="0"/>
              <a:t>Periferias metropolitanas (?)</a:t>
            </a:r>
            <a:endParaRPr lang="pt-BR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111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300" y="201018"/>
            <a:ext cx="8688410" cy="1143000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Diversidade?</a:t>
            </a:r>
            <a:endParaRPr lang="pt-BR" sz="3200" b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300" y="1149048"/>
            <a:ext cx="8904700" cy="54017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rgbClr val="000000"/>
                </a:solidFill>
              </a:rPr>
              <a:t>Diversidade como Temática da Educação (eixos)</a:t>
            </a:r>
          </a:p>
          <a:p>
            <a:pPr marL="0" indent="0">
              <a:buNone/>
            </a:pPr>
            <a:endParaRPr lang="pt-BR" sz="2800" b="1" dirty="0" smtClean="0">
              <a:solidFill>
                <a:srgbClr val="0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39243" y="1931844"/>
            <a:ext cx="8394095" cy="4401205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pt-BR" sz="2800" dirty="0"/>
              <a:t>- </a:t>
            </a:r>
            <a:r>
              <a:rPr lang="pt-BR" sz="2800" dirty="0" err="1"/>
              <a:t>Relações</a:t>
            </a:r>
            <a:r>
              <a:rPr lang="pt-BR" sz="2800" dirty="0"/>
              <a:t> </a:t>
            </a:r>
            <a:r>
              <a:rPr lang="pt-BR" sz="2800" dirty="0" err="1"/>
              <a:t>étnico-raciais</a:t>
            </a:r>
            <a:r>
              <a:rPr lang="pt-BR" sz="2800" dirty="0"/>
              <a:t> </a:t>
            </a:r>
            <a:r>
              <a:rPr lang="pt-BR" sz="2800" dirty="0" smtClean="0"/>
              <a:t>(</a:t>
            </a:r>
            <a:r>
              <a:rPr lang="pt-BR" sz="2800" dirty="0" err="1" smtClean="0"/>
              <a:t>História</a:t>
            </a:r>
            <a:r>
              <a:rPr lang="pt-BR" sz="2800" dirty="0" smtClean="0"/>
              <a:t> </a:t>
            </a:r>
            <a:r>
              <a:rPr lang="pt-BR" sz="2800" dirty="0"/>
              <a:t>e Cultura Afro</a:t>
            </a:r>
            <a:r>
              <a:rPr lang="pt-BR" sz="2800" dirty="0" smtClean="0"/>
              <a:t>-Brasileira </a:t>
            </a:r>
            <a:r>
              <a:rPr lang="pt-BR" sz="2800" dirty="0"/>
              <a:t>e Africana </a:t>
            </a:r>
            <a:r>
              <a:rPr lang="pt-BR" sz="2800" dirty="0" smtClean="0"/>
              <a:t>e </a:t>
            </a:r>
            <a:r>
              <a:rPr lang="pt-BR" sz="2800" dirty="0" err="1"/>
              <a:t>H</a:t>
            </a:r>
            <a:r>
              <a:rPr lang="pt-BR" sz="2800" dirty="0" err="1" smtClean="0"/>
              <a:t>istória</a:t>
            </a:r>
            <a:r>
              <a:rPr lang="pt-BR" sz="2800" dirty="0" smtClean="0"/>
              <a:t> e </a:t>
            </a:r>
            <a:r>
              <a:rPr lang="pt-BR" sz="2800" dirty="0"/>
              <a:t>C</a:t>
            </a:r>
            <a:r>
              <a:rPr lang="pt-BR" sz="2800" dirty="0" smtClean="0"/>
              <a:t>ultura </a:t>
            </a:r>
            <a:r>
              <a:rPr lang="pt-BR" sz="2800" dirty="0"/>
              <a:t>dos </a:t>
            </a:r>
            <a:r>
              <a:rPr lang="pt-BR" sz="2800" dirty="0" smtClean="0"/>
              <a:t>Povos </a:t>
            </a:r>
            <a:r>
              <a:rPr lang="pt-BR" sz="2800" dirty="0" err="1"/>
              <a:t>I</a:t>
            </a:r>
            <a:r>
              <a:rPr lang="pt-BR" sz="2800" dirty="0" err="1" smtClean="0"/>
              <a:t>ndígenas</a:t>
            </a:r>
            <a:r>
              <a:rPr lang="pt-BR" sz="2800" dirty="0"/>
              <a:t>)</a:t>
            </a:r>
            <a:r>
              <a:rPr lang="pt-BR" sz="2800" dirty="0" smtClean="0"/>
              <a:t> </a:t>
            </a:r>
            <a:endParaRPr lang="pt-BR" sz="2800" dirty="0"/>
          </a:p>
          <a:p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Educação</a:t>
            </a:r>
            <a:r>
              <a:rPr lang="pt-BR" sz="2800" dirty="0" smtClean="0"/>
              <a:t> ambiental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r>
              <a:rPr lang="pt-BR" sz="2800" dirty="0" smtClean="0"/>
              <a:t>- </a:t>
            </a:r>
            <a:r>
              <a:rPr lang="pt-BR" sz="2800" dirty="0" err="1" smtClean="0"/>
              <a:t>Educação</a:t>
            </a:r>
            <a:r>
              <a:rPr lang="pt-BR" sz="2800" dirty="0" smtClean="0"/>
              <a:t> </a:t>
            </a:r>
            <a:r>
              <a:rPr lang="pt-BR" sz="2800" dirty="0"/>
              <a:t>em direitos </a:t>
            </a:r>
            <a:r>
              <a:rPr lang="pt-BR" sz="2800" dirty="0" smtClean="0"/>
              <a:t>humanos</a:t>
            </a:r>
          </a:p>
          <a:p>
            <a:pPr marL="457200" indent="-457200">
              <a:buFontTx/>
              <a:buChar char="-"/>
            </a:pPr>
            <a:endParaRPr lang="pt-BR" sz="2800" dirty="0"/>
          </a:p>
          <a:p>
            <a:r>
              <a:rPr lang="pt-BR" sz="2800" dirty="0"/>
              <a:t>- </a:t>
            </a:r>
            <a:r>
              <a:rPr lang="pt-BR" sz="2800" dirty="0" err="1"/>
              <a:t>Gênero</a:t>
            </a:r>
            <a:r>
              <a:rPr lang="pt-BR" sz="2800" dirty="0"/>
              <a:t> e sexualidade </a:t>
            </a:r>
          </a:p>
          <a:p>
            <a:endParaRPr lang="pt-BR" sz="2800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5498404" y="3216362"/>
            <a:ext cx="6858000" cy="425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7325" algn="l">
              <a:defRPr/>
            </a:pPr>
            <a:r>
              <a:rPr lang="pt-BR" sz="2000" dirty="0" smtClean="0">
                <a:latin typeface="+mn-lt"/>
              </a:rPr>
              <a:t>UFRB - Observatório da Inclusão e Diversidade na Educação</a:t>
            </a:r>
            <a:endParaRPr lang="pt-B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286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1624</Words>
  <Application>Microsoft Office PowerPoint</Application>
  <PresentationFormat>Apresentação na tela (4:3)</PresentationFormat>
  <Paragraphs>246</Paragraphs>
  <Slides>32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1" baseType="lpstr">
      <vt:lpstr>Arial</vt:lpstr>
      <vt:lpstr>Arial</vt:lpstr>
      <vt:lpstr>Calibri</vt:lpstr>
      <vt:lpstr>Courier New</vt:lpstr>
      <vt:lpstr>Times New Roman</vt:lpstr>
      <vt:lpstr>Verdana</vt:lpstr>
      <vt:lpstr>Wingdings</vt:lpstr>
      <vt:lpstr>Office Theme</vt:lpstr>
      <vt:lpstr>file:///\\localhost\Users\UFRB\Documents\OBSERVATORIO%20%20DIVERSIDADE\NO%20NAME:Geografia%20da%20Educaçao%20do%20Campo%20versão%20preliminar_oldair.docx!OLE_LINK1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Diversidade?</vt:lpstr>
      <vt:lpstr>Diversidade?</vt:lpstr>
      <vt:lpstr>Diversidade?</vt:lpstr>
      <vt:lpstr>Diversidade?</vt:lpstr>
      <vt:lpstr>Diversidade?</vt:lpstr>
      <vt:lpstr>Diversidade?</vt:lpstr>
      <vt:lpstr>Apresentação do PowerPoint</vt:lpstr>
      <vt:lpstr>A BNCC e a População Indígena no Brasil </vt:lpstr>
      <vt:lpstr>   </vt:lpstr>
      <vt:lpstr>Apresentação do PowerPoint</vt:lpstr>
      <vt:lpstr>A BNCC e a Educação do Campo</vt:lpstr>
      <vt:lpstr>   </vt:lpstr>
      <vt:lpstr>Apresentação do PowerPoint</vt:lpstr>
      <vt:lpstr>A BNCC e a Educação de Jovens e Adultos</vt:lpstr>
      <vt:lpstr>Apresentação do PowerPoint</vt:lpstr>
      <vt:lpstr>Analfabetismo no Brasil - Exclusão</vt:lpstr>
      <vt:lpstr>Escolaridade de pessoas com mais de 18 anos</vt:lpstr>
      <vt:lpstr>Matrículas na Educação de Jovens e Adultos</vt:lpstr>
      <vt:lpstr>Demanda pela Educação de Jovens e Adultos</vt:lpstr>
      <vt:lpstr>   </vt:lpstr>
      <vt:lpstr>Apresentação do PowerPoint</vt:lpstr>
      <vt:lpstr>Apresentação do PowerPoint</vt:lpstr>
      <vt:lpstr>Apresentação do PowerPoint</vt:lpstr>
      <vt:lpstr>   </vt:lpstr>
      <vt:lpstr>Apresentação do PowerPoint</vt:lpstr>
      <vt:lpstr>Apresentação do PowerPoint</vt:lpstr>
      <vt:lpstr>Paulo Gabriel Soledade Nacif</vt:lpstr>
    </vt:vector>
  </TitlesOfParts>
  <Company>UnB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Ministério da Educação/Brasil  Secretaria de Educação Continuada,  Alfabetização, Diversidade e Inclusão SECADI</dc:title>
  <dc:creator>Murilo S de Camargo</dc:creator>
  <cp:lastModifiedBy>icnascimento</cp:lastModifiedBy>
  <cp:revision>194</cp:revision>
  <dcterms:created xsi:type="dcterms:W3CDTF">2016-02-14T11:48:00Z</dcterms:created>
  <dcterms:modified xsi:type="dcterms:W3CDTF">2018-04-05T17:15:45Z</dcterms:modified>
</cp:coreProperties>
</file>