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4DFBD-FEB4-416A-9DC5-41A25D7189F9}" type="datetimeFigureOut">
              <a:rPr lang="pt-BR" smtClean="0"/>
              <a:t>05/04/2018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0337A-3F72-4673-AE18-E53AB3ED4A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844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0337A-3F72-4673-AE18-E53AB3ED4A00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371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4/5/2018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messeder3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3872FE-5C42-4846-A73D-1C8B249D8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1202844"/>
            <a:ext cx="10572000" cy="2971051"/>
          </a:xfrm>
        </p:spPr>
        <p:txBody>
          <a:bodyPr/>
          <a:lstStyle/>
          <a:p>
            <a:pPr algn="ctr"/>
            <a:r>
              <a:rPr lang="pt-BR" dirty="0"/>
              <a:t>Aprendizagens Contextualizadas no Território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F1F2C68-615F-4661-BD88-503CBFFE9A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0846"/>
            <a:ext cx="10732642" cy="1239223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sz="2000" dirty="0"/>
              <a:t>Professor: Hélio da Silva Messeder Neto</a:t>
            </a:r>
          </a:p>
          <a:p>
            <a:pPr algn="ctr"/>
            <a:r>
              <a:rPr lang="pt-BR" sz="2000" dirty="0"/>
              <a:t>Professor da Universidade Federal da Bahia</a:t>
            </a:r>
          </a:p>
          <a:p>
            <a:pPr algn="ctr"/>
            <a:r>
              <a:rPr lang="pt-BR" dirty="0"/>
              <a:t>messeder3@gmail.com/helioneto@ufba.br</a:t>
            </a:r>
          </a:p>
        </p:txBody>
      </p:sp>
    </p:spTree>
    <p:extLst>
      <p:ext uri="{BB962C8B-B14F-4D97-AF65-F5344CB8AC3E}">
        <p14:creationId xmlns:p14="http://schemas.microsoft.com/office/powerpoint/2010/main" val="3659612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99C680-BA29-4DA9-B4DA-312CE9DC7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Obrigado</a:t>
            </a:r>
          </a:p>
        </p:txBody>
      </p:sp>
      <p:sp>
        <p:nvSpPr>
          <p:cNvPr id="4" name="Subtítulo 3">
            <a:extLst>
              <a:ext uri="{FF2B5EF4-FFF2-40B4-BE49-F238E27FC236}">
                <a16:creationId xmlns:a16="http://schemas.microsoft.com/office/drawing/2014/main" id="{0969BF24-736F-4508-BBE4-A1E973BD61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0846"/>
            <a:ext cx="10572000" cy="761607"/>
          </a:xfrm>
        </p:spPr>
        <p:txBody>
          <a:bodyPr>
            <a:noAutofit/>
          </a:bodyPr>
          <a:lstStyle/>
          <a:p>
            <a:r>
              <a:rPr lang="pt-BR" sz="2800" dirty="0">
                <a:hlinkClick r:id="rId2"/>
              </a:rPr>
              <a:t>messeder3@gmail.com</a:t>
            </a:r>
            <a:endParaRPr lang="pt-BR" sz="2800" dirty="0"/>
          </a:p>
          <a:p>
            <a:r>
              <a:rPr lang="pt-BR" sz="2800" dirty="0"/>
              <a:t>helioneto@ufba.br</a:t>
            </a:r>
          </a:p>
        </p:txBody>
      </p:sp>
    </p:spTree>
    <p:extLst>
      <p:ext uri="{BB962C8B-B14F-4D97-AF65-F5344CB8AC3E}">
        <p14:creationId xmlns:p14="http://schemas.microsoft.com/office/powerpoint/2010/main" val="1436252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37444F-C175-46C1-A87A-C03FD0D66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642" y="2107710"/>
            <a:ext cx="4382521" cy="2007789"/>
          </a:xfrm>
        </p:spPr>
        <p:txBody>
          <a:bodyPr/>
          <a:lstStyle/>
          <a:p>
            <a:pPr algn="ctr"/>
            <a:r>
              <a:rPr lang="pt-BR" dirty="0"/>
              <a:t>O Campo Minado da Base Nacional Curricular Comum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90532E-7A66-4F39-8750-82118433DA6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61508" y="219919"/>
            <a:ext cx="5613968" cy="4619766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pt-BR" sz="2400" dirty="0"/>
              <a:t>Uma perspectiva crítica da educação</a:t>
            </a:r>
            <a:r>
              <a:rPr lang="pt-BR" sz="41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/>
              <a:t>A BNCC- Formação do trabalhador para o mercado de trabalho: Uma mercadoria adaptável</a:t>
            </a:r>
          </a:p>
          <a:p>
            <a:pPr marL="342900" indent="-342900" algn="just">
              <a:buFontTx/>
              <a:buChar char="-"/>
            </a:pPr>
            <a:r>
              <a:rPr lang="pt-BR" sz="2400" dirty="0"/>
              <a:t>Desenvolvimento de competências e Habilidades-Profissional </a:t>
            </a:r>
            <a:r>
              <a:rPr lang="pt-BR" sz="2400" dirty="0" err="1"/>
              <a:t>Flexivel</a:t>
            </a:r>
            <a:endParaRPr lang="pt-BR" sz="2400" dirty="0"/>
          </a:p>
          <a:p>
            <a:pPr marL="342900" indent="-342900" algn="just">
              <a:buFontTx/>
              <a:buChar char="-"/>
            </a:pPr>
            <a:r>
              <a:rPr lang="pt-BR" sz="2400" dirty="0"/>
              <a:t>Formação de estudantes para responder avaliações em larga escala</a:t>
            </a:r>
          </a:p>
          <a:p>
            <a:pPr marL="342900" indent="-342900" algn="just">
              <a:buFontTx/>
              <a:buChar char="-"/>
            </a:pPr>
            <a:r>
              <a:rPr lang="pt-BR" sz="2400" dirty="0"/>
              <a:t>Aprendizagens–Cotidianos– Competências– Territórios– Respeito à desigualdade econômica-Diferença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pt-BR" sz="24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90CDB47-D4D4-48D1-8FF3-24E08F53BF8E}"/>
              </a:ext>
            </a:extLst>
          </p:cNvPr>
          <p:cNvSpPr txBox="1"/>
          <p:nvPr/>
        </p:nvSpPr>
        <p:spPr>
          <a:xfrm>
            <a:off x="328247" y="5205046"/>
            <a:ext cx="74441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800" dirty="0"/>
              <a:t>Da crítica à proposição- Trabalhar nas fissura</a:t>
            </a:r>
            <a:endParaRPr lang="pt-BR" sz="2800" dirty="0">
              <a:solidFill>
                <a:srgbClr val="FF0000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12DB51A-4823-4A99-85BB-2E1AA6A34D10}"/>
              </a:ext>
            </a:extLst>
          </p:cNvPr>
          <p:cNvSpPr txBox="1"/>
          <p:nvPr/>
        </p:nvSpPr>
        <p:spPr>
          <a:xfrm>
            <a:off x="1156505" y="2228838"/>
            <a:ext cx="9547976" cy="267765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bg1"/>
                </a:solidFill>
              </a:rPr>
              <a:t>Sugestões de Leitura</a:t>
            </a:r>
          </a:p>
          <a:p>
            <a:pPr marL="285750" indent="-285750">
              <a:buFontTx/>
              <a:buChar char="-"/>
            </a:pPr>
            <a:endParaRPr lang="pt-BR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pt-BR" dirty="0">
                <a:solidFill>
                  <a:schemeClr val="bg1"/>
                </a:solidFill>
              </a:rPr>
              <a:t>A BASE NACIONAL COMUM CURRICULAR: UM NOVO EPISÓDIO DE ESVAZIAMENTO DA ESCOLA NO BRASIL ( </a:t>
            </a:r>
            <a:r>
              <a:rPr lang="pt-BR" dirty="0" err="1">
                <a:solidFill>
                  <a:schemeClr val="bg1"/>
                </a:solidFill>
              </a:rPr>
              <a:t>Marsíglia</a:t>
            </a:r>
            <a:r>
              <a:rPr lang="pt-BR" dirty="0">
                <a:solidFill>
                  <a:schemeClr val="bg1"/>
                </a:solidFill>
              </a:rPr>
              <a:t> e colaboradores, 2017)</a:t>
            </a:r>
          </a:p>
          <a:p>
            <a:endParaRPr lang="pt-BR" dirty="0">
              <a:solidFill>
                <a:schemeClr val="bg1"/>
              </a:solidFill>
            </a:endParaRPr>
          </a:p>
          <a:p>
            <a:r>
              <a:rPr lang="pt-BR" dirty="0">
                <a:solidFill>
                  <a:schemeClr val="bg1"/>
                </a:solidFill>
              </a:rPr>
              <a:t>- Reforma do ensino médio do (</a:t>
            </a:r>
            <a:r>
              <a:rPr lang="pt-BR" dirty="0" err="1">
                <a:solidFill>
                  <a:schemeClr val="bg1"/>
                </a:solidFill>
              </a:rPr>
              <a:t>des</a:t>
            </a:r>
            <a:r>
              <a:rPr lang="pt-BR" dirty="0">
                <a:solidFill>
                  <a:schemeClr val="bg1"/>
                </a:solidFill>
              </a:rPr>
              <a:t>) governo de turno: decreta-se uma escola para os ricos e outra para os pobres ( Gaudêncio </a:t>
            </a:r>
            <a:r>
              <a:rPr lang="pt-BR" dirty="0" err="1">
                <a:solidFill>
                  <a:schemeClr val="bg1"/>
                </a:solidFill>
              </a:rPr>
              <a:t>Frigoto</a:t>
            </a:r>
            <a:r>
              <a:rPr lang="pt-BR" dirty="0">
                <a:solidFill>
                  <a:schemeClr val="bg1"/>
                </a:solidFill>
              </a:rPr>
              <a:t>, 2017)</a:t>
            </a:r>
          </a:p>
          <a:p>
            <a:pPr marL="285750" indent="-285750">
              <a:buFontTx/>
              <a:buChar char="-"/>
            </a:pPr>
            <a:endParaRPr lang="pt-BR" dirty="0">
              <a:solidFill>
                <a:schemeClr val="bg1"/>
              </a:solidFill>
            </a:endParaRPr>
          </a:p>
          <a:p>
            <a:endParaRPr lang="pt-BR" dirty="0"/>
          </a:p>
        </p:txBody>
      </p:sp>
      <p:pic>
        <p:nvPicPr>
          <p:cNvPr id="1026" name="Picture 2" descr="Resultado de imagem para Fissuras">
            <a:extLst>
              <a:ext uri="{FF2B5EF4-FFF2-40B4-BE49-F238E27FC236}">
                <a16:creationId xmlns:a16="http://schemas.microsoft.com/office/drawing/2014/main" id="{C67833F4-480C-4B11-AC9A-595AF2B83F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909" y="4641584"/>
            <a:ext cx="2279916" cy="1517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5761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940F547-7206-4401-94FB-F8421915D8B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276B7C9-7E7A-438A-88FD-B1FF08C855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  <a:extLst/>
          </a:blip>
          <a:srcRect l="889" r="-1" b="-1"/>
          <a:stretch/>
        </p:blipFill>
        <p:spPr>
          <a:xfrm>
            <a:off x="-105487" y="10"/>
            <a:ext cx="12191980" cy="685799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B376A58F-A3B3-43F9-8DCD-042F2FC30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293" y="513977"/>
            <a:ext cx="10571998" cy="9704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100" dirty="0"/>
              <a:t>Aprendizagem- Elementos para pensar o trabalho pedagógico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0F9E2ACF-138A-4234-AABF-8CE235DD4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293" y="1810825"/>
            <a:ext cx="10554574" cy="3636511"/>
          </a:xfrm>
        </p:spPr>
        <p:txBody>
          <a:bodyPr>
            <a:normAutofit/>
          </a:bodyPr>
          <a:lstStyle/>
          <a:p>
            <a:r>
              <a:rPr lang="pt-BR" sz="2400" dirty="0"/>
              <a:t>Incorporação em cada individuo singular da cultura produzida historicamente</a:t>
            </a:r>
          </a:p>
          <a:p>
            <a:r>
              <a:rPr lang="pt-BR" sz="2400" dirty="0"/>
              <a:t>Aprendizagem precede o desenvolvimento- Os conteúdos culturais aprendidos (</a:t>
            </a:r>
            <a:r>
              <a:rPr lang="pt-BR" sz="2400" dirty="0" err="1"/>
              <a:t>trans</a:t>
            </a:r>
            <a:r>
              <a:rPr lang="pt-BR" sz="2400" dirty="0"/>
              <a:t>)formam o nosso modo de pensar, agir e olhar para o mundo. Aprender para desenvolver</a:t>
            </a:r>
          </a:p>
          <a:p>
            <a:r>
              <a:rPr lang="pt-BR" sz="2400" dirty="0"/>
              <a:t>Na escola o saber artístico, cientifico e filosófico ganha relevância- Não para o entendimento do cotidiano- Da realidade</a:t>
            </a:r>
          </a:p>
          <a:p>
            <a:r>
              <a:rPr lang="pt-BR" sz="2400" dirty="0"/>
              <a:t>A escola precisa trabalhar a “Face oculta” da lua ( </a:t>
            </a:r>
            <a:r>
              <a:rPr lang="pt-BR" sz="2400" dirty="0" err="1"/>
              <a:t>SAVIANi</a:t>
            </a:r>
            <a:r>
              <a:rPr lang="pt-BR" sz="2400" dirty="0"/>
              <a:t>, 2009) </a:t>
            </a:r>
          </a:p>
        </p:txBody>
      </p:sp>
    </p:spTree>
    <p:extLst>
      <p:ext uri="{BB962C8B-B14F-4D97-AF65-F5344CB8AC3E}">
        <p14:creationId xmlns:p14="http://schemas.microsoft.com/office/powerpoint/2010/main" val="223786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0317F2-4F99-4B71-899C-43DE6D136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papel do professor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66B3B6-2903-4D34-8DC6-71C331B14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6992" y="1653360"/>
            <a:ext cx="10554574" cy="3636511"/>
          </a:xfrm>
        </p:spPr>
        <p:txBody>
          <a:bodyPr/>
          <a:lstStyle/>
          <a:p>
            <a:r>
              <a:rPr lang="pt-BR" sz="2000" dirty="0"/>
              <a:t>O professor que </a:t>
            </a:r>
            <a:r>
              <a:rPr lang="pt-BR" sz="2000" b="1" u="sng" dirty="0"/>
              <a:t>ENSINA</a:t>
            </a:r>
            <a:r>
              <a:rPr lang="pt-BR" sz="2000" b="1" dirty="0"/>
              <a:t>-</a:t>
            </a:r>
            <a:r>
              <a:rPr lang="pt-BR" sz="2000" dirty="0"/>
              <a:t> Superar o discurso de um professor quase dispensável</a:t>
            </a:r>
          </a:p>
          <a:p>
            <a:r>
              <a:rPr lang="pt-BR" sz="2000" dirty="0"/>
              <a:t>Ensina os conteúdos- Conteúdos que promovam o desenvolvimento- Que ajudem a entender a realidade no seu movimento histórico-desde a infância. </a:t>
            </a: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000" b="1" dirty="0"/>
              <a:t>Conteúdo- Forma- Destinatário- Desde a primeira infância até.</a:t>
            </a:r>
            <a:r>
              <a:rPr lang="pt-BR" b="1" dirty="0"/>
              <a:t>...</a:t>
            </a:r>
          </a:p>
          <a:p>
            <a:pPr marL="0" indent="0">
              <a:buNone/>
            </a:pPr>
            <a:endParaRPr lang="pt-BR" b="1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89E2A14-D71C-4CF4-BFC4-C9EFB5900E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2601" y="4569984"/>
            <a:ext cx="2252407" cy="225522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8A9E475E-A4B6-4F12-B9EA-902FA1A6122D}"/>
              </a:ext>
            </a:extLst>
          </p:cNvPr>
          <p:cNvSpPr txBox="1"/>
          <p:nvPr/>
        </p:nvSpPr>
        <p:spPr>
          <a:xfrm>
            <a:off x="5975616" y="5210483"/>
            <a:ext cx="28369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Conteúdos em espiral ascendente</a:t>
            </a:r>
          </a:p>
        </p:txBody>
      </p:sp>
    </p:spTree>
    <p:extLst>
      <p:ext uri="{BB962C8B-B14F-4D97-AF65-F5344CB8AC3E}">
        <p14:creationId xmlns:p14="http://schemas.microsoft.com/office/powerpoint/2010/main" val="529265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F9D9F-FEBB-452B-905A-BAC53E67F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Elementos da Psicologia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7AE53A-E908-477D-A94F-C11EDA7F8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31" y="2329634"/>
            <a:ext cx="10554574" cy="3636511"/>
          </a:xfrm>
        </p:spPr>
        <p:txBody>
          <a:bodyPr/>
          <a:lstStyle/>
          <a:p>
            <a:r>
              <a:rPr lang="pt-BR" dirty="0"/>
              <a:t>O professor não vai atrás da criança</a:t>
            </a:r>
          </a:p>
          <a:p>
            <a:r>
              <a:rPr lang="pt-BR" dirty="0"/>
              <a:t>Vai na frente- Planeja- Sabe onde quer chegar</a:t>
            </a:r>
          </a:p>
          <a:p>
            <a:r>
              <a:rPr lang="pt-BR" dirty="0"/>
              <a:t>Vai ensinar qualquer coisa para criança? </a:t>
            </a:r>
          </a:p>
          <a:p>
            <a:r>
              <a:rPr lang="pt-BR" dirty="0"/>
              <a:t>O conceito de Zona de Desenvolvimento Iminente e o conceito de Nível de Desenvolvimento Real</a:t>
            </a:r>
          </a:p>
          <a:p>
            <a:pPr marL="0" indent="0">
              <a:buNone/>
            </a:pPr>
            <a:r>
              <a:rPr lang="pt-BR" dirty="0"/>
              <a:t>Aquilo que a criança faz sozinha- </a:t>
            </a:r>
            <a:r>
              <a:rPr lang="pt-BR" dirty="0" err="1"/>
              <a:t>Nivel</a:t>
            </a:r>
            <a:r>
              <a:rPr lang="pt-BR" dirty="0"/>
              <a:t> de desenvolvimento real</a:t>
            </a:r>
          </a:p>
          <a:p>
            <a:pPr marL="0" indent="0">
              <a:buNone/>
            </a:pPr>
            <a:r>
              <a:rPr lang="pt-BR" dirty="0"/>
              <a:t>Aquilo que ela faz com o par mais capaz- Zona de desenvolvimento iminente</a:t>
            </a:r>
          </a:p>
        </p:txBody>
      </p:sp>
      <p:sp>
        <p:nvSpPr>
          <p:cNvPr id="5" name="Semicírculo 4">
            <a:extLst>
              <a:ext uri="{FF2B5EF4-FFF2-40B4-BE49-F238E27FC236}">
                <a16:creationId xmlns:a16="http://schemas.microsoft.com/office/drawing/2014/main" id="{5A2246A8-CEF8-4E67-AD74-CCDFDE6562A9}"/>
              </a:ext>
            </a:extLst>
          </p:cNvPr>
          <p:cNvSpPr/>
          <p:nvPr/>
        </p:nvSpPr>
        <p:spPr>
          <a:xfrm rot="5400000">
            <a:off x="8718946" y="4737462"/>
            <a:ext cx="1389410" cy="106795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7B4FB6-8BF3-4475-8BB6-F7AF0449C294}"/>
              </a:ext>
            </a:extLst>
          </p:cNvPr>
          <p:cNvSpPr txBox="1"/>
          <p:nvPr/>
        </p:nvSpPr>
        <p:spPr>
          <a:xfrm>
            <a:off x="9947627" y="4576733"/>
            <a:ext cx="20579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>
                <a:highlight>
                  <a:srgbClr val="0000FF"/>
                </a:highlight>
              </a:rPr>
              <a:t>Processo de Ensino</a:t>
            </a:r>
          </a:p>
        </p:txBody>
      </p:sp>
    </p:spTree>
    <p:extLst>
      <p:ext uri="{BB962C8B-B14F-4D97-AF65-F5344CB8AC3E}">
        <p14:creationId xmlns:p14="http://schemas.microsoft.com/office/powerpoint/2010/main" val="304061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24E89D-E42E-4ED4-B562-31666B957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176" y="564419"/>
            <a:ext cx="10571998" cy="970450"/>
          </a:xfrm>
        </p:spPr>
        <p:txBody>
          <a:bodyPr/>
          <a:lstStyle/>
          <a:p>
            <a:pPr algn="ctr"/>
            <a:r>
              <a:rPr lang="pt-BR" dirty="0"/>
              <a:t>Exemplos de Atividades de Ensino Orientadas pelas bases apresentadas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65D1E1-534E-46DD-AA14-6220526A4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948642"/>
            <a:ext cx="1992372" cy="22681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pt-BR" b="1" u="sng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pt-BR" b="1" u="sng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pt-BR" sz="11200" b="1" u="sng" dirty="0">
                <a:solidFill>
                  <a:srgbClr val="FFFF00"/>
                </a:solidFill>
              </a:rPr>
              <a:t>Exemplos</a:t>
            </a:r>
          </a:p>
          <a:p>
            <a:pPr marL="0" indent="0">
              <a:buNone/>
            </a:pPr>
            <a:endParaRPr lang="pt-BR" b="1" u="sng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pt-BR" b="1" u="sng" dirty="0">
              <a:solidFill>
                <a:srgbClr val="FFFF00"/>
              </a:solidFill>
            </a:endParaRPr>
          </a:p>
        </p:txBody>
      </p:sp>
      <p:sp>
        <p:nvSpPr>
          <p:cNvPr id="4" name="Seta: de Cima para Baixo 3">
            <a:extLst>
              <a:ext uri="{FF2B5EF4-FFF2-40B4-BE49-F238E27FC236}">
                <a16:creationId xmlns:a16="http://schemas.microsoft.com/office/drawing/2014/main" id="{80822886-2D76-45BA-B1C1-3A0FCFF968CC}"/>
              </a:ext>
            </a:extLst>
          </p:cNvPr>
          <p:cNvSpPr/>
          <p:nvPr/>
        </p:nvSpPr>
        <p:spPr>
          <a:xfrm rot="16200000">
            <a:off x="2470878" y="2359985"/>
            <a:ext cx="574431" cy="134815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1746914-D56B-4C1A-A41C-20DA95290F26}"/>
              </a:ext>
            </a:extLst>
          </p:cNvPr>
          <p:cNvSpPr txBox="1"/>
          <p:nvPr/>
        </p:nvSpPr>
        <p:spPr>
          <a:xfrm>
            <a:off x="4308354" y="4158499"/>
            <a:ext cx="1101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</a:t>
            </a:r>
          </a:p>
        </p:txBody>
      </p:sp>
      <p:sp>
        <p:nvSpPr>
          <p:cNvPr id="6" name="Seta: de Cima para Baixo 5">
            <a:extLst>
              <a:ext uri="{FF2B5EF4-FFF2-40B4-BE49-F238E27FC236}">
                <a16:creationId xmlns:a16="http://schemas.microsoft.com/office/drawing/2014/main" id="{33079211-BB79-492D-AB17-06493F508F72}"/>
              </a:ext>
            </a:extLst>
          </p:cNvPr>
          <p:cNvSpPr/>
          <p:nvPr/>
        </p:nvSpPr>
        <p:spPr>
          <a:xfrm rot="16200000">
            <a:off x="5861539" y="3898796"/>
            <a:ext cx="468923" cy="103170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A69D3FC-2C6B-4D4D-8E2D-627071CC3551}"/>
              </a:ext>
            </a:extLst>
          </p:cNvPr>
          <p:cNvSpPr txBox="1"/>
          <p:nvPr/>
        </p:nvSpPr>
        <p:spPr>
          <a:xfrm>
            <a:off x="6611852" y="4158498"/>
            <a:ext cx="1418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Prática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A8AF58C-2638-4F5C-9EB3-177EBE3B2DB8}"/>
              </a:ext>
            </a:extLst>
          </p:cNvPr>
          <p:cNvSpPr txBox="1"/>
          <p:nvPr/>
        </p:nvSpPr>
        <p:spPr>
          <a:xfrm>
            <a:off x="9424915" y="2894333"/>
            <a:ext cx="15707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solidFill>
                  <a:srgbClr val="FFFF00"/>
                </a:solidFill>
              </a:rPr>
              <a:t>BNCC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749708E5-A112-4014-9336-5A5965119B6B}"/>
              </a:ext>
            </a:extLst>
          </p:cNvPr>
          <p:cNvSpPr txBox="1"/>
          <p:nvPr/>
        </p:nvSpPr>
        <p:spPr>
          <a:xfrm>
            <a:off x="3432170" y="2828835"/>
            <a:ext cx="1570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Receitas</a:t>
            </a:r>
          </a:p>
        </p:txBody>
      </p:sp>
      <p:sp>
        <p:nvSpPr>
          <p:cNvPr id="10" name="Seta: de Cima para Baixo 9">
            <a:extLst>
              <a:ext uri="{FF2B5EF4-FFF2-40B4-BE49-F238E27FC236}">
                <a16:creationId xmlns:a16="http://schemas.microsoft.com/office/drawing/2014/main" id="{30151D40-B3E5-4947-922B-83239605BCCC}"/>
              </a:ext>
            </a:extLst>
          </p:cNvPr>
          <p:cNvSpPr/>
          <p:nvPr/>
        </p:nvSpPr>
        <p:spPr>
          <a:xfrm rot="16200000">
            <a:off x="8826844" y="2640092"/>
            <a:ext cx="468923" cy="103170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25283E0D-1E3A-4A3C-A4BB-C37BF540B9FD}"/>
              </a:ext>
            </a:extLst>
          </p:cNvPr>
          <p:cNvSpPr txBox="1"/>
          <p:nvPr/>
        </p:nvSpPr>
        <p:spPr>
          <a:xfrm>
            <a:off x="7126961" y="2871330"/>
            <a:ext cx="1418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Fissuras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4BF5D14-FEFD-47EF-92DB-25C0E0EAA561}"/>
              </a:ext>
            </a:extLst>
          </p:cNvPr>
          <p:cNvSpPr txBox="1"/>
          <p:nvPr/>
        </p:nvSpPr>
        <p:spPr>
          <a:xfrm>
            <a:off x="750931" y="5220608"/>
            <a:ext cx="106901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highlight>
                  <a:srgbClr val="000000"/>
                </a:highlight>
              </a:rPr>
              <a:t>Livro: As perspectivas construtivistas e histórico-crítica sobre o desenvolvimento da escrita- Lígia Marcia Martins e Ana Carolina Galvão </a:t>
            </a:r>
            <a:r>
              <a:rPr lang="pt-BR" sz="2400" dirty="0" err="1">
                <a:highlight>
                  <a:srgbClr val="000000"/>
                </a:highlight>
              </a:rPr>
              <a:t>Marsíglia</a:t>
            </a:r>
            <a:endParaRPr lang="pt-BR" sz="2400" dirty="0">
              <a:highlight>
                <a:srgbClr val="00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05573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/>
      <p:bldP spid="6" grpId="0" animBg="1"/>
      <p:bldP spid="7" grpId="0"/>
      <p:bldP spid="8" grpId="0"/>
      <p:bldP spid="9" grpId="0"/>
      <p:bldP spid="10" grpId="0" animBg="1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F78BA1C1-7612-42C4-B0BC-9AE90182E1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4935285"/>
              </p:ext>
            </p:extLst>
          </p:nvPr>
        </p:nvGraphicFramePr>
        <p:xfrm>
          <a:off x="0" y="684175"/>
          <a:ext cx="12192000" cy="604272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75792">
                  <a:extLst>
                    <a:ext uri="{9D8B030D-6E8A-4147-A177-3AD203B41FA5}">
                      <a16:colId xmlns:a16="http://schemas.microsoft.com/office/drawing/2014/main" val="3975626190"/>
                    </a:ext>
                  </a:extLst>
                </a:gridCol>
                <a:gridCol w="2496820">
                  <a:extLst>
                    <a:ext uri="{9D8B030D-6E8A-4147-A177-3AD203B41FA5}">
                      <a16:colId xmlns:a16="http://schemas.microsoft.com/office/drawing/2014/main" val="1000400859"/>
                    </a:ext>
                  </a:extLst>
                </a:gridCol>
                <a:gridCol w="1629756">
                  <a:extLst>
                    <a:ext uri="{9D8B030D-6E8A-4147-A177-3AD203B41FA5}">
                      <a16:colId xmlns:a16="http://schemas.microsoft.com/office/drawing/2014/main" val="2690304162"/>
                    </a:ext>
                  </a:extLst>
                </a:gridCol>
                <a:gridCol w="2470793">
                  <a:extLst>
                    <a:ext uri="{9D8B030D-6E8A-4147-A177-3AD203B41FA5}">
                      <a16:colId xmlns:a16="http://schemas.microsoft.com/office/drawing/2014/main" val="413757711"/>
                    </a:ext>
                  </a:extLst>
                </a:gridCol>
                <a:gridCol w="2096429">
                  <a:extLst>
                    <a:ext uri="{9D8B030D-6E8A-4147-A177-3AD203B41FA5}">
                      <a16:colId xmlns:a16="http://schemas.microsoft.com/office/drawing/2014/main" val="4180811912"/>
                    </a:ext>
                  </a:extLst>
                </a:gridCol>
                <a:gridCol w="1522410">
                  <a:extLst>
                    <a:ext uri="{9D8B030D-6E8A-4147-A177-3AD203B41FA5}">
                      <a16:colId xmlns:a16="http://schemas.microsoft.com/office/drawing/2014/main" val="2310115714"/>
                    </a:ext>
                  </a:extLst>
                </a:gridCol>
              </a:tblGrid>
              <a:tr h="806013"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/>
                        <a:t>Desenvolvimento Efetivo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dirty="0"/>
                        <a:t>Zona de Desenvolvimento Iminente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767998"/>
                  </a:ext>
                </a:extLst>
              </a:tr>
              <a:tr h="806013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Etapa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Características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Finalidade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Conteúdos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Procedimentos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Recursos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029955"/>
                  </a:ext>
                </a:extLst>
              </a:tr>
              <a:tr h="4430701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Atividade gráfica diferenciada ( entre 4 e 5 anos)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 marcas ainda sem significado, mas já usadas como função de lembrar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Superar o registro mnemônico, fazê-lo expressar o conteúdo específico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-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Matemática, linguagem oral e escrita</a:t>
                      </a:r>
                    </a:p>
                    <a:p>
                      <a:pPr algn="ctr"/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-Letras, números e formas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-Sequência Lógica e ordenações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-Formas Geométricas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>
                        <a:buFontTx/>
                        <a:buChar char="-"/>
                      </a:pPr>
                      <a:r>
                        <a:rPr lang="pt-BR" dirty="0"/>
                        <a:t>Contar diferentes objetos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pt-BR" dirty="0"/>
                        <a:t>Desenhar substantivos concretos 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pt-BR" dirty="0"/>
                        <a:t>Registro de diferentes naturezas- Figura, letra e número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-Livros e textos de diferentes gêneros literários</a:t>
                      </a:r>
                    </a:p>
                    <a:p>
                      <a:pPr algn="ctr"/>
                      <a:endParaRPr lang="pt-BR" dirty="0"/>
                    </a:p>
                    <a:p>
                      <a:pPr algn="ctr"/>
                      <a:r>
                        <a:rPr lang="pt-BR" dirty="0"/>
                        <a:t>-Atividades de produção: Modelagem, pintura, dobradura</a:t>
                      </a:r>
                    </a:p>
                    <a:p>
                      <a:pPr algn="ctr"/>
                      <a:endParaRPr lang="pt-BR" dirty="0"/>
                    </a:p>
                    <a:p>
                      <a:pPr algn="ctr"/>
                      <a:r>
                        <a:rPr lang="pt-BR" dirty="0"/>
                        <a:t>-Alfabeto móvel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086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3796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2" descr="Resultado de imagem para sopa do palavra cantada">
            <a:extLst>
              <a:ext uri="{FF2B5EF4-FFF2-40B4-BE49-F238E27FC236}">
                <a16:creationId xmlns:a16="http://schemas.microsoft.com/office/drawing/2014/main" id="{D5D0B87B-FAC1-4629-BAD9-99FBCC0CDD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4649" y="2348076"/>
            <a:ext cx="6277349" cy="3531008"/>
          </a:xfrm>
          <a:prstGeom prst="roundRect">
            <a:avLst>
              <a:gd name="adj" fmla="val 3876"/>
            </a:avLst>
          </a:prstGeom>
          <a:noFill/>
          <a:ln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AD89FC4-A622-4CA0-AF64-DC5E7E5CD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 fontScale="90000"/>
          </a:bodyPr>
          <a:lstStyle/>
          <a:p>
            <a:r>
              <a:rPr lang="pt-BR" dirty="0"/>
              <a:t>Sopa da Palavra Encantada: Atividade pedagógica- Exemplo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6E9C6BCA-D777-405C-B6D1-8DEDC7AB9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958" y="2494019"/>
            <a:ext cx="3835583" cy="3632200"/>
          </a:xfrm>
        </p:spPr>
        <p:txBody>
          <a:bodyPr>
            <a:noAutofit/>
          </a:bodyPr>
          <a:lstStyle/>
          <a:p>
            <a:r>
              <a:rPr lang="pt-BR" dirty="0"/>
              <a:t>Relação do concreto-simbólico</a:t>
            </a:r>
          </a:p>
          <a:p>
            <a:r>
              <a:rPr lang="pt-BR" dirty="0"/>
              <a:t>Além do cotidiano imediato</a:t>
            </a:r>
          </a:p>
          <a:p>
            <a:r>
              <a:rPr lang="pt-BR" dirty="0"/>
              <a:t>Ensino promotor de desenvolvimento</a:t>
            </a:r>
          </a:p>
          <a:p>
            <a:r>
              <a:rPr lang="pt-BR" dirty="0"/>
              <a:t>Horizonte na alfabetização e desenvolvimento da escrita</a:t>
            </a:r>
          </a:p>
          <a:p>
            <a:r>
              <a:rPr lang="pt-BR" dirty="0"/>
              <a:t>Não serve qualquer música, material</a:t>
            </a:r>
          </a:p>
        </p:txBody>
      </p:sp>
    </p:spTree>
    <p:extLst>
      <p:ext uri="{BB962C8B-B14F-4D97-AF65-F5344CB8AC3E}">
        <p14:creationId xmlns:p14="http://schemas.microsoft.com/office/powerpoint/2010/main" val="4171581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74ABC4-06AE-4955-8B07-DB42E4DAA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FB8AF18-797D-4461-80DA-41F7AF409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392975"/>
            <a:ext cx="10554574" cy="3636511"/>
          </a:xfrm>
        </p:spPr>
        <p:txBody>
          <a:bodyPr>
            <a:normAutofit/>
          </a:bodyPr>
          <a:lstStyle/>
          <a:p>
            <a:r>
              <a:rPr lang="pt-BR" sz="2000" dirty="0"/>
              <a:t>A implementação da base vai falar todo o tempo em competências, cotidiano, adaptação</a:t>
            </a:r>
          </a:p>
          <a:p>
            <a:r>
              <a:rPr lang="pt-BR" sz="2000" dirty="0"/>
              <a:t>Atuar na contradição- Defesa por um ensino promotor do desenvolvimento- Olhar a base e atuar na fissura da BNCC</a:t>
            </a:r>
          </a:p>
          <a:p>
            <a:r>
              <a:rPr lang="pt-BR" sz="2000" dirty="0"/>
              <a:t>Luta política para mudar esse projeto educacional</a:t>
            </a:r>
          </a:p>
          <a:p>
            <a:r>
              <a:rPr lang="pt-BR" sz="2000" dirty="0"/>
              <a:t>Luta na sala de aula pelos conhecimentos enriquecedores  e promotores de desenvolvimento- formar para além do mercado de trabalho</a:t>
            </a:r>
          </a:p>
          <a:p>
            <a:r>
              <a:rPr lang="pt-BR" sz="2000" dirty="0"/>
              <a:t>Nosso território é o mundo inteiro</a:t>
            </a:r>
          </a:p>
        </p:txBody>
      </p:sp>
    </p:spTree>
    <p:extLst>
      <p:ext uri="{BB962C8B-B14F-4D97-AF65-F5344CB8AC3E}">
        <p14:creationId xmlns:p14="http://schemas.microsoft.com/office/powerpoint/2010/main" val="209720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ável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Citável</Template>
  <TotalTime>586</TotalTime>
  <Words>589</Words>
  <Application>Microsoft Office PowerPoint</Application>
  <PresentationFormat>Widescreen</PresentationFormat>
  <Paragraphs>84</Paragraphs>
  <Slides>10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2</vt:lpstr>
      <vt:lpstr>Citável</vt:lpstr>
      <vt:lpstr>Aprendizagens Contextualizadas no Território</vt:lpstr>
      <vt:lpstr>O Campo Minado da Base Nacional Curricular Comum</vt:lpstr>
      <vt:lpstr>Aprendizagem- Elementos para pensar o trabalho pedagógico</vt:lpstr>
      <vt:lpstr>O papel do professor</vt:lpstr>
      <vt:lpstr>Elementos da Psicologia </vt:lpstr>
      <vt:lpstr>Exemplos de Atividades de Ensino Orientadas pelas bases apresentadas</vt:lpstr>
      <vt:lpstr>Apresentação do PowerPoint</vt:lpstr>
      <vt:lpstr>Sopa da Palavra Encantada: Atividade pedagógica- Exemplo</vt:lpstr>
      <vt:lpstr>Considerações Finais</vt:lpstr>
      <vt:lpstr>Obrigado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Aprendizagens Contextualizadas no Território</dc:title>
  <dc:creator>Hélio Messeder Neto</dc:creator>
  <cp:lastModifiedBy>Hélio Messeder Neto</cp:lastModifiedBy>
  <cp:revision>21</cp:revision>
  <dcterms:created xsi:type="dcterms:W3CDTF">2018-04-01T16:40:45Z</dcterms:created>
  <dcterms:modified xsi:type="dcterms:W3CDTF">2018-04-05T17:01:43Z</dcterms:modified>
</cp:coreProperties>
</file>