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6" d="100"/>
          <a:sy n="66" d="100"/>
        </p:scale>
        <p:origin x="876" y="6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0" name="Shape 5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33340211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Verdana"/>
      </a:defRPr>
    </a:lvl1pPr>
    <a:lvl2pPr indent="228600" latinLnBrk="0">
      <a:defRPr sz="1200">
        <a:latin typeface="+mj-lt"/>
        <a:ea typeface="+mj-ea"/>
        <a:cs typeface="+mj-cs"/>
        <a:sym typeface="Verdana"/>
      </a:defRPr>
    </a:lvl2pPr>
    <a:lvl3pPr indent="457200" latinLnBrk="0">
      <a:defRPr sz="1200">
        <a:latin typeface="+mj-lt"/>
        <a:ea typeface="+mj-ea"/>
        <a:cs typeface="+mj-cs"/>
        <a:sym typeface="Verdana"/>
      </a:defRPr>
    </a:lvl3pPr>
    <a:lvl4pPr indent="685800" latinLnBrk="0">
      <a:defRPr sz="1200">
        <a:latin typeface="+mj-lt"/>
        <a:ea typeface="+mj-ea"/>
        <a:cs typeface="+mj-cs"/>
        <a:sym typeface="Verdana"/>
      </a:defRPr>
    </a:lvl4pPr>
    <a:lvl5pPr indent="914400" latinLnBrk="0">
      <a:defRPr sz="1200">
        <a:latin typeface="+mj-lt"/>
        <a:ea typeface="+mj-ea"/>
        <a:cs typeface="+mj-cs"/>
        <a:sym typeface="Verdana"/>
      </a:defRPr>
    </a:lvl5pPr>
    <a:lvl6pPr indent="1143000" latinLnBrk="0">
      <a:defRPr sz="1200">
        <a:latin typeface="+mj-lt"/>
        <a:ea typeface="+mj-ea"/>
        <a:cs typeface="+mj-cs"/>
        <a:sym typeface="Verdana"/>
      </a:defRPr>
    </a:lvl6pPr>
    <a:lvl7pPr indent="1371600" latinLnBrk="0">
      <a:defRPr sz="1200">
        <a:latin typeface="+mj-lt"/>
        <a:ea typeface="+mj-ea"/>
        <a:cs typeface="+mj-cs"/>
        <a:sym typeface="Verdana"/>
      </a:defRPr>
    </a:lvl7pPr>
    <a:lvl8pPr indent="1600200" latinLnBrk="0">
      <a:defRPr sz="1200">
        <a:latin typeface="+mj-lt"/>
        <a:ea typeface="+mj-ea"/>
        <a:cs typeface="+mj-cs"/>
        <a:sym typeface="Verdana"/>
      </a:defRPr>
    </a:lvl8pPr>
    <a:lvl9pPr indent="1828800" latinLnBrk="0">
      <a:defRPr sz="1200">
        <a:latin typeface="+mj-lt"/>
        <a:ea typeface="+mj-ea"/>
        <a:cs typeface="+mj-cs"/>
        <a:sym typeface="Verdana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>
            <a:spLocks noGrp="1"/>
          </p:cNvSpPr>
          <p:nvPr>
            <p:ph type="title"/>
          </p:nvPr>
        </p:nvSpPr>
        <p:spPr>
          <a:xfrm>
            <a:off x="914400" y="2125977"/>
            <a:ext cx="10363200" cy="1440182"/>
          </a:xfrm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13" name="Shape 13"/>
          <p:cNvSpPr>
            <a:spLocks noGrp="1"/>
          </p:cNvSpPr>
          <p:nvPr>
            <p:ph type="body" sz="quarter" idx="1"/>
          </p:nvPr>
        </p:nvSpPr>
        <p:spPr>
          <a:xfrm>
            <a:off x="1828800" y="3840479"/>
            <a:ext cx="8534400" cy="1714503"/>
          </a:xfrm>
          <a:prstGeom prst="rect">
            <a:avLst/>
          </a:prstGeom>
        </p:spPr>
        <p:txBody>
          <a:bodyPr/>
          <a:lstStyle/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14" name="Shape 1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22" name="Shape 22"/>
          <p:cNvSpPr>
            <a:spLocks noGrp="1"/>
          </p:cNvSpPr>
          <p:nvPr>
            <p:ph type="body" sz="half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23" name="Shape 2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/>
          <p:nvPr/>
        </p:nvSpPr>
        <p:spPr>
          <a:xfrm>
            <a:off x="8471916" y="595883"/>
            <a:ext cx="2807210" cy="669039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Verdana"/>
              </a:defRPr>
            </a:pPr>
            <a:endParaRPr/>
          </a:p>
        </p:txBody>
      </p:sp>
      <p:sp>
        <p:nvSpPr>
          <p:cNvPr id="31" name="Shape 31"/>
          <p:cNvSpPr/>
          <p:nvPr/>
        </p:nvSpPr>
        <p:spPr>
          <a:xfrm>
            <a:off x="845817" y="1264918"/>
            <a:ext cx="3500265" cy="6619"/>
          </a:xfrm>
          <a:prstGeom prst="line">
            <a:avLst/>
          </a:prstGeom>
          <a:ln w="6095">
            <a:solidFill>
              <a:srgbClr val="5B9AD5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33" name="Shape 33"/>
          <p:cNvSpPr>
            <a:spLocks noGrp="1"/>
          </p:cNvSpPr>
          <p:nvPr>
            <p:ph type="body" sz="half" idx="1"/>
          </p:nvPr>
        </p:nvSpPr>
        <p:spPr>
          <a:xfrm>
            <a:off x="1128169" y="1760882"/>
            <a:ext cx="4769485" cy="3873502"/>
          </a:xfrm>
          <a:prstGeom prst="rect">
            <a:avLst/>
          </a:prstGeom>
        </p:spPr>
        <p:txBody>
          <a:bodyPr/>
          <a:lstStyle>
            <a:lvl1pPr>
              <a:defRPr sz="2400" b="0"/>
            </a:lvl1pPr>
            <a:lvl2pPr>
              <a:defRPr sz="2400" b="0"/>
            </a:lvl2pPr>
            <a:lvl3pPr>
              <a:defRPr sz="2400" b="0"/>
            </a:lvl3pPr>
            <a:lvl4pPr>
              <a:defRPr sz="2400" b="0"/>
            </a:lvl4pPr>
            <a:lvl5pPr>
              <a:defRPr sz="2400" b="0"/>
            </a:lvl5pPr>
          </a:lstStyle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34" name="Shape 3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/>
          <p:nvPr/>
        </p:nvSpPr>
        <p:spPr>
          <a:xfrm>
            <a:off x="8471916" y="595883"/>
            <a:ext cx="2807210" cy="669039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Verdana"/>
              </a:defRPr>
            </a:pPr>
            <a:endParaRPr/>
          </a:p>
        </p:txBody>
      </p:sp>
      <p:sp>
        <p:nvSpPr>
          <p:cNvPr id="42" name="Shape 42"/>
          <p:cNvSpPr/>
          <p:nvPr/>
        </p:nvSpPr>
        <p:spPr>
          <a:xfrm>
            <a:off x="845817" y="1264918"/>
            <a:ext cx="3500265" cy="6619"/>
          </a:xfrm>
          <a:prstGeom prst="line">
            <a:avLst/>
          </a:prstGeom>
          <a:ln w="6095">
            <a:solidFill>
              <a:srgbClr val="5B9AD5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43" name="Shape 4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0" y="0"/>
            <a:ext cx="12192000" cy="6857997"/>
          </a:xfrm>
          <a:prstGeom prst="rect">
            <a:avLst/>
          </a:prstGeom>
          <a:blipFill>
            <a:blip r:embed="rId6"/>
            <a:stretch>
              <a:fillRect/>
            </a:stretch>
          </a:blip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Verdana"/>
              </a:defRPr>
            </a:pPr>
            <a:endParaRPr/>
          </a:p>
        </p:txBody>
      </p:sp>
      <p:sp>
        <p:nvSpPr>
          <p:cNvPr id="3" name="Shape 3"/>
          <p:cNvSpPr>
            <a:spLocks noGrp="1"/>
          </p:cNvSpPr>
          <p:nvPr>
            <p:ph type="title"/>
          </p:nvPr>
        </p:nvSpPr>
        <p:spPr>
          <a:xfrm>
            <a:off x="906272" y="892068"/>
            <a:ext cx="10379455" cy="3308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r>
              <a:t>Texto do Título</a:t>
            </a:r>
          </a:p>
        </p:txBody>
      </p:sp>
      <p:sp>
        <p:nvSpPr>
          <p:cNvPr id="4" name="Shape 4"/>
          <p:cNvSpPr>
            <a:spLocks noGrp="1"/>
          </p:cNvSpPr>
          <p:nvPr>
            <p:ph type="body" idx="1"/>
          </p:nvPr>
        </p:nvSpPr>
        <p:spPr>
          <a:xfrm>
            <a:off x="775810" y="2237339"/>
            <a:ext cx="10640378" cy="25558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5" name="Shape 5"/>
          <p:cNvSpPr>
            <a:spLocks noGrp="1"/>
          </p:cNvSpPr>
          <p:nvPr>
            <p:ph type="sldNum" sz="quarter" idx="2"/>
          </p:nvPr>
        </p:nvSpPr>
        <p:spPr>
          <a:xfrm>
            <a:off x="11279039" y="6377940"/>
            <a:ext cx="303362" cy="279401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 algn="r">
              <a:defRPr>
                <a:solidFill>
                  <a:srgbClr val="888888"/>
                </a:solidFill>
                <a:latin typeface="+mj-lt"/>
                <a:ea typeface="+mj-ea"/>
                <a:cs typeface="+mj-cs"/>
                <a:sym typeface="Verdana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med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Verdana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Verdana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Verdana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Verdana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Verdana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Verdana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Verdana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Verdana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Verdana"/>
        </a:defRPr>
      </a:lvl9pPr>
    </p:titleStyle>
    <p:body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Verdana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Verdana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Verdana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Verdana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Verdana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Verdana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Verdana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Verdana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Verdana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Verdana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Verdana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Verdana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Verdana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Verdana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Verdana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Verdana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Verdana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Verdana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/>
          <p:nvPr/>
        </p:nvSpPr>
        <p:spPr>
          <a:xfrm>
            <a:off x="8998515" y="2057399"/>
            <a:ext cx="1650494" cy="2261619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Verdana"/>
              </a:defRPr>
            </a:pPr>
            <a:endParaRPr/>
          </a:p>
        </p:txBody>
      </p:sp>
      <p:sp>
        <p:nvSpPr>
          <p:cNvPr id="53" name="Shape 53"/>
          <p:cNvSpPr/>
          <p:nvPr/>
        </p:nvSpPr>
        <p:spPr>
          <a:xfrm>
            <a:off x="7004301" y="1962911"/>
            <a:ext cx="1222250" cy="2261617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Verdana"/>
              </a:defRPr>
            </a:pPr>
            <a:endParaRPr/>
          </a:p>
        </p:txBody>
      </p:sp>
      <p:sp>
        <p:nvSpPr>
          <p:cNvPr id="54" name="Shape 54"/>
          <p:cNvSpPr/>
          <p:nvPr/>
        </p:nvSpPr>
        <p:spPr>
          <a:xfrm>
            <a:off x="7004301" y="1962911"/>
            <a:ext cx="3627123" cy="2261617"/>
          </a:xfrm>
          <a:prstGeom prst="rect">
            <a:avLst/>
          </a:prstGeom>
          <a:ln w="6095">
            <a:solidFill>
              <a:srgbClr val="FFFFFF"/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Verdana"/>
              </a:defRPr>
            </a:pPr>
            <a:endParaRPr/>
          </a:p>
        </p:txBody>
      </p:sp>
      <p:sp>
        <p:nvSpPr>
          <p:cNvPr id="55" name="Shape 55"/>
          <p:cNvSpPr/>
          <p:nvPr/>
        </p:nvSpPr>
        <p:spPr>
          <a:xfrm>
            <a:off x="8226552" y="1958900"/>
            <a:ext cx="754383" cy="226161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Verdana"/>
              </a:defRPr>
            </a:pPr>
            <a:endParaRPr/>
          </a:p>
        </p:txBody>
      </p:sp>
      <p:sp>
        <p:nvSpPr>
          <p:cNvPr id="56" name="Shape 56"/>
          <p:cNvSpPr/>
          <p:nvPr/>
        </p:nvSpPr>
        <p:spPr>
          <a:xfrm>
            <a:off x="8226552" y="1962911"/>
            <a:ext cx="754383" cy="2261617"/>
          </a:xfrm>
          <a:prstGeom prst="rect">
            <a:avLst/>
          </a:prstGeom>
          <a:ln w="6095">
            <a:solidFill>
              <a:srgbClr val="FFFFFF"/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Verdana"/>
              </a:defRPr>
            </a:pPr>
            <a:endParaRPr/>
          </a:p>
        </p:txBody>
      </p:sp>
      <p:sp>
        <p:nvSpPr>
          <p:cNvPr id="57" name="Shape 57"/>
          <p:cNvSpPr/>
          <p:nvPr/>
        </p:nvSpPr>
        <p:spPr>
          <a:xfrm>
            <a:off x="8439911" y="2468877"/>
            <a:ext cx="754383" cy="226161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Verdana"/>
              </a:defRPr>
            </a:pPr>
            <a:endParaRPr/>
          </a:p>
        </p:txBody>
      </p:sp>
      <p:sp>
        <p:nvSpPr>
          <p:cNvPr id="58" name="Shape 58"/>
          <p:cNvSpPr/>
          <p:nvPr/>
        </p:nvSpPr>
        <p:spPr>
          <a:xfrm>
            <a:off x="8439911" y="2468877"/>
            <a:ext cx="754383" cy="2261618"/>
          </a:xfrm>
          <a:prstGeom prst="rect">
            <a:avLst/>
          </a:prstGeom>
          <a:ln w="6095">
            <a:solidFill>
              <a:srgbClr val="FFFFFF"/>
            </a:solidFill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Verdana"/>
              </a:defRPr>
            </a:pPr>
            <a:endParaRPr/>
          </a:p>
        </p:txBody>
      </p:sp>
      <p:sp>
        <p:nvSpPr>
          <p:cNvPr id="59" name="Shape 59"/>
          <p:cNvSpPr/>
          <p:nvPr/>
        </p:nvSpPr>
        <p:spPr>
          <a:xfrm>
            <a:off x="898627" y="2845916"/>
            <a:ext cx="4874900" cy="1085234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Verdana"/>
              </a:defRPr>
            </a:pPr>
            <a:endParaRPr/>
          </a:p>
        </p:txBody>
      </p:sp>
      <p:sp>
        <p:nvSpPr>
          <p:cNvPr id="60" name="Shape 60"/>
          <p:cNvSpPr/>
          <p:nvPr/>
        </p:nvSpPr>
        <p:spPr>
          <a:xfrm flipH="1">
            <a:off x="6222491" y="1316734"/>
            <a:ext cx="2" cy="4498161"/>
          </a:xfrm>
          <a:prstGeom prst="line">
            <a:avLst/>
          </a:prstGeom>
          <a:ln w="12191">
            <a:solidFill>
              <a:srgbClr val="7F7F7F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3"/>
          <a:srcRect l="13977" t="47341" r="13850" b="1"/>
          <a:stretch/>
        </p:blipFill>
        <p:spPr>
          <a:xfrm>
            <a:off x="7262203" y="1697696"/>
            <a:ext cx="3550929" cy="3803554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/>
          </p:cNvSpPr>
          <p:nvPr>
            <p:ph type="body" sz="quarter" idx="1"/>
          </p:nvPr>
        </p:nvSpPr>
        <p:spPr>
          <a:xfrm>
            <a:off x="775811" y="1511172"/>
            <a:ext cx="10640378" cy="430890"/>
          </a:xfrm>
          <a:prstGeom prst="rect">
            <a:avLst/>
          </a:prstGeom>
        </p:spPr>
        <p:txBody>
          <a:bodyPr/>
          <a:lstStyle/>
          <a:p>
            <a:r>
              <a:t>Principais inovações pedagógicas da BNCC</a:t>
            </a:r>
          </a:p>
        </p:txBody>
      </p:sp>
      <p:sp>
        <p:nvSpPr>
          <p:cNvPr id="122" name="Shape 122"/>
          <p:cNvSpPr/>
          <p:nvPr/>
        </p:nvSpPr>
        <p:spPr>
          <a:xfrm>
            <a:off x="775811" y="2302511"/>
            <a:ext cx="10640378" cy="61239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marL="342900" indent="-342900">
              <a:buSzPct val="100000"/>
              <a:buFont typeface="Arial"/>
              <a:buChar char="•"/>
              <a:defRPr sz="2400" b="1">
                <a:latin typeface="+mj-lt"/>
                <a:ea typeface="+mj-ea"/>
                <a:cs typeface="+mj-cs"/>
                <a:sym typeface="Verdana"/>
              </a:defRPr>
            </a:pPr>
            <a:r>
              <a:t>Intencionalidade pedagógica na Ed. Infantil: </a:t>
            </a:r>
            <a:r>
              <a:rPr b="0"/>
              <a:t>a BNCC concretiza a integração da Educação Infantil à Educação Básica. Ao invés de um lugar para apenas cuidar de crianças, enfatiza o papel educador da creche e da pré-escola, sendo as brincadeiras e interações os eixos estruturantes da prática pedagógica 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342900" indent="-342900">
              <a:buSzPct val="100000"/>
              <a:buFont typeface="Arial"/>
              <a:buChar char="•"/>
              <a:defRPr>
                <a:latin typeface="Calibri"/>
                <a:ea typeface="Calibri"/>
                <a:cs typeface="Calibri"/>
                <a:sym typeface="Calibri"/>
              </a:defRPr>
            </a:pP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354013" defTabSz="944562">
              <a:defRPr sz="2000" i="1">
                <a:latin typeface="+mj-lt"/>
                <a:ea typeface="+mj-ea"/>
                <a:cs typeface="+mj-cs"/>
                <a:sym typeface="Verdana"/>
              </a:defRPr>
            </a:pPr>
            <a:r>
              <a:t> </a:t>
            </a:r>
            <a:r>
              <a:rPr sz="1800"/>
              <a:t>Ex: “Essa intencionalidade consiste na organização e proposição, pelo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354013" defTabSz="944562">
              <a:defRPr i="1">
                <a:latin typeface="+mj-lt"/>
                <a:ea typeface="+mj-ea"/>
                <a:cs typeface="+mj-cs"/>
                <a:sym typeface="Verdana"/>
              </a:defRPr>
            </a:pPr>
            <a:r>
              <a:t>educador, de experiências que permitam às crianças conhecer a si e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354013" defTabSz="944562">
              <a:defRPr i="1">
                <a:latin typeface="+mj-lt"/>
                <a:ea typeface="+mj-ea"/>
                <a:cs typeface="+mj-cs"/>
                <a:sym typeface="Verdana"/>
              </a:defRPr>
            </a:pPr>
            <a:r>
              <a:t>ao outro e de conhecer e compreender as relações com a natureza (...)” (pág. 37).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354013" defTabSz="944562">
              <a:defRPr i="1">
                <a:latin typeface="+mj-lt"/>
                <a:ea typeface="+mj-ea"/>
                <a:cs typeface="+mj-cs"/>
                <a:sym typeface="Verdana"/>
              </a:defRPr>
            </a:pP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354013" defTabSz="944562">
              <a:defRPr i="1">
                <a:latin typeface="+mj-lt"/>
                <a:ea typeface="+mj-ea"/>
                <a:cs typeface="+mj-cs"/>
                <a:sym typeface="Verdana"/>
              </a:defRPr>
            </a:pPr>
            <a:r>
              <a:t>(EI02ET05)“Classificar objetos, considerando determinado atributo 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354013" defTabSz="944562">
              <a:defRPr i="1">
                <a:latin typeface="+mj-lt"/>
                <a:ea typeface="+mj-ea"/>
                <a:cs typeface="+mj-cs"/>
                <a:sym typeface="Verdana"/>
              </a:defRPr>
            </a:pPr>
            <a:r>
              <a:t>(tamanho, peso, cor, forma etc.)”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354013" defTabSz="944562">
              <a:defRPr sz="2000" i="1">
                <a:latin typeface="Calibri"/>
                <a:ea typeface="Calibri"/>
                <a:cs typeface="Calibri"/>
                <a:sym typeface="Calibri"/>
              </a:defRPr>
            </a:pP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354013" defTabSz="944562">
              <a:defRPr sz="2000" i="1">
                <a:latin typeface="Calibri"/>
                <a:ea typeface="Calibri"/>
                <a:cs typeface="Calibri"/>
                <a:sym typeface="Calibri"/>
              </a:defRPr>
            </a:pP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354013" defTabSz="944562">
              <a:defRPr sz="2000" i="1">
                <a:latin typeface="Calibri"/>
                <a:ea typeface="Calibri"/>
                <a:cs typeface="Calibri"/>
                <a:sym typeface="Calibri"/>
              </a:defRPr>
            </a:pPr>
            <a:r>
              <a:t> </a:t>
            </a:r>
          </a:p>
          <a:p>
            <a:pPr>
              <a:defRPr sz="2400">
                <a:latin typeface="+mj-lt"/>
                <a:ea typeface="+mj-ea"/>
                <a:cs typeface="+mj-cs"/>
                <a:sym typeface="Verdana"/>
              </a:defRPr>
            </a:pPr>
            <a:endParaRPr/>
          </a:p>
          <a:p>
            <a:pPr marL="342900" indent="-342900">
              <a:buSzPct val="100000"/>
              <a:buFont typeface="Arial"/>
              <a:buChar char="•"/>
              <a:defRPr sz="2400">
                <a:latin typeface="+mj-lt"/>
                <a:ea typeface="+mj-ea"/>
                <a:cs typeface="+mj-cs"/>
                <a:sym typeface="Verdana"/>
              </a:defRPr>
            </a:pPr>
            <a:endParaRPr/>
          </a:p>
          <a:p>
            <a:pPr>
              <a:defRPr sz="2000">
                <a:latin typeface="+mj-lt"/>
                <a:ea typeface="+mj-ea"/>
                <a:cs typeface="+mj-cs"/>
                <a:sym typeface="Verdana"/>
              </a:defRPr>
            </a:pPr>
            <a:endParaRPr/>
          </a:p>
        </p:txBody>
      </p:sp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>
            <a:spLocks noGrp="1"/>
          </p:cNvSpPr>
          <p:nvPr>
            <p:ph type="body" sz="quarter" idx="1"/>
          </p:nvPr>
        </p:nvSpPr>
        <p:spPr>
          <a:xfrm>
            <a:off x="775811" y="1511172"/>
            <a:ext cx="10640378" cy="430890"/>
          </a:xfrm>
          <a:prstGeom prst="rect">
            <a:avLst/>
          </a:prstGeom>
        </p:spPr>
        <p:txBody>
          <a:bodyPr/>
          <a:lstStyle/>
          <a:p>
            <a:r>
              <a:t>Principais inovações pedagógicas da BNCC</a:t>
            </a:r>
          </a:p>
        </p:txBody>
      </p:sp>
      <p:sp>
        <p:nvSpPr>
          <p:cNvPr id="125" name="Shape 125"/>
          <p:cNvSpPr/>
          <p:nvPr/>
        </p:nvSpPr>
        <p:spPr>
          <a:xfrm>
            <a:off x="775811" y="2302510"/>
            <a:ext cx="10640378" cy="56540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marL="342900" indent="-342900">
              <a:buSzPct val="100000"/>
              <a:buFont typeface="Arial"/>
              <a:buChar char="•"/>
              <a:defRPr sz="2400" b="1">
                <a:latin typeface="+mj-lt"/>
                <a:ea typeface="+mj-ea"/>
                <a:cs typeface="+mj-cs"/>
                <a:sym typeface="Verdana"/>
              </a:defRPr>
            </a:pPr>
            <a:r>
              <a:t>Maior concentração da alfabetização no 1º e 2º ano: </a:t>
            </a:r>
            <a:r>
              <a:rPr b="0"/>
              <a:t>a BNCC foca na apropriação do sistema ortográfico nos dois primeiros anos no Ensino Fundamental.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342900" indent="-342900">
              <a:buSzPct val="100000"/>
              <a:buFont typeface="Arial"/>
              <a:buChar char="•"/>
              <a:defRPr sz="2400">
                <a:latin typeface="+mj-lt"/>
                <a:ea typeface="+mj-ea"/>
                <a:cs typeface="+mj-cs"/>
                <a:sym typeface="Verdana"/>
              </a:defRPr>
            </a:pP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354013">
              <a:defRPr sz="2000" i="1">
                <a:latin typeface="+mj-lt"/>
                <a:ea typeface="+mj-ea"/>
                <a:cs typeface="+mj-cs"/>
                <a:sym typeface="Verdana"/>
              </a:defRPr>
            </a:pP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354013">
              <a:defRPr sz="2000" i="1">
                <a:latin typeface="+mj-lt"/>
                <a:ea typeface="+mj-ea"/>
                <a:cs typeface="+mj-cs"/>
                <a:sym typeface="Verdana"/>
              </a:defRPr>
            </a:pPr>
            <a:r>
              <a:t>“Embora, desde que nasce e na Educação Infantil, a criança esteja cercada e participe de diferentes práticas letradas, é nos anos iniciais (1º e 2º anos) do Ensino Fundamental que se espera que ela se alfabetize” (pg. 87).</a:t>
            </a:r>
          </a:p>
          <a:p>
            <a:pPr indent="354013">
              <a:defRPr sz="2800" i="1">
                <a:latin typeface="+mj-lt"/>
                <a:ea typeface="+mj-ea"/>
                <a:cs typeface="+mj-cs"/>
                <a:sym typeface="Verdana"/>
              </a:defRPr>
            </a:pPr>
            <a:endParaRPr/>
          </a:p>
          <a:p>
            <a:pPr indent="354013">
              <a:defRPr sz="2800" i="1">
                <a:latin typeface="+mj-lt"/>
                <a:ea typeface="+mj-ea"/>
                <a:cs typeface="+mj-cs"/>
                <a:sym typeface="Verdana"/>
              </a:defRPr>
            </a:pPr>
            <a:endParaRPr/>
          </a:p>
          <a:p>
            <a:pPr indent="354013">
              <a:defRPr sz="2400" i="1">
                <a:latin typeface="+mj-lt"/>
                <a:ea typeface="+mj-ea"/>
                <a:cs typeface="+mj-cs"/>
                <a:sym typeface="Verdana"/>
              </a:defRPr>
            </a:pPr>
            <a:endParaRPr/>
          </a:p>
          <a:p>
            <a:pPr indent="354013" defTabSz="944562">
              <a:defRPr sz="2000" i="1">
                <a:latin typeface="Calibri"/>
                <a:ea typeface="Calibri"/>
                <a:cs typeface="Calibri"/>
                <a:sym typeface="Calibri"/>
              </a:defRPr>
            </a:pPr>
            <a:r>
              <a:t> </a:t>
            </a:r>
          </a:p>
          <a:p>
            <a:pPr>
              <a:defRPr sz="2400">
                <a:latin typeface="+mj-lt"/>
                <a:ea typeface="+mj-ea"/>
                <a:cs typeface="+mj-cs"/>
                <a:sym typeface="Verdana"/>
              </a:defRPr>
            </a:pPr>
            <a:endParaRPr/>
          </a:p>
          <a:p>
            <a:pPr marL="342900" indent="-342900">
              <a:buSzPct val="100000"/>
              <a:buFont typeface="Arial"/>
              <a:buChar char="•"/>
              <a:defRPr sz="2400">
                <a:latin typeface="+mj-lt"/>
                <a:ea typeface="+mj-ea"/>
                <a:cs typeface="+mj-cs"/>
                <a:sym typeface="Verdana"/>
              </a:defRPr>
            </a:pPr>
            <a:endParaRPr/>
          </a:p>
          <a:p>
            <a:pPr>
              <a:defRPr sz="2000">
                <a:latin typeface="+mj-lt"/>
                <a:ea typeface="+mj-ea"/>
                <a:cs typeface="+mj-cs"/>
                <a:sym typeface="Verdana"/>
              </a:defRPr>
            </a:pPr>
            <a:endParaRPr/>
          </a:p>
        </p:txBody>
      </p:sp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>
            <a:spLocks noGrp="1"/>
          </p:cNvSpPr>
          <p:nvPr>
            <p:ph type="body" sz="quarter" idx="1"/>
          </p:nvPr>
        </p:nvSpPr>
        <p:spPr>
          <a:xfrm>
            <a:off x="775811" y="1511172"/>
            <a:ext cx="10640378" cy="430890"/>
          </a:xfrm>
          <a:prstGeom prst="rect">
            <a:avLst/>
          </a:prstGeom>
        </p:spPr>
        <p:txBody>
          <a:bodyPr/>
          <a:lstStyle/>
          <a:p>
            <a:r>
              <a:t>Principais inovações pedagógicas da BNCC</a:t>
            </a:r>
          </a:p>
        </p:txBody>
      </p:sp>
      <p:sp>
        <p:nvSpPr>
          <p:cNvPr id="128" name="Shape 128"/>
          <p:cNvSpPr/>
          <p:nvPr/>
        </p:nvSpPr>
        <p:spPr>
          <a:xfrm>
            <a:off x="775811" y="2302510"/>
            <a:ext cx="10640378" cy="50444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marL="342900" indent="-342900">
              <a:buSzPct val="100000"/>
              <a:buFont typeface="Arial"/>
              <a:buChar char="•"/>
              <a:defRPr sz="2400" b="1">
                <a:latin typeface="+mj-lt"/>
                <a:ea typeface="+mj-ea"/>
                <a:cs typeface="+mj-cs"/>
                <a:sym typeface="Verdana"/>
              </a:defRPr>
            </a:pPr>
            <a:r>
              <a:t>Inclusão de temas contemporâneos nem sempre abordados em sala de aula. Exemplos: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>
              <a:defRPr sz="2400" b="1" i="1">
                <a:latin typeface="+mj-lt"/>
                <a:ea typeface="+mj-ea"/>
                <a:cs typeface="+mj-cs"/>
                <a:sym typeface="Verdana"/>
              </a:defRPr>
            </a:pP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457200" indent="-457200">
              <a:buSzPct val="100000"/>
              <a:buFont typeface="Wingdings"/>
              <a:buChar char="✓"/>
              <a:defRPr sz="2400" i="1">
                <a:latin typeface="+mj-lt"/>
                <a:ea typeface="+mj-ea"/>
                <a:cs typeface="+mj-cs"/>
                <a:sym typeface="Verdana"/>
              </a:defRPr>
            </a:pPr>
            <a:r>
              <a:t>Tecnologia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457200" indent="-457200">
              <a:buSzPct val="100000"/>
              <a:buFont typeface="Wingdings"/>
              <a:buChar char="✓"/>
              <a:defRPr sz="2400" i="1">
                <a:latin typeface="+mj-lt"/>
                <a:ea typeface="+mj-ea"/>
                <a:cs typeface="+mj-cs"/>
                <a:sym typeface="Verdana"/>
              </a:defRPr>
            </a:pPr>
            <a:r>
              <a:t>Pensamento computacional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457200" indent="-457200">
              <a:buSzPct val="100000"/>
              <a:buFont typeface="Wingdings"/>
              <a:buChar char="✓"/>
              <a:defRPr sz="2400" i="1">
                <a:latin typeface="+mj-lt"/>
                <a:ea typeface="+mj-ea"/>
                <a:cs typeface="+mj-cs"/>
                <a:sym typeface="Verdana"/>
              </a:defRPr>
            </a:pPr>
            <a:r>
              <a:t>Sustentabilidade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457200" indent="-457200">
              <a:buSzPct val="100000"/>
              <a:buFont typeface="Wingdings"/>
              <a:buChar char="✓"/>
              <a:defRPr sz="2400" i="1">
                <a:latin typeface="+mj-lt"/>
                <a:ea typeface="+mj-ea"/>
                <a:cs typeface="+mj-cs"/>
                <a:sym typeface="Verdana"/>
              </a:defRPr>
            </a:pPr>
            <a:r>
              <a:t>Questões indígenas e étnicos-raciais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457200" indent="-457200">
              <a:buSzPct val="100000"/>
              <a:buFont typeface="Wingdings"/>
              <a:buChar char="✓"/>
              <a:defRPr sz="2400" i="1">
                <a:latin typeface="+mj-lt"/>
                <a:ea typeface="+mj-ea"/>
                <a:cs typeface="+mj-cs"/>
                <a:sym typeface="Verdana"/>
              </a:defRPr>
            </a:pPr>
            <a:r>
              <a:t>América Latina e integração regional</a:t>
            </a:r>
            <a:endParaRPr sz="2800"/>
          </a:p>
          <a:p>
            <a:pPr indent="354013">
              <a:defRPr sz="2400" i="1">
                <a:latin typeface="+mj-lt"/>
                <a:ea typeface="+mj-ea"/>
                <a:cs typeface="+mj-cs"/>
                <a:sym typeface="Verdana"/>
              </a:defRPr>
            </a:pPr>
            <a:endParaRPr sz="2800"/>
          </a:p>
          <a:p>
            <a:pPr indent="354013" defTabSz="944562">
              <a:defRPr sz="2000" i="1">
                <a:latin typeface="Calibri"/>
                <a:ea typeface="Calibri"/>
                <a:cs typeface="Calibri"/>
                <a:sym typeface="Calibri"/>
              </a:defRPr>
            </a:pPr>
            <a:r>
              <a:t> </a:t>
            </a:r>
          </a:p>
          <a:p>
            <a:pPr>
              <a:defRPr sz="2400">
                <a:latin typeface="+mj-lt"/>
                <a:ea typeface="+mj-ea"/>
                <a:cs typeface="+mj-cs"/>
                <a:sym typeface="Verdana"/>
              </a:defRPr>
            </a:pPr>
            <a:endParaRPr/>
          </a:p>
          <a:p>
            <a:pPr marL="342900" indent="-342900">
              <a:buSzPct val="100000"/>
              <a:buFont typeface="Arial"/>
              <a:buChar char="•"/>
              <a:defRPr sz="2400">
                <a:latin typeface="+mj-lt"/>
                <a:ea typeface="+mj-ea"/>
                <a:cs typeface="+mj-cs"/>
                <a:sym typeface="Verdana"/>
              </a:defRPr>
            </a:pPr>
            <a:endParaRPr/>
          </a:p>
          <a:p>
            <a:pPr>
              <a:defRPr sz="2000">
                <a:latin typeface="+mj-lt"/>
                <a:ea typeface="+mj-ea"/>
                <a:cs typeface="+mj-cs"/>
                <a:sym typeface="Verdana"/>
              </a:defRPr>
            </a:pPr>
            <a:endParaRPr/>
          </a:p>
        </p:txBody>
      </p:sp>
    </p:spTree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>
            <a:spLocks noGrp="1"/>
          </p:cNvSpPr>
          <p:nvPr>
            <p:ph type="body" sz="quarter" idx="1"/>
          </p:nvPr>
        </p:nvSpPr>
        <p:spPr>
          <a:xfrm>
            <a:off x="775811" y="1511172"/>
            <a:ext cx="10640378" cy="430890"/>
          </a:xfrm>
          <a:prstGeom prst="rect">
            <a:avLst/>
          </a:prstGeom>
        </p:spPr>
        <p:txBody>
          <a:bodyPr/>
          <a:lstStyle/>
          <a:p>
            <a:r>
              <a:t>Próximos passos: implementação</a:t>
            </a:r>
          </a:p>
        </p:txBody>
      </p:sp>
      <p:sp>
        <p:nvSpPr>
          <p:cNvPr id="131" name="Shape 131"/>
          <p:cNvSpPr/>
          <p:nvPr/>
        </p:nvSpPr>
        <p:spPr>
          <a:xfrm>
            <a:off x="775811" y="2302511"/>
            <a:ext cx="10640378" cy="28839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marL="342900" indent="-342900" algn="just">
              <a:lnSpc>
                <a:spcPct val="107000"/>
              </a:lnSpc>
              <a:buSzPct val="100000"/>
              <a:buFont typeface="Arial"/>
              <a:buChar char="•"/>
              <a:defRPr sz="2000" b="1">
                <a:latin typeface="Calibri"/>
                <a:ea typeface="Calibri"/>
                <a:cs typeface="Calibri"/>
                <a:sym typeface="Calibri"/>
              </a:defRPr>
            </a:pPr>
            <a:r>
              <a:t>Materiais didáticos – PNLD: </a:t>
            </a:r>
            <a:r>
              <a:rPr b="0"/>
              <a:t>edital de 2019 e 2020 já alinhados à BNCC.</a:t>
            </a:r>
          </a:p>
          <a:p>
            <a:pPr marL="342900" indent="-342900" algn="just">
              <a:lnSpc>
                <a:spcPct val="107000"/>
              </a:lnSpc>
              <a:buSzPct val="100000"/>
              <a:buFont typeface="Arial"/>
              <a:buChar char="•"/>
              <a:defRPr sz="2000" b="1">
                <a:latin typeface="Calibri"/>
                <a:ea typeface="Calibri"/>
                <a:cs typeface="Calibri"/>
                <a:sym typeface="Calibri"/>
              </a:defRPr>
            </a:pPr>
            <a:r>
              <a:t>Adequação dos currículos: </a:t>
            </a:r>
            <a:r>
              <a:rPr b="0"/>
              <a:t>As instituições ou redes de ensino podem, de imediato, alinhar seus currículos e propostas pedagógicas à BNCC. O prazo máximo para o alinhamento é o início de 2020.</a:t>
            </a:r>
          </a:p>
          <a:p>
            <a:pPr marL="342900" indent="-342900" algn="just">
              <a:lnSpc>
                <a:spcPct val="107000"/>
              </a:lnSpc>
              <a:buSzPct val="100000"/>
              <a:buFont typeface="Arial"/>
              <a:buChar char="•"/>
              <a:defRPr sz="2000" b="1">
                <a:latin typeface="Calibri"/>
                <a:ea typeface="Calibri"/>
                <a:cs typeface="Calibri"/>
                <a:sym typeface="Calibri"/>
              </a:defRPr>
            </a:pPr>
            <a:r>
              <a:t>Alinhamento das matrizes de avaliação</a:t>
            </a:r>
            <a:r>
              <a:rPr b="0"/>
              <a:t>: Prazo de 1 ano a partir da publicação da BNCC.</a:t>
            </a:r>
          </a:p>
          <a:p>
            <a:pPr marL="342900" indent="-342900" algn="just">
              <a:lnSpc>
                <a:spcPct val="107000"/>
              </a:lnSpc>
              <a:buSzPct val="100000"/>
              <a:buFont typeface="Arial"/>
              <a:buChar char="•"/>
              <a:defRPr sz="2000" b="1">
                <a:latin typeface="Calibri"/>
                <a:ea typeface="Calibri"/>
                <a:cs typeface="Calibri"/>
                <a:sym typeface="Calibri"/>
              </a:defRPr>
            </a:pPr>
            <a:r>
              <a:t>Formação inicial e continuada de professores</a:t>
            </a:r>
            <a:r>
              <a:rPr b="0"/>
              <a:t>: Os currículos desses programas devem adequar-se à BNCC, devendo ser implementados no prazo de 2 anos a partir de sua publicação.</a:t>
            </a:r>
          </a:p>
          <a:p>
            <a:pPr marL="342900" indent="-342900" algn="just">
              <a:lnSpc>
                <a:spcPct val="107000"/>
              </a:lnSpc>
              <a:buSzPct val="100000"/>
              <a:buFont typeface="Arial"/>
              <a:buChar char="•"/>
              <a:defRPr sz="2000" b="1">
                <a:latin typeface="Calibri"/>
                <a:ea typeface="Calibri"/>
                <a:cs typeface="Calibri"/>
                <a:sym typeface="Calibri"/>
              </a:defRPr>
            </a:pPr>
            <a:r>
              <a:t>Revisão:</a:t>
            </a:r>
            <a:r>
              <a:rPr b="0"/>
              <a:t> A BNCC deverá ser revista 5 após anos. </a:t>
            </a: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/>
          </p:cNvSpPr>
          <p:nvPr>
            <p:ph type="body" sz="quarter" idx="1"/>
          </p:nvPr>
        </p:nvSpPr>
        <p:spPr>
          <a:xfrm>
            <a:off x="775811" y="1511172"/>
            <a:ext cx="10640378" cy="430890"/>
          </a:xfrm>
          <a:prstGeom prst="rect">
            <a:avLst/>
          </a:prstGeom>
        </p:spPr>
        <p:txBody>
          <a:bodyPr/>
          <a:lstStyle/>
          <a:p>
            <a:r>
              <a:t>A Base Nacional Comum Curricular (BNCC)</a:t>
            </a:r>
          </a:p>
        </p:txBody>
      </p:sp>
      <p:sp>
        <p:nvSpPr>
          <p:cNvPr id="64" name="Shape 64"/>
          <p:cNvSpPr/>
          <p:nvPr/>
        </p:nvSpPr>
        <p:spPr>
          <a:xfrm>
            <a:off x="2093090" y="3207549"/>
            <a:ext cx="7652795" cy="27584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algn="ctr">
              <a:defRPr sz="2500">
                <a:latin typeface="+mj-lt"/>
                <a:ea typeface="+mj-ea"/>
                <a:cs typeface="+mj-cs"/>
                <a:sym typeface="Verdana"/>
              </a:defRPr>
            </a:pPr>
            <a:r>
              <a:t>Define os conhecimentos essenciais que todos os alunos da Educação Básica têm o direito de aprender, em qualquer lugar do país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342900" indent="-342900" algn="ctr">
              <a:buSzPct val="100000"/>
              <a:buFont typeface="Arial"/>
              <a:buChar char="•"/>
              <a:defRPr sz="2500">
                <a:solidFill>
                  <a:srgbClr val="595959"/>
                </a:solidFill>
                <a:latin typeface="+mj-lt"/>
                <a:ea typeface="+mj-ea"/>
                <a:cs typeface="+mj-cs"/>
                <a:sym typeface="Verdana"/>
              </a:defRPr>
            </a:pPr>
            <a:endParaRPr>
              <a:latin typeface="Calibri"/>
              <a:ea typeface="Calibri"/>
              <a:cs typeface="Calibri"/>
              <a:sym typeface="Calibri"/>
            </a:endParaRPr>
          </a:p>
          <a:p>
            <a:pPr algn="ctr">
              <a:defRPr sz="2500">
                <a:solidFill>
                  <a:srgbClr val="595959"/>
                </a:solidFill>
                <a:latin typeface="+mj-lt"/>
                <a:ea typeface="+mj-ea"/>
                <a:cs typeface="+mj-cs"/>
                <a:sym typeface="Verdana"/>
              </a:defRPr>
            </a:pPr>
            <a:endParaRPr>
              <a:latin typeface="Calibri"/>
              <a:ea typeface="Calibri"/>
              <a:cs typeface="Calibri"/>
              <a:sym typeface="Calibri"/>
            </a:endParaRPr>
          </a:p>
          <a:p>
            <a:pPr algn="ctr">
              <a:defRPr sz="2500">
                <a:solidFill>
                  <a:srgbClr val="595959"/>
                </a:solidFill>
                <a:latin typeface="+mj-lt"/>
                <a:ea typeface="+mj-ea"/>
                <a:cs typeface="+mj-cs"/>
                <a:sym typeface="Verdana"/>
              </a:defRPr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>
            <a:spLocks noGrp="1"/>
          </p:cNvSpPr>
          <p:nvPr>
            <p:ph type="body" sz="quarter" idx="1"/>
          </p:nvPr>
        </p:nvSpPr>
        <p:spPr>
          <a:xfrm>
            <a:off x="775811" y="1511172"/>
            <a:ext cx="10640378" cy="430890"/>
          </a:xfrm>
          <a:prstGeom prst="rect">
            <a:avLst/>
          </a:prstGeom>
        </p:spPr>
        <p:txBody>
          <a:bodyPr/>
          <a:lstStyle/>
          <a:p>
            <a:r>
              <a:rPr dirty="0"/>
              <a:t>A Base Nacional Comum Curricular (BNCC)</a:t>
            </a:r>
          </a:p>
        </p:txBody>
      </p:sp>
      <p:sp>
        <p:nvSpPr>
          <p:cNvPr id="67" name="Shape 67"/>
          <p:cNvSpPr/>
          <p:nvPr/>
        </p:nvSpPr>
        <p:spPr>
          <a:xfrm>
            <a:off x="944964" y="2397628"/>
            <a:ext cx="10097352" cy="30246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 algn="just">
              <a:lnSpc>
                <a:spcPct val="130000"/>
              </a:lnSpc>
              <a:defRPr sz="2500" b="1">
                <a:latin typeface="+mj-lt"/>
                <a:ea typeface="+mj-ea"/>
                <a:cs typeface="+mj-cs"/>
                <a:sym typeface="Verdana"/>
              </a:defRPr>
            </a:pPr>
            <a:r>
              <a:rPr dirty="0"/>
              <a:t>A BNCC não é currículo</a:t>
            </a:r>
            <a:r>
              <a:rPr b="0" dirty="0"/>
              <a:t>. </a:t>
            </a:r>
            <a:endParaRPr lang="x-none" b="0" dirty="0" smtClean="0"/>
          </a:p>
          <a:p>
            <a:pPr algn="just">
              <a:lnSpc>
                <a:spcPct val="130000"/>
              </a:lnSpc>
              <a:defRPr sz="2500" b="1">
                <a:latin typeface="+mj-lt"/>
                <a:ea typeface="+mj-ea"/>
                <a:cs typeface="+mj-cs"/>
                <a:sym typeface="Verdana"/>
              </a:defRPr>
            </a:pPr>
            <a:endParaRPr lang="x-none" b="0" dirty="0" smtClean="0"/>
          </a:p>
          <a:p>
            <a:pPr marL="360363" algn="just">
              <a:lnSpc>
                <a:spcPct val="130000"/>
              </a:lnSpc>
              <a:defRPr sz="2500" b="1">
                <a:latin typeface="+mj-lt"/>
                <a:ea typeface="+mj-ea"/>
                <a:cs typeface="+mj-cs"/>
                <a:sym typeface="Verdana"/>
              </a:defRPr>
            </a:pPr>
            <a:r>
              <a:rPr b="0" dirty="0" smtClean="0"/>
              <a:t>Ela </a:t>
            </a:r>
            <a:r>
              <a:rPr b="0" dirty="0"/>
              <a:t>explicita direitos de aprendizagem e desenvolvimento dos alunos, mas não a maneira como professores deverão ensiná-los </a:t>
            </a:r>
          </a:p>
          <a:p>
            <a:pPr algn="just">
              <a:lnSpc>
                <a:spcPct val="130000"/>
              </a:lnSpc>
              <a:defRPr sz="1100">
                <a:solidFill>
                  <a:srgbClr val="595959"/>
                </a:solidFill>
                <a:latin typeface="Gill Sans MT"/>
                <a:ea typeface="Gill Sans MT"/>
                <a:cs typeface="Gill Sans MT"/>
                <a:sym typeface="Gill Sans MT"/>
              </a:defRPr>
            </a:pPr>
            <a:endParaRPr b="0" dirty="0"/>
          </a:p>
          <a:p>
            <a:pPr algn="just">
              <a:lnSpc>
                <a:spcPct val="130000"/>
              </a:lnSpc>
              <a:defRPr sz="1100">
                <a:solidFill>
                  <a:srgbClr val="595959"/>
                </a:solidFill>
                <a:latin typeface="Gill Sans MT"/>
                <a:ea typeface="Gill Sans MT"/>
                <a:cs typeface="Gill Sans MT"/>
                <a:sym typeface="Gill Sans MT"/>
              </a:defRPr>
            </a:pPr>
            <a:endParaRPr b="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/>
          </p:cNvSpPr>
          <p:nvPr>
            <p:ph type="body" sz="quarter" idx="1"/>
          </p:nvPr>
        </p:nvSpPr>
        <p:spPr>
          <a:xfrm>
            <a:off x="713381" y="1411002"/>
            <a:ext cx="10640378" cy="430890"/>
          </a:xfrm>
          <a:prstGeom prst="rect">
            <a:avLst/>
          </a:prstGeom>
        </p:spPr>
        <p:txBody>
          <a:bodyPr/>
          <a:lstStyle/>
          <a:p>
            <a:r>
              <a:rPr dirty="0" smtClean="0"/>
              <a:t>BNCC </a:t>
            </a:r>
            <a:r>
              <a:rPr dirty="0"/>
              <a:t>e os currículos</a:t>
            </a:r>
          </a:p>
        </p:txBody>
      </p:sp>
      <p:sp>
        <p:nvSpPr>
          <p:cNvPr id="70" name="Shape 70"/>
          <p:cNvSpPr/>
          <p:nvPr/>
        </p:nvSpPr>
        <p:spPr>
          <a:xfrm>
            <a:off x="713381" y="2136517"/>
            <a:ext cx="5663356" cy="27392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 indent="360363" algn="just">
              <a:lnSpc>
                <a:spcPct val="120000"/>
              </a:lnSpc>
              <a:defRPr sz="2400">
                <a:latin typeface="+mj-lt"/>
                <a:ea typeface="+mj-ea"/>
                <a:cs typeface="+mj-cs"/>
                <a:sym typeface="Verdana"/>
              </a:defRPr>
            </a:pPr>
            <a:r>
              <a:rPr dirty="0">
                <a:latin typeface="Verdana"/>
                <a:cs typeface="Verdana"/>
              </a:rPr>
              <a:t>O conjunto de saberes previsto na Base servirá como norte para a construção e adaptação dos currículos de todos os sistemas de ensino e a partir destes, os PPPs e planos de </a:t>
            </a:r>
            <a:r>
              <a:rPr dirty="0" smtClean="0">
                <a:latin typeface="Verdana"/>
                <a:cs typeface="Verdana"/>
              </a:rPr>
              <a:t>aula</a:t>
            </a:r>
            <a:r>
              <a:rPr lang="x-none" dirty="0" smtClean="0">
                <a:latin typeface="Verdana"/>
                <a:cs typeface="Verdana"/>
              </a:rPr>
              <a:t>.</a:t>
            </a:r>
            <a:endParaRPr dirty="0">
              <a:latin typeface="Verdana"/>
              <a:cs typeface="Verdana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6577262" y="3142439"/>
            <a:ext cx="5013161" cy="935996"/>
            <a:chOff x="5281044" y="2411655"/>
            <a:chExt cx="6309380" cy="935996"/>
          </a:xfrm>
        </p:grpSpPr>
        <p:sp>
          <p:nvSpPr>
            <p:cNvPr id="72" name="Shape 72"/>
            <p:cNvSpPr/>
            <p:nvPr/>
          </p:nvSpPr>
          <p:spPr>
            <a:xfrm>
              <a:off x="5281044" y="2411655"/>
              <a:ext cx="6309380" cy="935996"/>
            </a:xfrm>
            <a:prstGeom prst="roundRect">
              <a:avLst>
                <a:gd name="adj" fmla="val 7500"/>
              </a:avLst>
            </a:prstGeom>
            <a:solidFill>
              <a:srgbClr val="4D6381"/>
            </a:solidFill>
            <a:ln w="254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000" b="1">
                  <a:solidFill>
                    <a:srgbClr val="FFFFFF"/>
                  </a:solidFill>
                  <a:latin typeface="Gill Sans MT"/>
                  <a:ea typeface="Gill Sans MT"/>
                  <a:cs typeface="Gill Sans MT"/>
                  <a:sym typeface="Gill Sans MT"/>
                </a:defRPr>
              </a:pPr>
              <a:endParaRPr/>
            </a:p>
          </p:txBody>
        </p:sp>
        <p:sp>
          <p:nvSpPr>
            <p:cNvPr id="73" name="Shape 73"/>
            <p:cNvSpPr/>
            <p:nvPr/>
          </p:nvSpPr>
          <p:spPr>
            <a:xfrm>
              <a:off x="5305174" y="2681535"/>
              <a:ext cx="6261120" cy="39623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5718" tIns="45718" rIns="45718" bIns="45718" numCol="1" anchor="ctr">
              <a:spAutoFit/>
            </a:bodyPr>
            <a:lstStyle>
              <a:lvl1pPr algn="ctr">
                <a:defRPr sz="2000" b="1">
                  <a:solidFill>
                    <a:srgbClr val="FFFFFF"/>
                  </a:solidFill>
                  <a:latin typeface="Gill Sans MT"/>
                  <a:ea typeface="Gill Sans MT"/>
                  <a:cs typeface="Gill Sans MT"/>
                  <a:sym typeface="Gill Sans MT"/>
                </a:defRPr>
              </a:lvl1pPr>
            </a:lstStyle>
            <a:p>
              <a:r>
                <a:rPr dirty="0"/>
                <a:t>PPP da escola</a:t>
              </a:r>
            </a:p>
          </p:txBody>
        </p:sp>
      </p:grpSp>
      <p:grpSp>
        <p:nvGrpSpPr>
          <p:cNvPr id="77" name="Group 77"/>
          <p:cNvGrpSpPr/>
          <p:nvPr/>
        </p:nvGrpSpPr>
        <p:grpSpPr>
          <a:xfrm>
            <a:off x="6577262" y="4265841"/>
            <a:ext cx="5013161" cy="935996"/>
            <a:chOff x="0" y="-1"/>
            <a:chExt cx="7698658" cy="935994"/>
          </a:xfrm>
        </p:grpSpPr>
        <p:sp>
          <p:nvSpPr>
            <p:cNvPr id="75" name="Shape 75"/>
            <p:cNvSpPr/>
            <p:nvPr/>
          </p:nvSpPr>
          <p:spPr>
            <a:xfrm>
              <a:off x="0" y="-1"/>
              <a:ext cx="7698658" cy="935994"/>
            </a:xfrm>
            <a:prstGeom prst="roundRect">
              <a:avLst>
                <a:gd name="adj" fmla="val 7500"/>
              </a:avLst>
            </a:prstGeom>
            <a:solidFill>
              <a:srgbClr val="5B7294"/>
            </a:solidFill>
            <a:ln w="254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000" b="1">
                  <a:solidFill>
                    <a:srgbClr val="FFFFFF"/>
                  </a:solidFill>
                  <a:latin typeface="Gill Sans MT"/>
                  <a:ea typeface="Gill Sans MT"/>
                  <a:cs typeface="Gill Sans MT"/>
                  <a:sym typeface="Gill Sans MT"/>
                </a:defRPr>
              </a:pPr>
              <a:endParaRPr/>
            </a:p>
          </p:txBody>
        </p:sp>
        <p:sp>
          <p:nvSpPr>
            <p:cNvPr id="76" name="Shape 76"/>
            <p:cNvSpPr/>
            <p:nvPr/>
          </p:nvSpPr>
          <p:spPr>
            <a:xfrm>
              <a:off x="29443" y="119835"/>
              <a:ext cx="7639772" cy="70103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5718" tIns="45718" rIns="45718" bIns="45718" numCol="1" anchor="ctr">
              <a:spAutoFit/>
            </a:bodyPr>
            <a:lstStyle/>
            <a:p>
              <a:pPr algn="ctr">
                <a:defRPr sz="2000" b="1">
                  <a:solidFill>
                    <a:srgbClr val="FFFFFF"/>
                  </a:solidFill>
                  <a:latin typeface="Gill Sans MT"/>
                  <a:ea typeface="Gill Sans MT"/>
                  <a:cs typeface="Gill Sans MT"/>
                  <a:sym typeface="Gill Sans MT"/>
                </a:defRPr>
              </a:pPr>
              <a:r>
                <a:rPr dirty="0"/>
                <a:t>Currículo </a:t>
              </a:r>
              <a:br>
                <a:rPr dirty="0"/>
              </a:br>
              <a:r>
                <a:rPr dirty="0"/>
                <a:t>da rede</a:t>
              </a:r>
            </a:p>
          </p:txBody>
        </p:sp>
      </p:grpSp>
      <p:grpSp>
        <p:nvGrpSpPr>
          <p:cNvPr id="80" name="Group 80"/>
          <p:cNvGrpSpPr/>
          <p:nvPr/>
        </p:nvGrpSpPr>
        <p:grpSpPr>
          <a:xfrm>
            <a:off x="6577262" y="5389242"/>
            <a:ext cx="5013161" cy="935996"/>
            <a:chOff x="0" y="-1"/>
            <a:chExt cx="7698658" cy="935995"/>
          </a:xfrm>
        </p:grpSpPr>
        <p:sp>
          <p:nvSpPr>
            <p:cNvPr id="78" name="Shape 78"/>
            <p:cNvSpPr/>
            <p:nvPr/>
          </p:nvSpPr>
          <p:spPr>
            <a:xfrm>
              <a:off x="0" y="-1"/>
              <a:ext cx="7698658" cy="935995"/>
            </a:xfrm>
            <a:prstGeom prst="roundRect">
              <a:avLst>
                <a:gd name="adj" fmla="val 7500"/>
              </a:avLst>
            </a:prstGeom>
            <a:solidFill>
              <a:srgbClr val="9FB3D3"/>
            </a:solidFill>
            <a:ln w="254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000" b="1">
                  <a:solidFill>
                    <a:srgbClr val="FFFFFF"/>
                  </a:solidFill>
                  <a:latin typeface="Gill Sans MT"/>
                  <a:ea typeface="Gill Sans MT"/>
                  <a:cs typeface="Gill Sans MT"/>
                  <a:sym typeface="Gill Sans MT"/>
                </a:defRPr>
              </a:pPr>
              <a:endParaRPr/>
            </a:p>
          </p:txBody>
        </p:sp>
        <p:sp>
          <p:nvSpPr>
            <p:cNvPr id="79" name="Shape 79"/>
            <p:cNvSpPr/>
            <p:nvPr/>
          </p:nvSpPr>
          <p:spPr>
            <a:xfrm>
              <a:off x="29443" y="298971"/>
              <a:ext cx="7639772" cy="39623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5718" tIns="45718" rIns="45718" bIns="45718" numCol="1" anchor="ctr">
              <a:spAutoFit/>
            </a:bodyPr>
            <a:lstStyle>
              <a:lvl1pPr algn="ctr">
                <a:defRPr sz="2000" b="1">
                  <a:solidFill>
                    <a:srgbClr val="FFFFFF"/>
                  </a:solidFill>
                  <a:latin typeface="Gill Sans MT"/>
                  <a:ea typeface="Gill Sans MT"/>
                  <a:cs typeface="Gill Sans MT"/>
                  <a:sym typeface="Gill Sans MT"/>
                </a:defRPr>
              </a:lvl1pPr>
            </a:lstStyle>
            <a:p>
              <a:r>
                <a:rPr dirty="0"/>
                <a:t>BNCC</a:t>
              </a: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6577263" y="2019037"/>
            <a:ext cx="5013160" cy="935996"/>
            <a:chOff x="5281044" y="1083277"/>
            <a:chExt cx="6309379" cy="935996"/>
          </a:xfrm>
        </p:grpSpPr>
        <p:sp>
          <p:nvSpPr>
            <p:cNvPr id="71" name="Shape 71"/>
            <p:cNvSpPr/>
            <p:nvPr/>
          </p:nvSpPr>
          <p:spPr>
            <a:xfrm>
              <a:off x="5281044" y="1083277"/>
              <a:ext cx="6309379" cy="935996"/>
            </a:xfrm>
            <a:prstGeom prst="roundRect">
              <a:avLst>
                <a:gd name="adj" fmla="val 7500"/>
              </a:avLst>
            </a:prstGeom>
            <a:solidFill>
              <a:srgbClr val="4775AB"/>
            </a:solidFill>
            <a:ln w="254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400" b="1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82" name="Shape 82"/>
            <p:cNvSpPr/>
            <p:nvPr/>
          </p:nvSpPr>
          <p:spPr>
            <a:xfrm>
              <a:off x="7068230" y="1200757"/>
              <a:ext cx="2735008" cy="701037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5718" tIns="45718" rIns="45718" bIns="45718">
              <a:spAutoFit/>
            </a:bodyPr>
            <a:lstStyle/>
            <a:p>
              <a:pPr algn="ctr">
                <a:defRPr sz="2000" b="1">
                  <a:solidFill>
                    <a:srgbClr val="FFFFFF"/>
                  </a:solidFill>
                  <a:latin typeface="Gill Sans MT"/>
                  <a:ea typeface="Gill Sans MT"/>
                  <a:cs typeface="Gill Sans MT"/>
                  <a:sym typeface="Gill Sans MT"/>
                </a:defRPr>
              </a:pPr>
              <a:r>
                <a:rPr dirty="0"/>
                <a:t>Plano de aula</a:t>
              </a:r>
              <a:br>
                <a:rPr dirty="0"/>
              </a:br>
              <a:r>
                <a:rPr dirty="0"/>
                <a:t>do professor</a:t>
              </a: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image4.png" descr="grafismo 4_novo-01.png"/>
          <p:cNvPicPr>
            <a:picLocks noChangeAspect="1"/>
          </p:cNvPicPr>
          <p:nvPr/>
        </p:nvPicPr>
        <p:blipFill>
          <a:blip r:embed="rId2">
            <a:extLst/>
          </a:blip>
          <a:srcRect l="21892"/>
          <a:stretch>
            <a:fillRect/>
          </a:stretch>
        </p:blipFill>
        <p:spPr>
          <a:xfrm>
            <a:off x="6441443" y="-101315"/>
            <a:ext cx="8058163" cy="7661293"/>
          </a:xfrm>
          <a:prstGeom prst="rect">
            <a:avLst/>
          </a:prstGeom>
          <a:ln w="12700">
            <a:miter lim="400000"/>
          </a:ln>
        </p:spPr>
      </p:pic>
      <p:sp>
        <p:nvSpPr>
          <p:cNvPr id="85" name="Shape 85"/>
          <p:cNvSpPr/>
          <p:nvPr/>
        </p:nvSpPr>
        <p:spPr>
          <a:xfrm>
            <a:off x="9596763" y="4795799"/>
            <a:ext cx="1979362" cy="7976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FORMAÇÃO </a:t>
            </a:r>
            <a:br/>
            <a:r>
              <a:t>INICIAL E </a:t>
            </a:r>
            <a:br/>
            <a:r>
              <a:t>CONTINUADA DE PROFESSORES</a:t>
            </a:r>
          </a:p>
        </p:txBody>
      </p:sp>
      <p:sp>
        <p:nvSpPr>
          <p:cNvPr id="86" name="Shape 86"/>
          <p:cNvSpPr/>
          <p:nvPr/>
        </p:nvSpPr>
        <p:spPr>
          <a:xfrm>
            <a:off x="8571672" y="1503842"/>
            <a:ext cx="1565973" cy="4920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sz="1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RECURSOS DIDÁTICOS</a:t>
            </a:r>
          </a:p>
        </p:txBody>
      </p:sp>
      <p:sp>
        <p:nvSpPr>
          <p:cNvPr id="87" name="Shape 87"/>
          <p:cNvSpPr/>
          <p:nvPr/>
        </p:nvSpPr>
        <p:spPr>
          <a:xfrm>
            <a:off x="6590996" y="3191954"/>
            <a:ext cx="1565973" cy="2888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sz="1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CURRÍCULO</a:t>
            </a:r>
          </a:p>
        </p:txBody>
      </p:sp>
      <p:sp>
        <p:nvSpPr>
          <p:cNvPr id="88" name="Shape 88"/>
          <p:cNvSpPr/>
          <p:nvPr/>
        </p:nvSpPr>
        <p:spPr>
          <a:xfrm>
            <a:off x="10462815" y="2871143"/>
            <a:ext cx="1565973" cy="4920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algn="ctr">
              <a:defRPr sz="1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AVALIAÇÕES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algn="ctr">
              <a:defRPr sz="1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EXTERNAS</a:t>
            </a:r>
          </a:p>
        </p:txBody>
      </p:sp>
      <p:sp>
        <p:nvSpPr>
          <p:cNvPr id="89" name="Shape 89"/>
          <p:cNvSpPr/>
          <p:nvPr/>
        </p:nvSpPr>
        <p:spPr>
          <a:xfrm>
            <a:off x="7392093" y="5201970"/>
            <a:ext cx="1565973" cy="2888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sz="1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dirty="0"/>
              <a:t>PPPs</a:t>
            </a:r>
          </a:p>
        </p:txBody>
      </p:sp>
      <p:sp>
        <p:nvSpPr>
          <p:cNvPr id="90" name="Shape 90"/>
          <p:cNvSpPr/>
          <p:nvPr/>
        </p:nvSpPr>
        <p:spPr>
          <a:xfrm>
            <a:off x="8558169" y="3262836"/>
            <a:ext cx="1565973" cy="9541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BASE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algn="ctr"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NACIONAL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algn="ctr"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dirty="0" smtClean="0"/>
              <a:t>COMUM</a:t>
            </a:r>
            <a:endParaRPr lang="x-none" dirty="0" smtClean="0"/>
          </a:p>
          <a:p>
            <a:pPr algn="ctr"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x-none" dirty="0" smtClean="0"/>
              <a:t>CURRICULAR</a:t>
            </a:r>
            <a:endParaRPr dirty="0"/>
          </a:p>
        </p:txBody>
      </p:sp>
      <p:sp>
        <p:nvSpPr>
          <p:cNvPr id="91" name="Shape 91"/>
          <p:cNvSpPr>
            <a:spLocks noGrp="1"/>
          </p:cNvSpPr>
          <p:nvPr>
            <p:ph type="body" sz="quarter" idx="1"/>
          </p:nvPr>
        </p:nvSpPr>
        <p:spPr>
          <a:xfrm>
            <a:off x="775811" y="1199612"/>
            <a:ext cx="10640378" cy="864742"/>
          </a:xfrm>
          <a:prstGeom prst="rect">
            <a:avLst/>
          </a:prstGeom>
        </p:spPr>
        <p:txBody>
          <a:bodyPr/>
          <a:lstStyle/>
          <a:p>
            <a:r>
              <a:t>A BNCC e o alinhamento do sistema</a:t>
            </a:r>
          </a:p>
          <a:p>
            <a:r>
              <a:t>educacional</a:t>
            </a:r>
          </a:p>
        </p:txBody>
      </p:sp>
      <p:sp>
        <p:nvSpPr>
          <p:cNvPr id="92" name="Shape 92"/>
          <p:cNvSpPr/>
          <p:nvPr/>
        </p:nvSpPr>
        <p:spPr>
          <a:xfrm>
            <a:off x="775811" y="2333282"/>
            <a:ext cx="5665632" cy="37753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 indent="441325">
              <a:lnSpc>
                <a:spcPct val="120000"/>
              </a:lnSpc>
              <a:defRPr sz="2000">
                <a:latin typeface="+mj-lt"/>
                <a:ea typeface="+mj-ea"/>
                <a:cs typeface="+mj-cs"/>
                <a:sym typeface="Verdana"/>
              </a:defRPr>
            </a:pPr>
            <a:r>
              <a:rPr dirty="0">
                <a:latin typeface="Verdana"/>
                <a:cs typeface="Verdana"/>
              </a:rPr>
              <a:t>A BNCC contribui para promover </a:t>
            </a:r>
            <a:r>
              <a:rPr b="1" dirty="0">
                <a:latin typeface="Verdana"/>
                <a:cs typeface="Verdana"/>
              </a:rPr>
              <a:t>equidade </a:t>
            </a:r>
            <a:r>
              <a:rPr dirty="0">
                <a:latin typeface="Verdana"/>
                <a:cs typeface="Verdana"/>
              </a:rPr>
              <a:t>e funciona como </a:t>
            </a:r>
            <a:r>
              <a:rPr b="1" dirty="0">
                <a:latin typeface="Verdana"/>
                <a:cs typeface="Verdana"/>
              </a:rPr>
              <a:t>espinha dorsal do sistema educacional</a:t>
            </a:r>
            <a:r>
              <a:rPr dirty="0">
                <a:latin typeface="Verdana"/>
                <a:cs typeface="Verdana"/>
              </a:rPr>
              <a:t>, permitindo a articulação de seus diferentes </a:t>
            </a:r>
            <a:r>
              <a:rPr dirty="0" smtClean="0">
                <a:latin typeface="Verdana"/>
                <a:cs typeface="Verdana"/>
              </a:rPr>
              <a:t>segmentos</a:t>
            </a:r>
            <a:r>
              <a:rPr lang="x-none" dirty="0" smtClean="0">
                <a:latin typeface="Verdana"/>
                <a:ea typeface="Calibri"/>
                <a:cs typeface="Verdana"/>
                <a:sym typeface="Calibri"/>
              </a:rPr>
              <a:t>.</a:t>
            </a:r>
          </a:p>
          <a:p>
            <a:pPr indent="441325">
              <a:lnSpc>
                <a:spcPct val="120000"/>
              </a:lnSpc>
              <a:defRPr sz="2000">
                <a:latin typeface="+mj-lt"/>
                <a:ea typeface="+mj-ea"/>
                <a:cs typeface="+mj-cs"/>
                <a:sym typeface="Verdana"/>
              </a:defRPr>
            </a:pPr>
            <a:endParaRPr dirty="0">
              <a:latin typeface="Verdana"/>
              <a:ea typeface="Calibri"/>
              <a:cs typeface="Verdana"/>
              <a:sym typeface="Calibri"/>
            </a:endParaRPr>
          </a:p>
          <a:p>
            <a:pPr indent="441325">
              <a:lnSpc>
                <a:spcPct val="120000"/>
              </a:lnSpc>
              <a:defRPr sz="2000">
                <a:latin typeface="+mj-lt"/>
                <a:ea typeface="+mj-ea"/>
                <a:cs typeface="+mj-cs"/>
                <a:sym typeface="Verdana"/>
              </a:defRPr>
            </a:pPr>
            <a:r>
              <a:rPr dirty="0">
                <a:latin typeface="Verdana"/>
                <a:cs typeface="Verdana"/>
              </a:rPr>
              <a:t>A implementação da BNCC requererá  alinhamento dos currículos e PPPs, recursos didáticos, formação de professores e matrizes de </a:t>
            </a:r>
            <a:r>
              <a:rPr dirty="0" smtClean="0">
                <a:latin typeface="Verdana"/>
                <a:cs typeface="Verdana"/>
              </a:rPr>
              <a:t>avaliação</a:t>
            </a:r>
            <a:r>
              <a:rPr lang="x-none" dirty="0" smtClean="0">
                <a:latin typeface="Verdana"/>
                <a:cs typeface="Verdana"/>
              </a:rPr>
              <a:t>.</a:t>
            </a:r>
            <a:endParaRPr dirty="0">
              <a:latin typeface="Verdana"/>
              <a:cs typeface="Verdana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/>
        </p:nvSpPr>
        <p:spPr>
          <a:xfrm>
            <a:off x="9596763" y="4795799"/>
            <a:ext cx="1979362" cy="7976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FORMAÇÃO </a:t>
            </a:r>
            <a:br/>
            <a:r>
              <a:t>INICIAL E </a:t>
            </a:r>
            <a:br/>
            <a:r>
              <a:t>CONTINUADA DE PROFESSORES</a:t>
            </a:r>
          </a:p>
        </p:txBody>
      </p:sp>
      <p:sp>
        <p:nvSpPr>
          <p:cNvPr id="95" name="Shape 95"/>
          <p:cNvSpPr/>
          <p:nvPr/>
        </p:nvSpPr>
        <p:spPr>
          <a:xfrm>
            <a:off x="8571672" y="1503842"/>
            <a:ext cx="1565973" cy="4920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sz="1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RECURSOS DIDÁTICOS</a:t>
            </a:r>
          </a:p>
        </p:txBody>
      </p:sp>
      <p:sp>
        <p:nvSpPr>
          <p:cNvPr id="96" name="Shape 96"/>
          <p:cNvSpPr/>
          <p:nvPr/>
        </p:nvSpPr>
        <p:spPr>
          <a:xfrm>
            <a:off x="6590996" y="3191954"/>
            <a:ext cx="1565973" cy="2888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sz="1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CURRÍCULO</a:t>
            </a:r>
          </a:p>
        </p:txBody>
      </p:sp>
      <p:sp>
        <p:nvSpPr>
          <p:cNvPr id="97" name="Shape 97"/>
          <p:cNvSpPr/>
          <p:nvPr/>
        </p:nvSpPr>
        <p:spPr>
          <a:xfrm>
            <a:off x="10462815" y="2871143"/>
            <a:ext cx="1565973" cy="4920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algn="ctr">
              <a:defRPr sz="1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AVALIAÇÕES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algn="ctr">
              <a:defRPr sz="1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EXTERNAS</a:t>
            </a:r>
          </a:p>
        </p:txBody>
      </p:sp>
      <p:sp>
        <p:nvSpPr>
          <p:cNvPr id="98" name="Shape 98"/>
          <p:cNvSpPr/>
          <p:nvPr/>
        </p:nvSpPr>
        <p:spPr>
          <a:xfrm>
            <a:off x="7392093" y="5050104"/>
            <a:ext cx="1565973" cy="2888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sz="1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PPPs</a:t>
            </a:r>
          </a:p>
        </p:txBody>
      </p:sp>
      <p:sp>
        <p:nvSpPr>
          <p:cNvPr id="99" name="Shape 99"/>
          <p:cNvSpPr/>
          <p:nvPr/>
        </p:nvSpPr>
        <p:spPr>
          <a:xfrm>
            <a:off x="8558169" y="3262836"/>
            <a:ext cx="1565973" cy="6952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BASE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algn="ctr"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NACIONAL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algn="ctr"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COMUM</a:t>
            </a:r>
          </a:p>
        </p:txBody>
      </p:sp>
      <p:sp>
        <p:nvSpPr>
          <p:cNvPr id="100" name="Shape 100"/>
          <p:cNvSpPr>
            <a:spLocks noGrp="1"/>
          </p:cNvSpPr>
          <p:nvPr>
            <p:ph type="body" sz="quarter" idx="1"/>
          </p:nvPr>
        </p:nvSpPr>
        <p:spPr>
          <a:xfrm>
            <a:off x="752813" y="1297748"/>
            <a:ext cx="3715167" cy="935410"/>
          </a:xfrm>
          <a:prstGeom prst="rect">
            <a:avLst/>
          </a:prstGeom>
        </p:spPr>
        <p:txBody>
          <a:bodyPr/>
          <a:lstStyle/>
          <a:p>
            <a:r>
              <a:t>Processo de construção</a:t>
            </a:r>
          </a:p>
        </p:txBody>
      </p:sp>
      <p:pic>
        <p:nvPicPr>
          <p:cNvPr id="101" name="image5.png"/>
          <p:cNvPicPr>
            <a:picLocks noChangeAspect="1"/>
          </p:cNvPicPr>
          <p:nvPr/>
        </p:nvPicPr>
        <p:blipFill>
          <a:blip r:embed="rId2">
            <a:extLst/>
          </a:blip>
          <a:srcRect l="5093" t="37691" r="59599" b="18718"/>
          <a:stretch>
            <a:fillRect/>
          </a:stretch>
        </p:blipFill>
        <p:spPr>
          <a:xfrm>
            <a:off x="3960472" y="1233488"/>
            <a:ext cx="7478715" cy="5194300"/>
          </a:xfrm>
          <a:prstGeom prst="rect">
            <a:avLst/>
          </a:prstGeom>
          <a:ln w="12700">
            <a:miter lim="400000"/>
          </a:ln>
        </p:spPr>
      </p:pic>
      <p:sp>
        <p:nvSpPr>
          <p:cNvPr id="102" name="Shape 102"/>
          <p:cNvSpPr/>
          <p:nvPr/>
        </p:nvSpPr>
        <p:spPr>
          <a:xfrm>
            <a:off x="4262558" y="1844462"/>
            <a:ext cx="1210963" cy="2692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200">
                <a:solidFill>
                  <a:srgbClr val="A6A6A6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Dez/2017</a:t>
            </a:r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/>
          <p:nvPr/>
        </p:nvSpPr>
        <p:spPr>
          <a:xfrm>
            <a:off x="9596763" y="4574569"/>
            <a:ext cx="1979362" cy="7976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FORMAÇÃO </a:t>
            </a:r>
            <a:br/>
            <a:r>
              <a:t>INICIAL E </a:t>
            </a:r>
            <a:br/>
            <a:r>
              <a:t>CONTINUADA DE PROFESSORES</a:t>
            </a:r>
          </a:p>
        </p:txBody>
      </p:sp>
      <p:sp>
        <p:nvSpPr>
          <p:cNvPr id="105" name="Shape 105"/>
          <p:cNvSpPr/>
          <p:nvPr/>
        </p:nvSpPr>
        <p:spPr>
          <a:xfrm>
            <a:off x="8571672" y="1282612"/>
            <a:ext cx="1565973" cy="4920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sz="1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RECURSOS DIDÁTICOS</a:t>
            </a:r>
          </a:p>
        </p:txBody>
      </p:sp>
      <p:sp>
        <p:nvSpPr>
          <p:cNvPr id="106" name="Shape 106"/>
          <p:cNvSpPr/>
          <p:nvPr/>
        </p:nvSpPr>
        <p:spPr>
          <a:xfrm>
            <a:off x="6027520" y="2887716"/>
            <a:ext cx="1565973" cy="2888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sz="1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CURRÍCULO</a:t>
            </a:r>
          </a:p>
        </p:txBody>
      </p:sp>
      <p:sp>
        <p:nvSpPr>
          <p:cNvPr id="107" name="Shape 107"/>
          <p:cNvSpPr/>
          <p:nvPr/>
        </p:nvSpPr>
        <p:spPr>
          <a:xfrm>
            <a:off x="7392093" y="4828873"/>
            <a:ext cx="1565973" cy="2888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sz="1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PPPs</a:t>
            </a:r>
          </a:p>
        </p:txBody>
      </p:sp>
      <p:sp>
        <p:nvSpPr>
          <p:cNvPr id="108" name="Shape 108"/>
          <p:cNvSpPr/>
          <p:nvPr/>
        </p:nvSpPr>
        <p:spPr>
          <a:xfrm>
            <a:off x="8558169" y="3041605"/>
            <a:ext cx="1565973" cy="695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BASE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algn="ctr"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NACIONAL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algn="ctr"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COMUM</a:t>
            </a:r>
          </a:p>
        </p:txBody>
      </p:sp>
      <p:sp>
        <p:nvSpPr>
          <p:cNvPr id="109" name="Shape 109"/>
          <p:cNvSpPr>
            <a:spLocks noGrp="1"/>
          </p:cNvSpPr>
          <p:nvPr>
            <p:ph type="body" sz="quarter" idx="1"/>
          </p:nvPr>
        </p:nvSpPr>
        <p:spPr>
          <a:xfrm>
            <a:off x="860696" y="1123332"/>
            <a:ext cx="10598802" cy="935410"/>
          </a:xfrm>
          <a:prstGeom prst="rect">
            <a:avLst/>
          </a:prstGeom>
        </p:spPr>
        <p:txBody>
          <a:bodyPr/>
          <a:lstStyle/>
          <a:p>
            <a:r>
              <a:t>Estrutura da BNCC: o que o documento contém</a:t>
            </a:r>
          </a:p>
        </p:txBody>
      </p:sp>
      <p:pic>
        <p:nvPicPr>
          <p:cNvPr id="110" name="image6.png"/>
          <p:cNvPicPr>
            <a:picLocks noChangeAspect="1"/>
          </p:cNvPicPr>
          <p:nvPr/>
        </p:nvPicPr>
        <p:blipFill>
          <a:blip r:embed="rId2">
            <a:extLst/>
          </a:blip>
          <a:srcRect l="6900" t="24019" r="22715" b="16740"/>
          <a:stretch>
            <a:fillRect/>
          </a:stretch>
        </p:blipFill>
        <p:spPr>
          <a:xfrm>
            <a:off x="3861232" y="3163464"/>
            <a:ext cx="7717212" cy="3330820"/>
          </a:xfrm>
          <a:prstGeom prst="rect">
            <a:avLst/>
          </a:prstGeom>
          <a:ln w="12700">
            <a:miter lim="400000"/>
          </a:ln>
        </p:spPr>
      </p:pic>
      <p:sp>
        <p:nvSpPr>
          <p:cNvPr id="111" name="Shape 111"/>
          <p:cNvSpPr/>
          <p:nvPr/>
        </p:nvSpPr>
        <p:spPr>
          <a:xfrm>
            <a:off x="860696" y="1688995"/>
            <a:ext cx="11011110" cy="14185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marL="342900" indent="-342900">
              <a:lnSpc>
                <a:spcPct val="150000"/>
              </a:lnSpc>
              <a:buSzPct val="100000"/>
              <a:buFont typeface="Arial"/>
              <a:buChar char="•"/>
              <a:defRPr sz="1600">
                <a:latin typeface="+mj-lt"/>
                <a:ea typeface="+mj-ea"/>
                <a:cs typeface="+mj-cs"/>
                <a:sym typeface="Verdana"/>
              </a:defRPr>
            </a:pPr>
            <a:r>
              <a:rPr dirty="0"/>
              <a:t>Conteúdos, conhecimentos e habilidades que os alunos têm o direito de aprender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342900" indent="-342900">
              <a:lnSpc>
                <a:spcPct val="150000"/>
              </a:lnSpc>
              <a:buSzPct val="100000"/>
              <a:buFont typeface="Arial"/>
              <a:buChar char="•"/>
              <a:defRPr sz="1600">
                <a:latin typeface="+mj-lt"/>
                <a:ea typeface="+mj-ea"/>
                <a:cs typeface="+mj-cs"/>
                <a:sym typeface="Verdana"/>
              </a:defRPr>
            </a:pPr>
            <a:r>
              <a:rPr dirty="0"/>
              <a:t>Competências gerais que os alunos devem desenvolver em todas as áreas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342900" indent="-342900">
              <a:lnSpc>
                <a:spcPct val="150000"/>
              </a:lnSpc>
              <a:buSzPct val="100000"/>
              <a:buFont typeface="Arial"/>
              <a:buChar char="•"/>
              <a:defRPr sz="1600">
                <a:latin typeface="+mj-lt"/>
                <a:ea typeface="+mj-ea"/>
                <a:cs typeface="+mj-cs"/>
                <a:sym typeface="Verdana"/>
              </a:defRPr>
            </a:pPr>
            <a:r>
              <a:rPr dirty="0"/>
              <a:t>Competências especificas de cada área e respectivos componentes curriculares</a:t>
            </a:r>
          </a:p>
          <a:p>
            <a:pPr marL="342900" indent="-342900">
              <a:lnSpc>
                <a:spcPct val="150000"/>
              </a:lnSpc>
              <a:buSzPct val="100000"/>
              <a:buFont typeface="Arial"/>
              <a:buChar char="•"/>
              <a:defRPr sz="1600">
                <a:latin typeface="+mj-lt"/>
                <a:ea typeface="+mj-ea"/>
                <a:cs typeface="+mj-cs"/>
                <a:sym typeface="Verdana"/>
              </a:defRPr>
            </a:pPr>
            <a:r>
              <a:rPr dirty="0"/>
              <a:t>A progressão das habilidades a cada ano</a:t>
            </a:r>
          </a:p>
        </p:txBody>
      </p:sp>
      <p:sp>
        <p:nvSpPr>
          <p:cNvPr id="112" name="Shape 112"/>
          <p:cNvSpPr/>
          <p:nvPr/>
        </p:nvSpPr>
        <p:spPr>
          <a:xfrm>
            <a:off x="9792182" y="3533209"/>
            <a:ext cx="1539122" cy="787079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113" name="Shape 113"/>
          <p:cNvSpPr/>
          <p:nvPr/>
        </p:nvSpPr>
        <p:spPr>
          <a:xfrm>
            <a:off x="4286246" y="3563372"/>
            <a:ext cx="356888" cy="21600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>
            <a:spLocks noGrp="1"/>
          </p:cNvSpPr>
          <p:nvPr>
            <p:ph type="body" sz="quarter" idx="1"/>
          </p:nvPr>
        </p:nvSpPr>
        <p:spPr>
          <a:xfrm>
            <a:off x="775811" y="1511172"/>
            <a:ext cx="10640378" cy="430890"/>
          </a:xfrm>
          <a:prstGeom prst="rect">
            <a:avLst/>
          </a:prstGeom>
        </p:spPr>
        <p:txBody>
          <a:bodyPr/>
          <a:lstStyle/>
          <a:p>
            <a:r>
              <a:t>Principais inovações pedagógicas da BNCC</a:t>
            </a:r>
          </a:p>
        </p:txBody>
      </p:sp>
      <p:sp>
        <p:nvSpPr>
          <p:cNvPr id="116" name="Shape 116"/>
          <p:cNvSpPr/>
          <p:nvPr/>
        </p:nvSpPr>
        <p:spPr>
          <a:xfrm>
            <a:off x="775811" y="2302511"/>
            <a:ext cx="10470606" cy="4401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marL="342900" indent="-342900" algn="just">
              <a:buSzPct val="100000"/>
              <a:buFont typeface="Arial"/>
              <a:buChar char="•"/>
              <a:defRPr sz="2000" b="1">
                <a:latin typeface="+mj-lt"/>
                <a:ea typeface="+mj-ea"/>
                <a:cs typeface="+mj-cs"/>
                <a:sym typeface="Verdana"/>
              </a:defRPr>
            </a:pPr>
            <a:r>
              <a:rPr dirty="0"/>
              <a:t>Fortalecimento do desenvolvimento integral: </a:t>
            </a:r>
            <a:r>
              <a:rPr b="0" dirty="0"/>
              <a:t>a BNCC define 10 competências gerais que contemplam elementos acadêmicos, sociais e pessoais, como pensamento crítico, autonomia e respeito à diversidade, e norteiam todo o documento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>
              <a:defRPr>
                <a:latin typeface="+mj-lt"/>
                <a:ea typeface="+mj-ea"/>
                <a:cs typeface="+mj-cs"/>
                <a:sym typeface="Verdana"/>
              </a:defRPr>
            </a:pP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>
              <a:defRPr>
                <a:latin typeface="+mj-lt"/>
                <a:ea typeface="+mj-ea"/>
                <a:cs typeface="+mj-cs"/>
                <a:sym typeface="Verdana"/>
              </a:defRPr>
            </a:pPr>
            <a:r>
              <a:rPr dirty="0"/>
              <a:t>Exemplo: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>
              <a:defRPr sz="2000">
                <a:latin typeface="+mj-lt"/>
                <a:ea typeface="+mj-ea"/>
                <a:cs typeface="+mj-cs"/>
                <a:sym typeface="Verdana"/>
              </a:defRPr>
            </a:pPr>
            <a:r>
              <a:rPr dirty="0"/>
              <a:t>	</a:t>
            </a:r>
          </a:p>
          <a:p>
            <a:pPr marL="285750" indent="-285750">
              <a:buSzPct val="100000"/>
              <a:buFont typeface="Wingdings"/>
              <a:buChar char="➢"/>
              <a:defRPr sz="1400" b="1">
                <a:latin typeface="+mj-lt"/>
                <a:ea typeface="+mj-ea"/>
                <a:cs typeface="+mj-cs"/>
                <a:sym typeface="Verdana"/>
              </a:defRPr>
            </a:pPr>
            <a:r>
              <a:rPr dirty="0"/>
              <a:t>Competência 2: </a:t>
            </a:r>
            <a:r>
              <a:rPr b="0" dirty="0"/>
              <a:t>Exercitar a curiosidade intelectual e recorrer à abordagem própria das ciências, incluindo a </a:t>
            </a:r>
            <a:r>
              <a:rPr dirty="0"/>
              <a:t>investigação, a reflexão, a análise crítica</a:t>
            </a:r>
            <a:r>
              <a:rPr b="0" dirty="0"/>
              <a:t>, a imaginação e a criatividade, para investigar causas, elaborar e testar hipóteses, formular e resolver problemas e criar soluções (inclusive tecnológicas) com base nos conhecimentos das diferentes áreas.</a:t>
            </a:r>
            <a:r>
              <a:rPr dirty="0"/>
              <a:t> </a:t>
            </a:r>
            <a:r>
              <a:rPr b="0" dirty="0"/>
              <a:t>  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285750" indent="-285750">
              <a:buSzPct val="100000"/>
              <a:buFont typeface="Wingdings"/>
              <a:buChar char="➢"/>
              <a:defRPr sz="1400">
                <a:latin typeface="+mj-lt"/>
                <a:ea typeface="+mj-ea"/>
                <a:cs typeface="+mj-cs"/>
                <a:sym typeface="Verdana"/>
              </a:defRPr>
            </a:pP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285750" indent="-285750">
              <a:buSzPct val="100000"/>
              <a:buFont typeface="Wingdings"/>
              <a:buChar char="➢"/>
              <a:defRPr sz="1400" b="1">
                <a:latin typeface="+mj-lt"/>
                <a:ea typeface="+mj-ea"/>
                <a:cs typeface="+mj-cs"/>
                <a:sym typeface="Verdana"/>
              </a:defRPr>
            </a:pPr>
            <a:r>
              <a:rPr dirty="0"/>
              <a:t>Competência 9: </a:t>
            </a:r>
            <a:r>
              <a:rPr b="0" dirty="0"/>
              <a:t>Exercitar a empatia, o diálogo, a resolução de conflitos e a cooperação, fazendo-se </a:t>
            </a:r>
            <a:r>
              <a:rPr dirty="0"/>
              <a:t>respeitar e promovendo o respeito ao outro e aos direitos humanos</a:t>
            </a:r>
            <a:r>
              <a:rPr b="0" dirty="0"/>
              <a:t>, com acolhimento e valorização da diversidade de indivíduos e de grupos sociais, seus saberes, identidades, culturas e potencialidades, sem preconceitos de qualquer natureza      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>
              <a:defRPr>
                <a:latin typeface="+mj-lt"/>
                <a:ea typeface="+mj-ea"/>
                <a:cs typeface="+mj-cs"/>
                <a:sym typeface="Verdana"/>
              </a:defRPr>
            </a:pPr>
            <a:r>
              <a:rPr dirty="0"/>
              <a:t>       </a:t>
            </a:r>
            <a:endParaRPr sz="2000" dirty="0"/>
          </a:p>
        </p:txBody>
      </p:sp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>
            <a:spLocks noGrp="1"/>
          </p:cNvSpPr>
          <p:nvPr>
            <p:ph type="body" sz="quarter" idx="1"/>
          </p:nvPr>
        </p:nvSpPr>
        <p:spPr>
          <a:xfrm>
            <a:off x="775811" y="1511172"/>
            <a:ext cx="10640378" cy="430890"/>
          </a:xfrm>
          <a:prstGeom prst="rect">
            <a:avLst/>
          </a:prstGeom>
        </p:spPr>
        <p:txBody>
          <a:bodyPr/>
          <a:lstStyle/>
          <a:p>
            <a:r>
              <a:t>Principais inovações pedagógicas da BNCC</a:t>
            </a:r>
          </a:p>
        </p:txBody>
      </p:sp>
      <p:sp>
        <p:nvSpPr>
          <p:cNvPr id="119" name="Shape 119"/>
          <p:cNvSpPr/>
          <p:nvPr/>
        </p:nvSpPr>
        <p:spPr>
          <a:xfrm>
            <a:off x="775811" y="2302510"/>
            <a:ext cx="10640378" cy="39518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marL="342900" indent="-342900" algn="just">
              <a:lnSpc>
                <a:spcPct val="120000"/>
              </a:lnSpc>
              <a:buSzPct val="100000"/>
              <a:buFont typeface="Arial"/>
              <a:buChar char="•"/>
              <a:defRPr sz="2400" b="1">
                <a:latin typeface="+mj-lt"/>
                <a:ea typeface="+mj-ea"/>
                <a:cs typeface="+mj-cs"/>
                <a:sym typeface="Verdana"/>
              </a:defRPr>
            </a:pPr>
            <a:r>
              <a:rPr dirty="0"/>
              <a:t>Aprendizagem ativa: </a:t>
            </a:r>
            <a:endParaRPr lang="x-none" dirty="0" smtClean="0"/>
          </a:p>
          <a:p>
            <a:pPr marL="984250" lvl="2" indent="-342900" algn="just">
              <a:lnSpc>
                <a:spcPct val="120000"/>
              </a:lnSpc>
              <a:buSzPct val="100000"/>
              <a:buFont typeface="Arial"/>
              <a:buChar char="•"/>
              <a:defRPr sz="2400" b="1">
                <a:latin typeface="+mj-lt"/>
                <a:ea typeface="+mj-ea"/>
                <a:cs typeface="+mj-cs"/>
                <a:sym typeface="Verdana"/>
              </a:defRPr>
            </a:pPr>
            <a:r>
              <a:rPr b="0" dirty="0" smtClean="0"/>
              <a:t>BNCC </a:t>
            </a:r>
            <a:r>
              <a:rPr b="0" dirty="0"/>
              <a:t>propõe maior protagonismo do aluno na aprendizagem, em contraposição a práticas didáticas mais expositivas. </a:t>
            </a:r>
            <a:endParaRPr lang="x-none" b="0" dirty="0" smtClean="0"/>
          </a:p>
          <a:p>
            <a:pPr marL="984250" lvl="2" indent="-342900" algn="just">
              <a:lnSpc>
                <a:spcPct val="120000"/>
              </a:lnSpc>
              <a:spcBef>
                <a:spcPts val="1200"/>
              </a:spcBef>
              <a:buSzPct val="100000"/>
              <a:buFont typeface="Arial"/>
              <a:buChar char="•"/>
              <a:defRPr sz="2400" b="1">
                <a:latin typeface="+mj-lt"/>
                <a:ea typeface="+mj-ea"/>
                <a:cs typeface="+mj-cs"/>
                <a:sym typeface="Verdana"/>
              </a:defRPr>
            </a:pPr>
            <a:r>
              <a:rPr b="0" dirty="0" smtClean="0"/>
              <a:t>Há </a:t>
            </a:r>
            <a:r>
              <a:rPr b="0" dirty="0"/>
              <a:t>mais habilidades envolvendo processos como </a:t>
            </a:r>
            <a:r>
              <a:rPr b="0" i="1" dirty="0"/>
              <a:t>comparar, criar, elaborar, demonstrar</a:t>
            </a:r>
            <a:r>
              <a:rPr b="0" dirty="0"/>
              <a:t> versus processos mais passivos como </a:t>
            </a:r>
            <a:r>
              <a:rPr b="0" i="1" dirty="0"/>
              <a:t>reconhecer</a:t>
            </a:r>
            <a:r>
              <a:rPr b="0" dirty="0"/>
              <a:t> e </a:t>
            </a:r>
            <a:r>
              <a:rPr b="0" i="1" dirty="0"/>
              <a:t>identificar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342900" indent="-342900">
              <a:buSzPct val="100000"/>
              <a:buFont typeface="Arial"/>
              <a:buChar char="•"/>
              <a:defRPr sz="2400">
                <a:latin typeface="+mj-lt"/>
                <a:ea typeface="+mj-ea"/>
                <a:cs typeface="+mj-cs"/>
                <a:sym typeface="Verdana"/>
              </a:defRPr>
            </a:pP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342900" indent="-342900">
              <a:buSzPct val="100000"/>
              <a:buFont typeface="Arial"/>
              <a:buChar char="•"/>
              <a:defRPr sz="2400">
                <a:latin typeface="+mj-lt"/>
                <a:ea typeface="+mj-ea"/>
                <a:cs typeface="+mj-cs"/>
                <a:sym typeface="Verdana"/>
              </a:defRPr>
            </a:pP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>
              <a:defRPr sz="2000">
                <a:latin typeface="+mj-lt"/>
                <a:ea typeface="+mj-ea"/>
                <a:cs typeface="+mj-cs"/>
                <a:sym typeface="Verdana"/>
              </a:defRPr>
            </a:pPr>
            <a:endParaRPr dirty="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Verdana"/>
        <a:ea typeface="Verdana"/>
        <a:cs typeface="Verdana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Verdana"/>
        <a:ea typeface="Verdana"/>
        <a:cs typeface="Verdana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674</Words>
  <Application>Microsoft Office PowerPoint</Application>
  <PresentationFormat>Widescreen</PresentationFormat>
  <Paragraphs>105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20" baseType="lpstr">
      <vt:lpstr>Arial</vt:lpstr>
      <vt:lpstr>Calibri</vt:lpstr>
      <vt:lpstr>Gill Sans MT</vt:lpstr>
      <vt:lpstr>Helvetica</vt:lpstr>
      <vt:lpstr>Verdana</vt:lpstr>
      <vt:lpstr>Wingdings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Aricelia Ribeiro do Nascimento</dc:creator>
  <cp:lastModifiedBy>icnascimento</cp:lastModifiedBy>
  <cp:revision>4</cp:revision>
  <dcterms:modified xsi:type="dcterms:W3CDTF">2018-04-05T18:25:29Z</dcterms:modified>
</cp:coreProperties>
</file>