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76" r:id="rId3"/>
    <p:sldId id="278" r:id="rId4"/>
    <p:sldId id="260" r:id="rId5"/>
    <p:sldId id="261" r:id="rId6"/>
    <p:sldId id="264" r:id="rId7"/>
    <p:sldId id="265" r:id="rId8"/>
    <p:sldId id="266" r:id="rId9"/>
    <p:sldId id="267" r:id="rId10"/>
    <p:sldId id="275" r:id="rId11"/>
    <p:sldId id="274" r:id="rId12"/>
    <p:sldId id="271" r:id="rId13"/>
    <p:sldId id="263" r:id="rId14"/>
    <p:sldId id="272" r:id="rId15"/>
    <p:sldId id="273" r:id="rId16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2954DA9-E557-4982-B17D-3E99F0F2ACF7}" v="1" dt="2024-04-16T18:04:27.93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594" y="96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microsoft.com/office/2016/11/relationships/changesInfo" Target="changesInfos/changesInfo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AULO S BANDEIRA" userId="f7c4567097a8ee3a" providerId="LiveId" clId="{D2954DA9-E557-4982-B17D-3E99F0F2ACF7}"/>
    <pc:docChg chg="undo custSel modSld">
      <pc:chgData name="PAULO S BANDEIRA" userId="f7c4567097a8ee3a" providerId="LiveId" clId="{D2954DA9-E557-4982-B17D-3E99F0F2ACF7}" dt="2024-04-16T18:12:51.262" v="133" actId="113"/>
      <pc:docMkLst>
        <pc:docMk/>
      </pc:docMkLst>
      <pc:sldChg chg="modSp mod">
        <pc:chgData name="PAULO S BANDEIRA" userId="f7c4567097a8ee3a" providerId="LiveId" clId="{D2954DA9-E557-4982-B17D-3E99F0F2ACF7}" dt="2024-04-16T18:09:23.040" v="132" actId="6549"/>
        <pc:sldMkLst>
          <pc:docMk/>
          <pc:sldMk cId="1183526966" sldId="273"/>
        </pc:sldMkLst>
        <pc:spChg chg="mod">
          <ac:chgData name="PAULO S BANDEIRA" userId="f7c4567097a8ee3a" providerId="LiveId" clId="{D2954DA9-E557-4982-B17D-3E99F0F2ACF7}" dt="2024-04-16T18:09:23.040" v="132" actId="6549"/>
          <ac:spMkLst>
            <pc:docMk/>
            <pc:sldMk cId="1183526966" sldId="273"/>
            <ac:spMk id="5" creationId="{6FC46E4B-A43D-4D39-9113-DE78C7983DA2}"/>
          </ac:spMkLst>
        </pc:spChg>
      </pc:sldChg>
      <pc:sldChg chg="modSp mod">
        <pc:chgData name="PAULO S BANDEIRA" userId="f7c4567097a8ee3a" providerId="LiveId" clId="{D2954DA9-E557-4982-B17D-3E99F0F2ACF7}" dt="2024-04-16T18:12:51.262" v="133" actId="113"/>
        <pc:sldMkLst>
          <pc:docMk/>
          <pc:sldMk cId="2850851366" sldId="276"/>
        </pc:sldMkLst>
        <pc:spChg chg="mod">
          <ac:chgData name="PAULO S BANDEIRA" userId="f7c4567097a8ee3a" providerId="LiveId" clId="{D2954DA9-E557-4982-B17D-3E99F0F2ACF7}" dt="2024-04-16T18:12:51.262" v="133" actId="113"/>
          <ac:spMkLst>
            <pc:docMk/>
            <pc:sldMk cId="2850851366" sldId="276"/>
            <ac:spMk id="12" creationId="{5A5931DB-188B-4D6E-A7DD-ED092EEC311C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9B031F5-150B-488E-B679-BAD17583579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4F7D1BBE-43E9-4833-9BFB-6C64334975F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1ADAA743-F371-491F-A487-A99FA9EF40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091DD7-75D0-47EF-BA63-7495EA9CBFDA}" type="datetimeFigureOut">
              <a:rPr lang="pt-BR" smtClean="0"/>
              <a:t>16/04/2024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DC9E19DF-E1C8-424D-9C15-EE8E770243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525329E0-BA56-405B-BA95-5A8734EF57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D6B819-695C-4938-8F82-96F83E5072C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854416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F89A2DC-1D43-4425-802B-9ACB9BDCE6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CB23175A-62A6-4CDA-A31C-D6D478CA540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C7C91DB4-C05C-46BA-A91F-1BE75E0D5E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091DD7-75D0-47EF-BA63-7495EA9CBFDA}" type="datetimeFigureOut">
              <a:rPr lang="pt-BR" smtClean="0"/>
              <a:t>16/04/2024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2D35CEFB-E363-4833-939B-7422A5049C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187B3E24-7E67-44F4-97A2-569ED1B323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D6B819-695C-4938-8F82-96F83E5072C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355299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E90AB066-8EB4-4C2E-AF1E-813517F77E7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C42F7531-C911-4072-B9EA-787817B4C25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BEEA289D-BD2C-4097-AF9B-9D607C8080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091DD7-75D0-47EF-BA63-7495EA9CBFDA}" type="datetimeFigureOut">
              <a:rPr lang="pt-BR" smtClean="0"/>
              <a:t>16/04/2024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18ABD772-4E8F-4D85-A8DA-09CB0C5F3E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D98D6DF4-B70F-4366-AD8F-D3B6CF8D2D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D6B819-695C-4938-8F82-96F83E5072C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89333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01A6226-AEDE-4AFB-BAC8-5EE691E7C0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5DFB808E-7837-484D-84BD-4F54204219F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FD517305-F792-4708-B240-CB29474E86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091DD7-75D0-47EF-BA63-7495EA9CBFDA}" type="datetimeFigureOut">
              <a:rPr lang="pt-BR" smtClean="0"/>
              <a:t>16/04/2024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4F80E18A-5710-4684-9759-AFFDF116C1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E1BBE73E-0D1D-43B9-86C9-7E85288053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D6B819-695C-4938-8F82-96F83E5072C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53319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F728839-5587-4BB8-8068-396D266A57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70164375-97A1-4363-A559-2FE8EE5AFA5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11A55A25-BC2D-41A2-85D4-CAE44FECE4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091DD7-75D0-47EF-BA63-7495EA9CBFDA}" type="datetimeFigureOut">
              <a:rPr lang="pt-BR" smtClean="0"/>
              <a:t>16/04/2024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5678C3E9-D738-40D7-8890-0DBF0CBBED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0BB00E5C-BCAA-4113-BC76-E5D1045092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D6B819-695C-4938-8F82-96F83E5072C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609245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A62588F-5B67-427E-A2D6-D144C537B5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5FDC63F2-E8EF-44B2-9B1A-DE2A8EACDA9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93AB9A40-8946-4AFF-A1AC-BE28CE7ECCE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726C5AA2-C79E-477A-BE98-D6F51D4378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091DD7-75D0-47EF-BA63-7495EA9CBFDA}" type="datetimeFigureOut">
              <a:rPr lang="pt-BR" smtClean="0"/>
              <a:t>16/04/2024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D94A938B-7263-4C7C-86BA-1B6A174E1F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DC1C17B3-8332-4BDC-8FE9-F545AEFE56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D6B819-695C-4938-8F82-96F83E5072C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092319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AFC6398-8F72-4A17-B998-8EAFC4FF06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21BCA3C4-05DF-4125-B855-D37804B44EE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F5EA56A1-DC45-4915-819E-3B12231D704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13D0E9AD-C435-4FCA-84CB-C1D1B27FA5C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732991B2-D36B-4956-8B8C-DDDE84E53E1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0ABB0135-F842-4CA2-91AE-A288275B15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091DD7-75D0-47EF-BA63-7495EA9CBFDA}" type="datetimeFigureOut">
              <a:rPr lang="pt-BR" smtClean="0"/>
              <a:t>16/04/2024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3FA76133-0ACA-4F81-8A7E-91403BDAE4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031FBBA6-62AE-4B19-B67C-EC218CFE48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D6B819-695C-4938-8F82-96F83E5072C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282944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4EBEAC9-1937-4CD4-8AAE-F67D0C6EFD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51452BC5-4C5E-4BF7-BF6D-8B32FF15A0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091DD7-75D0-47EF-BA63-7495EA9CBFDA}" type="datetimeFigureOut">
              <a:rPr lang="pt-BR" smtClean="0"/>
              <a:t>16/04/2024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5AC74794-83D8-4071-B7B9-6EE1E66255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65BA9F06-D893-4332-8B4E-A4C7E64A06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D6B819-695C-4938-8F82-96F83E5072C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383730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FB1D857E-48DE-4950-9E83-ABFAE974F8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091DD7-75D0-47EF-BA63-7495EA9CBFDA}" type="datetimeFigureOut">
              <a:rPr lang="pt-BR" smtClean="0"/>
              <a:t>16/04/2024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B0927F5F-D1CF-4D1C-BFD0-47B5260AB6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C457E2C9-A1AA-4E75-BA44-E5F2A74CA1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D6B819-695C-4938-8F82-96F83E5072C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911592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6221DC7-1DB7-4926-8CED-ED0A6C30FB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83DC37C3-6305-44EE-8A4B-B99CAF1692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4A3F4AA3-D752-40AD-A0FF-D6645140A3E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14297301-3D3C-45DB-89F9-4EEEB8CCCC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091DD7-75D0-47EF-BA63-7495EA9CBFDA}" type="datetimeFigureOut">
              <a:rPr lang="pt-BR" smtClean="0"/>
              <a:t>16/04/2024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B88E9A66-E46D-400B-8562-C9E7D8FF62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E7554808-DEB0-432E-908B-4C6C34FD42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D6B819-695C-4938-8F82-96F83E5072C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204197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705DC03-17A5-4965-A67E-BB3BB1D9EF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417DDC09-D28F-444A-8F4A-B4AFCB5A165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C13C8CC6-92F9-4B4B-9B2D-0CAE241A89E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BA3BDC82-1BD1-492C-A22C-2305E91455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091DD7-75D0-47EF-BA63-7495EA9CBFDA}" type="datetimeFigureOut">
              <a:rPr lang="pt-BR" smtClean="0"/>
              <a:t>16/04/2024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D69B0A51-5B7A-42D9-8705-E84A969DD8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564201A5-3DD8-4C18-8B46-7D9043F770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D6B819-695C-4938-8F82-96F83E5072C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993288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FEF92AA0-513E-4F50-A1B3-71B45CDEDF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525EC138-FDBE-41A7-9004-E3CDD75ED4B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CC9ABFA6-7A8B-40E6-A51D-3C84873734C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091DD7-75D0-47EF-BA63-7495EA9CBFDA}" type="datetimeFigureOut">
              <a:rPr lang="pt-BR" smtClean="0"/>
              <a:t>16/04/2024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C013ACEF-05FB-4433-A677-023ABABCB94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CDB0DFAD-1F9C-415C-887F-B291D944CB9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D6B819-695C-4938-8F82-96F83E5072C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53546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png"/><Relationship Id="rId4" Type="http://schemas.openxmlformats.org/officeDocument/2006/relationships/hyperlink" Target="mailto:paulobandeira@paulobandeira.adv.br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375D3AE0-8872-4ABD-BC38-82D2496247E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2" name="CaixaDeTexto 11">
            <a:extLst>
              <a:ext uri="{FF2B5EF4-FFF2-40B4-BE49-F238E27FC236}">
                <a16:creationId xmlns:a16="http://schemas.microsoft.com/office/drawing/2014/main" id="{5A5931DB-188B-4D6E-A7DD-ED092EEC311C}"/>
              </a:ext>
            </a:extLst>
          </p:cNvPr>
          <p:cNvSpPr txBox="1"/>
          <p:nvPr/>
        </p:nvSpPr>
        <p:spPr>
          <a:xfrm>
            <a:off x="1060449" y="2875643"/>
            <a:ext cx="8730531" cy="6662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pt-BR" sz="3600" b="1" kern="100" dirty="0">
                <a:solidFill>
                  <a:schemeClr val="bg1"/>
                </a:solidFill>
                <a:effectLst/>
                <a:latin typeface="Poppins" panose="02000000000000000000" pitchFamily="2" charset="0"/>
                <a:ea typeface="Aptos"/>
                <a:cs typeface="Poppins" panose="02000000000000000000" pitchFamily="2" charset="0"/>
              </a:rPr>
              <a:t>Obrigações Polêmicas nas Escolas</a:t>
            </a:r>
            <a:endParaRPr lang="pt-BR" sz="3600" kern="100" dirty="0">
              <a:solidFill>
                <a:schemeClr val="bg1"/>
              </a:solidFill>
              <a:effectLst/>
              <a:latin typeface="Poppins" panose="02000000000000000000" pitchFamily="2" charset="0"/>
              <a:ea typeface="Aptos"/>
              <a:cs typeface="Poppins" panose="02000000000000000000" pitchFamily="2" charset="0"/>
            </a:endParaRPr>
          </a:p>
        </p:txBody>
      </p:sp>
      <p:sp>
        <p:nvSpPr>
          <p:cNvPr id="16" name="CaixaDeTexto 15">
            <a:extLst>
              <a:ext uri="{FF2B5EF4-FFF2-40B4-BE49-F238E27FC236}">
                <a16:creationId xmlns:a16="http://schemas.microsoft.com/office/drawing/2014/main" id="{E7004B45-4D6E-4CF2-A94A-096C27739E36}"/>
              </a:ext>
            </a:extLst>
          </p:cNvPr>
          <p:cNvSpPr txBox="1"/>
          <p:nvPr/>
        </p:nvSpPr>
        <p:spPr>
          <a:xfrm>
            <a:off x="1060450" y="3517900"/>
            <a:ext cx="6826250" cy="3792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endParaRPr lang="pt-BR" sz="1800" kern="100" dirty="0">
              <a:solidFill>
                <a:schemeClr val="bg1"/>
              </a:solidFill>
              <a:effectLst/>
              <a:latin typeface="Poppins" panose="02000000000000000000" pitchFamily="2" charset="0"/>
              <a:ea typeface="Aptos"/>
              <a:cs typeface="Poppins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502319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375D3AE0-8872-4ABD-BC38-82D2496247E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2" name="CaixaDeTexto 11">
            <a:extLst>
              <a:ext uri="{FF2B5EF4-FFF2-40B4-BE49-F238E27FC236}">
                <a16:creationId xmlns:a16="http://schemas.microsoft.com/office/drawing/2014/main" id="{5A5931DB-188B-4D6E-A7DD-ED092EEC311C}"/>
              </a:ext>
            </a:extLst>
          </p:cNvPr>
          <p:cNvSpPr txBox="1"/>
          <p:nvPr/>
        </p:nvSpPr>
        <p:spPr>
          <a:xfrm>
            <a:off x="1060450" y="2875643"/>
            <a:ext cx="6826250" cy="11169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pt-BR" sz="2800" b="1" kern="100" dirty="0">
                <a:solidFill>
                  <a:schemeClr val="bg1"/>
                </a:solidFill>
                <a:effectLst/>
                <a:latin typeface="Poppins" panose="02000000000000000000" pitchFamily="2" charset="0"/>
                <a:ea typeface="Aptos"/>
                <a:cs typeface="Poppins" panose="02000000000000000000" pitchFamily="2" charset="0"/>
              </a:rPr>
              <a:t>TRANSFERÊNCIA COMPULSÓRIA 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pt-BR" sz="2800" b="1" kern="100" dirty="0">
                <a:solidFill>
                  <a:schemeClr val="bg1"/>
                </a:solidFill>
                <a:effectLst/>
                <a:latin typeface="Poppins" panose="02000000000000000000" pitchFamily="2" charset="0"/>
                <a:ea typeface="Aptos"/>
                <a:cs typeface="Poppins" panose="02000000000000000000" pitchFamily="2" charset="0"/>
              </a:rPr>
              <a:t>DE ALUNOS (EXPULSÃO)</a:t>
            </a:r>
            <a:endParaRPr lang="pt-BR" sz="2800" kern="100" dirty="0">
              <a:solidFill>
                <a:schemeClr val="bg1"/>
              </a:solidFill>
              <a:effectLst/>
              <a:latin typeface="Poppins" panose="02000000000000000000" pitchFamily="2" charset="0"/>
              <a:ea typeface="Aptos"/>
              <a:cs typeface="Poppins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363701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404C1772-E7A0-46AC-A022-5460FEEC19D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CaixaDeTexto 3">
            <a:extLst>
              <a:ext uri="{FF2B5EF4-FFF2-40B4-BE49-F238E27FC236}">
                <a16:creationId xmlns:a16="http://schemas.microsoft.com/office/drawing/2014/main" id="{4CD64615-F948-4731-B3AB-F04F822CCE25}"/>
              </a:ext>
            </a:extLst>
          </p:cNvPr>
          <p:cNvSpPr txBox="1"/>
          <p:nvPr/>
        </p:nvSpPr>
        <p:spPr>
          <a:xfrm>
            <a:off x="986366" y="1016112"/>
            <a:ext cx="9982200" cy="22442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pt-BR" sz="2800" b="1" kern="100" dirty="0">
                <a:solidFill>
                  <a:schemeClr val="bg1"/>
                </a:solidFill>
                <a:effectLst/>
                <a:latin typeface="Poppins" panose="02000000000000000000" pitchFamily="2" charset="0"/>
                <a:ea typeface="Aptos"/>
                <a:cs typeface="Poppins" panose="02000000000000000000" pitchFamily="2" charset="0"/>
              </a:rPr>
              <a:t>A escola pode realizar a expulsão de alunos, mas deve respeitar alguns aspectos legais: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pt-BR" kern="100" dirty="0">
                <a:solidFill>
                  <a:schemeClr val="bg1"/>
                </a:solidFill>
                <a:effectLst/>
                <a:latin typeface="Poppins" panose="02000000000000000000" pitchFamily="2" charset="0"/>
                <a:ea typeface="Aptos"/>
                <a:cs typeface="Poppins" panose="02000000000000000000" pitchFamily="2" charset="0"/>
              </a:rPr>
              <a:t> </a:t>
            </a:r>
            <a:endParaRPr lang="pt-BR" kern="100" dirty="0">
              <a:solidFill>
                <a:schemeClr val="bg1"/>
              </a:solidFill>
              <a:latin typeface="Poppins" panose="02000000000000000000" pitchFamily="2" charset="0"/>
              <a:ea typeface="Aptos"/>
              <a:cs typeface="Poppins" panose="02000000000000000000" pitchFamily="2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pt-BR" kern="100" dirty="0">
              <a:solidFill>
                <a:schemeClr val="bg1"/>
              </a:solidFill>
              <a:effectLst/>
              <a:latin typeface="Poppins" panose="02000000000000000000" pitchFamily="2" charset="0"/>
              <a:ea typeface="Aptos"/>
              <a:cs typeface="Poppins" panose="02000000000000000000" pitchFamily="2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pt-BR" sz="2000" kern="100" dirty="0">
                <a:solidFill>
                  <a:schemeClr val="bg1"/>
                </a:solidFill>
                <a:effectLst/>
                <a:latin typeface="Poppins" panose="02000000000000000000" pitchFamily="2" charset="0"/>
                <a:ea typeface="Aptos"/>
                <a:cs typeface="Poppins" panose="02000000000000000000" pitchFamily="2" charset="0"/>
              </a:rPr>
              <a:t>Ato de Indisciplina (Regimento Escolar) X Ato Infracional (ECA)</a:t>
            </a: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F019AC5D-991F-452D-850B-55FA6ED1F0F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199" b="12839"/>
          <a:stretch/>
        </p:blipFill>
        <p:spPr>
          <a:xfrm>
            <a:off x="6224131" y="3221241"/>
            <a:ext cx="4744435" cy="36237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402317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>
            <a:extLst>
              <a:ext uri="{FF2B5EF4-FFF2-40B4-BE49-F238E27FC236}">
                <a16:creationId xmlns:a16="http://schemas.microsoft.com/office/drawing/2014/main" id="{16059347-9D62-4B74-9AB5-F4035EDD872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CaixaDeTexto 3">
            <a:extLst>
              <a:ext uri="{FF2B5EF4-FFF2-40B4-BE49-F238E27FC236}">
                <a16:creationId xmlns:a16="http://schemas.microsoft.com/office/drawing/2014/main" id="{35CB899E-A5BA-4939-AD44-B7CA99152857}"/>
              </a:ext>
            </a:extLst>
          </p:cNvPr>
          <p:cNvSpPr txBox="1"/>
          <p:nvPr/>
        </p:nvSpPr>
        <p:spPr>
          <a:xfrm>
            <a:off x="1104900" y="747432"/>
            <a:ext cx="10756900" cy="53631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pt-BR" sz="2000" b="1" kern="100" dirty="0">
                <a:solidFill>
                  <a:schemeClr val="bg1"/>
                </a:solidFill>
                <a:effectLst/>
                <a:latin typeface="Poppins" panose="02000000000000000000" pitchFamily="2" charset="0"/>
                <a:ea typeface="Aptos"/>
                <a:cs typeface="Poppins" panose="02000000000000000000" pitchFamily="2" charset="0"/>
              </a:rPr>
              <a:t>1 – Apuração rigorosa e detalhada dos fatos (ato grave);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pt-BR" sz="1800" kern="100" dirty="0">
                <a:solidFill>
                  <a:schemeClr val="bg1"/>
                </a:solidFill>
                <a:effectLst/>
                <a:latin typeface="Poppins" panose="02000000000000000000" pitchFamily="2" charset="0"/>
                <a:ea typeface="Aptos"/>
                <a:cs typeface="Poppins" panose="02000000000000000000" pitchFamily="2" charset="0"/>
              </a:rPr>
              <a:t> 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pt-BR" sz="1800" kern="100" dirty="0">
                <a:solidFill>
                  <a:schemeClr val="bg1"/>
                </a:solidFill>
                <a:effectLst/>
                <a:latin typeface="Poppins" panose="02000000000000000000" pitchFamily="2" charset="0"/>
                <a:ea typeface="Aptos"/>
                <a:cs typeface="Poppins" panose="02000000000000000000" pitchFamily="2" charset="0"/>
              </a:rPr>
              <a:t>Graduação das Medidas Disciplinares: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pt-BR" sz="1800" kern="100" dirty="0">
              <a:solidFill>
                <a:schemeClr val="bg1"/>
              </a:solidFill>
              <a:effectLst/>
              <a:latin typeface="Poppins" panose="02000000000000000000" pitchFamily="2" charset="0"/>
              <a:ea typeface="Aptos"/>
              <a:cs typeface="Poppins" panose="02000000000000000000" pitchFamily="2" charset="0"/>
            </a:endParaRPr>
          </a:p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pt-BR" sz="1600" kern="100" dirty="0">
                <a:solidFill>
                  <a:schemeClr val="bg1"/>
                </a:solidFill>
                <a:effectLst/>
                <a:latin typeface="Poppins" panose="02000000000000000000" pitchFamily="2" charset="0"/>
                <a:ea typeface="Aptos"/>
                <a:cs typeface="Poppins" panose="02000000000000000000" pitchFamily="2" charset="0"/>
              </a:rPr>
              <a:t>I Advertência verbal;</a:t>
            </a:r>
          </a:p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pt-BR" sz="1600" kern="100" dirty="0">
                <a:solidFill>
                  <a:schemeClr val="bg1"/>
                </a:solidFill>
                <a:effectLst/>
                <a:latin typeface="Poppins" panose="02000000000000000000" pitchFamily="2" charset="0"/>
                <a:ea typeface="Aptos"/>
                <a:cs typeface="Poppins" panose="02000000000000000000" pitchFamily="2" charset="0"/>
              </a:rPr>
              <a:t>II Retirada do aluno de sala de aula ou atividade em curso e encaminhamento à diretoria para orientação;</a:t>
            </a:r>
          </a:p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pt-BR" sz="1600" kern="100" dirty="0">
                <a:solidFill>
                  <a:schemeClr val="bg1"/>
                </a:solidFill>
                <a:effectLst/>
                <a:latin typeface="Poppins" panose="02000000000000000000" pitchFamily="2" charset="0"/>
                <a:ea typeface="Aptos"/>
                <a:cs typeface="Poppins" panose="02000000000000000000" pitchFamily="2" charset="0"/>
              </a:rPr>
              <a:t>III Comunicação escrita dirigida aos pais ou responsáveis;</a:t>
            </a:r>
          </a:p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pt-BR" sz="1600" kern="100" dirty="0">
                <a:solidFill>
                  <a:schemeClr val="bg1"/>
                </a:solidFill>
                <a:effectLst/>
                <a:latin typeface="Poppins" panose="02000000000000000000" pitchFamily="2" charset="0"/>
                <a:ea typeface="Aptos"/>
                <a:cs typeface="Poppins" panose="02000000000000000000" pitchFamily="2" charset="0"/>
              </a:rPr>
              <a:t>IV Suspensão temporária de participação em visitas ou demais programas extracurriculares;</a:t>
            </a:r>
          </a:p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pt-BR" sz="1600" kern="100" dirty="0">
                <a:solidFill>
                  <a:schemeClr val="bg1"/>
                </a:solidFill>
                <a:effectLst/>
                <a:latin typeface="Poppins" panose="02000000000000000000" pitchFamily="2" charset="0"/>
                <a:ea typeface="Aptos"/>
                <a:cs typeface="Poppins" panose="02000000000000000000" pitchFamily="2" charset="0"/>
              </a:rPr>
              <a:t>V Suspensão por até 5 dias letivos;</a:t>
            </a:r>
          </a:p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pt-BR" sz="1600" kern="100" dirty="0">
                <a:solidFill>
                  <a:schemeClr val="bg1"/>
                </a:solidFill>
                <a:effectLst/>
                <a:latin typeface="Poppins" panose="02000000000000000000" pitchFamily="2" charset="0"/>
                <a:ea typeface="Aptos"/>
                <a:cs typeface="Poppins" panose="02000000000000000000" pitchFamily="2" charset="0"/>
              </a:rPr>
              <a:t>VI Suspensão pelo período de 6 a 10 dias letivos;</a:t>
            </a:r>
          </a:p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pt-BR" sz="1600" kern="100" dirty="0">
                <a:solidFill>
                  <a:schemeClr val="bg1"/>
                </a:solidFill>
                <a:effectLst/>
                <a:latin typeface="Poppins" panose="02000000000000000000" pitchFamily="2" charset="0"/>
                <a:ea typeface="Aptos"/>
                <a:cs typeface="Poppins" panose="02000000000000000000" pitchFamily="2" charset="0"/>
              </a:rPr>
              <a:t>VII Transferência compulsória para outro estabelecimento</a:t>
            </a:r>
          </a:p>
        </p:txBody>
      </p:sp>
    </p:spTree>
    <p:extLst>
      <p:ext uri="{BB962C8B-B14F-4D97-AF65-F5344CB8AC3E}">
        <p14:creationId xmlns:p14="http://schemas.microsoft.com/office/powerpoint/2010/main" val="112029633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>
            <a:extLst>
              <a:ext uri="{FF2B5EF4-FFF2-40B4-BE49-F238E27FC236}">
                <a16:creationId xmlns:a16="http://schemas.microsoft.com/office/drawing/2014/main" id="{16059347-9D62-4B74-9AB5-F4035EDD872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CaixaDeTexto 3">
            <a:extLst>
              <a:ext uri="{FF2B5EF4-FFF2-40B4-BE49-F238E27FC236}">
                <a16:creationId xmlns:a16="http://schemas.microsoft.com/office/drawing/2014/main" id="{35CB899E-A5BA-4939-AD44-B7CA99152857}"/>
              </a:ext>
            </a:extLst>
          </p:cNvPr>
          <p:cNvSpPr txBox="1"/>
          <p:nvPr/>
        </p:nvSpPr>
        <p:spPr>
          <a:xfrm>
            <a:off x="1104900" y="1038733"/>
            <a:ext cx="10756900" cy="8535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pt-BR" sz="2000" b="1" kern="100" dirty="0">
                <a:solidFill>
                  <a:schemeClr val="bg1"/>
                </a:solidFill>
                <a:effectLst/>
                <a:latin typeface="Poppins" panose="02000000000000000000" pitchFamily="2" charset="0"/>
                <a:ea typeface="Aptos"/>
                <a:cs typeface="Poppins" panose="02000000000000000000" pitchFamily="2" charset="0"/>
              </a:rPr>
              <a:t>2 – Abertura de procedimento interno para defesa do aluno 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pt-BR" sz="2000" b="1" kern="100" dirty="0">
                <a:solidFill>
                  <a:schemeClr val="bg1"/>
                </a:solidFill>
                <a:latin typeface="Poppins" panose="02000000000000000000" pitchFamily="2" charset="0"/>
                <a:ea typeface="Aptos"/>
                <a:cs typeface="Poppins" panose="02000000000000000000" pitchFamily="2" charset="0"/>
              </a:rPr>
              <a:t>      </a:t>
            </a:r>
            <a:r>
              <a:rPr lang="pt-BR" sz="2000" b="1" kern="100" dirty="0">
                <a:solidFill>
                  <a:schemeClr val="bg1"/>
                </a:solidFill>
                <a:effectLst/>
                <a:latin typeface="Poppins" panose="02000000000000000000" pitchFamily="2" charset="0"/>
                <a:ea typeface="Aptos"/>
                <a:cs typeface="Poppins" panose="02000000000000000000" pitchFamily="2" charset="0"/>
              </a:rPr>
              <a:t>(contraditório e ampla defesa)</a:t>
            </a: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B146BE03-F2FA-40AD-98E0-C647C7DE15B2}"/>
              </a:ext>
            </a:extLst>
          </p:cNvPr>
          <p:cNvSpPr txBox="1"/>
          <p:nvPr/>
        </p:nvSpPr>
        <p:spPr>
          <a:xfrm>
            <a:off x="1104900" y="2867533"/>
            <a:ext cx="10756900" cy="8535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pt-BR" sz="2000" b="1" kern="100" dirty="0">
                <a:solidFill>
                  <a:schemeClr val="bg1"/>
                </a:solidFill>
                <a:effectLst/>
                <a:latin typeface="Poppins" panose="02000000000000000000" pitchFamily="2" charset="0"/>
                <a:ea typeface="Aptos"/>
                <a:cs typeface="Poppins" panose="02000000000000000000" pitchFamily="2" charset="0"/>
              </a:rPr>
              <a:t>3 – Resgate ou reintegração do aluno 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pt-BR" sz="2000" b="1" kern="100" dirty="0">
                <a:solidFill>
                  <a:schemeClr val="bg1"/>
                </a:solidFill>
                <a:latin typeface="Poppins" panose="02000000000000000000" pitchFamily="2" charset="0"/>
                <a:ea typeface="Aptos"/>
                <a:cs typeface="Poppins" panose="02000000000000000000" pitchFamily="2" charset="0"/>
              </a:rPr>
              <a:t>      </a:t>
            </a:r>
            <a:r>
              <a:rPr lang="pt-BR" sz="2000" b="1" kern="100" dirty="0">
                <a:solidFill>
                  <a:schemeClr val="bg1"/>
                </a:solidFill>
                <a:effectLst/>
                <a:latin typeface="Poppins" panose="02000000000000000000" pitchFamily="2" charset="0"/>
                <a:ea typeface="Aptos"/>
                <a:cs typeface="Poppins" panose="02000000000000000000" pitchFamily="2" charset="0"/>
              </a:rPr>
              <a:t>(direito constitucional de permanência na escola – art. 206, I, CF)</a:t>
            </a: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D8F07BF1-62C8-47F1-A85E-E9BAE2F72273}"/>
              </a:ext>
            </a:extLst>
          </p:cNvPr>
          <p:cNvSpPr txBox="1"/>
          <p:nvPr/>
        </p:nvSpPr>
        <p:spPr>
          <a:xfrm>
            <a:off x="1104900" y="4696333"/>
            <a:ext cx="10756900" cy="8535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pt-BR" sz="2000" b="1" kern="100" dirty="0">
                <a:solidFill>
                  <a:schemeClr val="bg1"/>
                </a:solidFill>
                <a:effectLst/>
                <a:latin typeface="Poppins" panose="02000000000000000000" pitchFamily="2" charset="0"/>
                <a:ea typeface="Aptos"/>
                <a:cs typeface="Poppins" panose="02000000000000000000" pitchFamily="2" charset="0"/>
              </a:rPr>
              <a:t>4 – Participação do Conselho Tutelar 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pt-BR" sz="2000" b="1" kern="100" dirty="0">
                <a:solidFill>
                  <a:schemeClr val="bg1"/>
                </a:solidFill>
                <a:latin typeface="Poppins" panose="02000000000000000000" pitchFamily="2" charset="0"/>
                <a:ea typeface="Aptos"/>
                <a:cs typeface="Poppins" panose="02000000000000000000" pitchFamily="2" charset="0"/>
              </a:rPr>
              <a:t>      </a:t>
            </a:r>
            <a:r>
              <a:rPr lang="pt-BR" sz="2000" b="1" kern="100" dirty="0">
                <a:solidFill>
                  <a:schemeClr val="bg1"/>
                </a:solidFill>
                <a:effectLst/>
                <a:latin typeface="Poppins" panose="02000000000000000000" pitchFamily="2" charset="0"/>
                <a:ea typeface="Aptos"/>
                <a:cs typeface="Poppins" panose="02000000000000000000" pitchFamily="2" charset="0"/>
              </a:rPr>
              <a:t>(para averiguar a preservação dos direitos do aluno)</a:t>
            </a:r>
          </a:p>
        </p:txBody>
      </p:sp>
    </p:spTree>
    <p:extLst>
      <p:ext uri="{BB962C8B-B14F-4D97-AF65-F5344CB8AC3E}">
        <p14:creationId xmlns:p14="http://schemas.microsoft.com/office/powerpoint/2010/main" val="415128877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>
            <a:extLst>
              <a:ext uri="{FF2B5EF4-FFF2-40B4-BE49-F238E27FC236}">
                <a16:creationId xmlns:a16="http://schemas.microsoft.com/office/drawing/2014/main" id="{16059347-9D62-4B74-9AB5-F4035EDD872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CaixaDeTexto 3">
            <a:extLst>
              <a:ext uri="{FF2B5EF4-FFF2-40B4-BE49-F238E27FC236}">
                <a16:creationId xmlns:a16="http://schemas.microsoft.com/office/drawing/2014/main" id="{35CB899E-A5BA-4939-AD44-B7CA99152857}"/>
              </a:ext>
            </a:extLst>
          </p:cNvPr>
          <p:cNvSpPr txBox="1"/>
          <p:nvPr/>
        </p:nvSpPr>
        <p:spPr>
          <a:xfrm>
            <a:off x="932372" y="848101"/>
            <a:ext cx="10756900" cy="8535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pt-BR" sz="2000" b="1" kern="100" dirty="0">
                <a:solidFill>
                  <a:schemeClr val="bg1"/>
                </a:solidFill>
                <a:effectLst/>
                <a:latin typeface="Poppins" panose="02000000000000000000" pitchFamily="2" charset="0"/>
                <a:ea typeface="Aptos"/>
                <a:cs typeface="Poppins" panose="02000000000000000000" pitchFamily="2" charset="0"/>
              </a:rPr>
              <a:t>5 - Aplicação da Expulsão por Avaliação de um Colegiado 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pt-BR" sz="2000" b="1" kern="100" dirty="0">
                <a:solidFill>
                  <a:schemeClr val="bg1"/>
                </a:solidFill>
                <a:latin typeface="Poppins" panose="02000000000000000000" pitchFamily="2" charset="0"/>
                <a:ea typeface="Aptos"/>
                <a:cs typeface="Poppins" panose="02000000000000000000" pitchFamily="2" charset="0"/>
              </a:rPr>
              <a:t>      </a:t>
            </a:r>
            <a:r>
              <a:rPr lang="pt-BR" sz="2000" b="1" kern="100" dirty="0">
                <a:solidFill>
                  <a:schemeClr val="bg1"/>
                </a:solidFill>
                <a:effectLst/>
                <a:latin typeface="Poppins" panose="02000000000000000000" pitchFamily="2" charset="0"/>
                <a:ea typeface="Aptos"/>
                <a:cs typeface="Poppins" panose="02000000000000000000" pitchFamily="2" charset="0"/>
              </a:rPr>
              <a:t>(grupo)</a:t>
            </a: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B146BE03-F2FA-40AD-98E0-C647C7DE15B2}"/>
              </a:ext>
            </a:extLst>
          </p:cNvPr>
          <p:cNvSpPr txBox="1"/>
          <p:nvPr/>
        </p:nvSpPr>
        <p:spPr>
          <a:xfrm>
            <a:off x="1254184" y="2029202"/>
            <a:ext cx="9896415" cy="27558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pt-BR" sz="1800" b="1" kern="100" dirty="0">
                <a:solidFill>
                  <a:schemeClr val="bg1"/>
                </a:solidFill>
                <a:effectLst/>
                <a:latin typeface="Poppins" panose="02000000000000000000" pitchFamily="2" charset="0"/>
                <a:ea typeface="Aptos"/>
                <a:cs typeface="Poppins" panose="02000000000000000000" pitchFamily="2" charset="0"/>
              </a:rPr>
              <a:t>Pontos de Atenção:</a:t>
            </a:r>
            <a:endParaRPr lang="pt-BR" sz="1800" kern="100" dirty="0">
              <a:solidFill>
                <a:schemeClr val="bg1"/>
              </a:solidFill>
              <a:effectLst/>
              <a:latin typeface="Poppins" panose="02000000000000000000" pitchFamily="2" charset="0"/>
              <a:ea typeface="Aptos"/>
              <a:cs typeface="Poppins" panose="02000000000000000000" pitchFamily="2" charset="0"/>
            </a:endParaRPr>
          </a:p>
          <a:p>
            <a:pPr marL="342900" lvl="0" indent="-342900">
              <a:lnSpc>
                <a:spcPct val="150000"/>
              </a:lnSpc>
              <a:spcAft>
                <a:spcPts val="800"/>
              </a:spcAft>
              <a:buFont typeface="+mj-lt"/>
              <a:buAutoNum type="arabicParenR"/>
            </a:pPr>
            <a:r>
              <a:rPr lang="pt-BR" sz="1800" kern="100" dirty="0">
                <a:solidFill>
                  <a:schemeClr val="bg1"/>
                </a:solidFill>
                <a:effectLst/>
                <a:latin typeface="Poppins" panose="02000000000000000000" pitchFamily="2" charset="0"/>
                <a:ea typeface="Aptos"/>
                <a:cs typeface="Poppins" panose="02000000000000000000" pitchFamily="2" charset="0"/>
              </a:rPr>
              <a:t>Reintegração judicial do aluno – constrangimento para a Escola;</a:t>
            </a:r>
            <a:br>
              <a:rPr lang="pt-BR" sz="1800" kern="100" dirty="0">
                <a:solidFill>
                  <a:schemeClr val="bg1"/>
                </a:solidFill>
                <a:effectLst/>
                <a:latin typeface="Poppins" panose="02000000000000000000" pitchFamily="2" charset="0"/>
                <a:ea typeface="Aptos"/>
                <a:cs typeface="Poppins" panose="02000000000000000000" pitchFamily="2" charset="0"/>
              </a:rPr>
            </a:br>
            <a:endParaRPr lang="pt-BR" sz="1800" kern="100" dirty="0">
              <a:solidFill>
                <a:schemeClr val="bg1"/>
              </a:solidFill>
              <a:effectLst/>
              <a:latin typeface="Poppins" panose="02000000000000000000" pitchFamily="2" charset="0"/>
              <a:ea typeface="Aptos"/>
              <a:cs typeface="Poppins" panose="02000000000000000000" pitchFamily="2" charset="0"/>
            </a:endParaRPr>
          </a:p>
          <a:p>
            <a:pPr marL="342900" lvl="0" indent="-342900">
              <a:lnSpc>
                <a:spcPct val="150000"/>
              </a:lnSpc>
              <a:spcAft>
                <a:spcPts val="800"/>
              </a:spcAft>
              <a:buFont typeface="+mj-lt"/>
              <a:buAutoNum type="arabicParenR"/>
            </a:pPr>
            <a:r>
              <a:rPr lang="pt-BR" sz="1800" kern="100" dirty="0">
                <a:solidFill>
                  <a:schemeClr val="bg1"/>
                </a:solidFill>
                <a:effectLst/>
                <a:latin typeface="Poppins" panose="02000000000000000000" pitchFamily="2" charset="0"/>
                <a:ea typeface="Aptos"/>
                <a:cs typeface="Poppins" panose="02000000000000000000" pitchFamily="2" charset="0"/>
              </a:rPr>
              <a:t>A aplicação das medidas disciplinares previstas não isenta os alunos ou seus responsáveis do ressarcimento de danos materiais causados ao patrimônio </a:t>
            </a:r>
            <a:br>
              <a:rPr lang="pt-BR" sz="1800" kern="100" dirty="0">
                <a:solidFill>
                  <a:schemeClr val="bg1"/>
                </a:solidFill>
                <a:effectLst/>
                <a:latin typeface="Poppins" panose="02000000000000000000" pitchFamily="2" charset="0"/>
                <a:ea typeface="Aptos"/>
                <a:cs typeface="Poppins" panose="02000000000000000000" pitchFamily="2" charset="0"/>
              </a:rPr>
            </a:br>
            <a:r>
              <a:rPr lang="pt-BR" sz="1800" kern="100" dirty="0">
                <a:solidFill>
                  <a:schemeClr val="bg1"/>
                </a:solidFill>
                <a:effectLst/>
                <a:latin typeface="Poppins" panose="02000000000000000000" pitchFamily="2" charset="0"/>
                <a:ea typeface="Aptos"/>
                <a:cs typeface="Poppins" panose="02000000000000000000" pitchFamily="2" charset="0"/>
              </a:rPr>
              <a:t>escolar ou da adoção de outras medidas judiciais cabíveis.</a:t>
            </a:r>
          </a:p>
        </p:txBody>
      </p:sp>
      <p:pic>
        <p:nvPicPr>
          <p:cNvPr id="9" name="Imagem 8">
            <a:extLst>
              <a:ext uri="{FF2B5EF4-FFF2-40B4-BE49-F238E27FC236}">
                <a16:creationId xmlns:a16="http://schemas.microsoft.com/office/drawing/2014/main" id="{D1DF01E9-A792-4782-A45E-4BFD433E1BA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4968" y="3299527"/>
            <a:ext cx="3945631" cy="40314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504566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7E11ABCC-8BE2-476B-BCF0-44353C28A83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m 3">
            <a:extLst>
              <a:ext uri="{FF2B5EF4-FFF2-40B4-BE49-F238E27FC236}">
                <a16:creationId xmlns:a16="http://schemas.microsoft.com/office/drawing/2014/main" id="{E3AC341F-1B79-4E0F-B66B-21680DDF2D6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3250" y="878684"/>
            <a:ext cx="3625850" cy="4084967"/>
          </a:xfrm>
          <a:prstGeom prst="rect">
            <a:avLst/>
          </a:prstGeom>
        </p:spPr>
      </p:pic>
      <p:sp>
        <p:nvSpPr>
          <p:cNvPr id="5" name="CaixaDeTexto 4">
            <a:extLst>
              <a:ext uri="{FF2B5EF4-FFF2-40B4-BE49-F238E27FC236}">
                <a16:creationId xmlns:a16="http://schemas.microsoft.com/office/drawing/2014/main" id="{6FC46E4B-A43D-4D39-9113-DE78C7983DA2}"/>
              </a:ext>
            </a:extLst>
          </p:cNvPr>
          <p:cNvSpPr txBox="1"/>
          <p:nvPr/>
        </p:nvSpPr>
        <p:spPr>
          <a:xfrm>
            <a:off x="1828800" y="2921168"/>
            <a:ext cx="5365571" cy="2554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6000" dirty="0">
                <a:solidFill>
                  <a:schemeClr val="bg1"/>
                </a:solidFill>
                <a:latin typeface="Poppins" panose="02000000000000000000" pitchFamily="2" charset="0"/>
                <a:cs typeface="Poppins" panose="02000000000000000000" pitchFamily="2" charset="0"/>
              </a:rPr>
              <a:t>OBRIGADO!</a:t>
            </a:r>
          </a:p>
          <a:p>
            <a:endParaRPr lang="pt-BR" sz="2800" dirty="0">
              <a:solidFill>
                <a:schemeClr val="bg1"/>
              </a:solidFill>
              <a:latin typeface="Poppins" panose="02000000000000000000" pitchFamily="2" charset="0"/>
              <a:cs typeface="Poppins" panose="02000000000000000000" pitchFamily="2" charset="0"/>
            </a:endParaRPr>
          </a:p>
          <a:p>
            <a:r>
              <a:rPr lang="pt-BR" kern="100" dirty="0">
                <a:solidFill>
                  <a:schemeClr val="bg1"/>
                </a:solidFill>
                <a:effectLst/>
                <a:latin typeface="Poppins" panose="02000000000000000000" pitchFamily="2" charset="0"/>
                <a:ea typeface="Aptos"/>
                <a:cs typeface="Poppins" panose="02000000000000000000" pitchFamily="2" charset="0"/>
              </a:rPr>
              <a:t>Email: </a:t>
            </a:r>
            <a:r>
              <a:rPr lang="pt-BR" kern="100" dirty="0">
                <a:solidFill>
                  <a:schemeClr val="bg1"/>
                </a:solidFill>
                <a:effectLst/>
                <a:latin typeface="Poppins" panose="02000000000000000000" pitchFamily="2" charset="0"/>
                <a:ea typeface="Aptos"/>
                <a:cs typeface="Poppins" panose="02000000000000000000" pitchFamily="2" charset="0"/>
                <a:hlinkClick r:id="rId4"/>
              </a:rPr>
              <a:t>paulobandeira@paulobandeira.adv.br</a:t>
            </a:r>
            <a:endParaRPr lang="pt-BR" kern="100" dirty="0">
              <a:solidFill>
                <a:schemeClr val="bg1"/>
              </a:solidFill>
              <a:effectLst/>
              <a:latin typeface="Poppins" panose="02000000000000000000" pitchFamily="2" charset="0"/>
              <a:ea typeface="Aptos"/>
              <a:cs typeface="Poppins" panose="02000000000000000000" pitchFamily="2" charset="0"/>
            </a:endParaRPr>
          </a:p>
          <a:p>
            <a:r>
              <a:rPr lang="pt-BR" kern="100" dirty="0">
                <a:solidFill>
                  <a:schemeClr val="bg1"/>
                </a:solidFill>
                <a:latin typeface="Poppins" panose="02000000000000000000" pitchFamily="2" charset="0"/>
                <a:cs typeface="Poppins" panose="02000000000000000000" pitchFamily="2" charset="0"/>
              </a:rPr>
              <a:t>Instagram: @paulobandeiraadvocacia</a:t>
            </a:r>
          </a:p>
          <a:p>
            <a:r>
              <a:rPr lang="pt-BR" kern="100" dirty="0">
                <a:solidFill>
                  <a:schemeClr val="bg1"/>
                </a:solidFill>
                <a:latin typeface="Poppins" panose="02000000000000000000" pitchFamily="2" charset="0"/>
                <a:cs typeface="Poppins" panose="02000000000000000000" pitchFamily="2" charset="0"/>
              </a:rPr>
              <a:t>Site: paulobandeira.adv.br</a:t>
            </a:r>
          </a:p>
          <a:p>
            <a:endParaRPr lang="pt-BR" dirty="0">
              <a:solidFill>
                <a:schemeClr val="bg1"/>
              </a:solidFill>
              <a:latin typeface="Poppins" panose="02000000000000000000" pitchFamily="2" charset="0"/>
              <a:cs typeface="Poppins" panose="02000000000000000000" pitchFamily="2" charset="0"/>
            </a:endParaRPr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8B5FA7A0-7A87-46D6-B71E-013F6D8128B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9325" y="3167129"/>
            <a:ext cx="2933700" cy="3305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35269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375D3AE0-8872-4ABD-BC38-82D2496247E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0" name="Imagem 9">
            <a:extLst>
              <a:ext uri="{FF2B5EF4-FFF2-40B4-BE49-F238E27FC236}">
                <a16:creationId xmlns:a16="http://schemas.microsoft.com/office/drawing/2014/main" id="{869A7B89-06B0-4BB3-8E81-46429185921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7550" y="624946"/>
            <a:ext cx="2933700" cy="3305175"/>
          </a:xfrm>
          <a:prstGeom prst="rect">
            <a:avLst/>
          </a:prstGeom>
        </p:spPr>
      </p:pic>
      <p:sp>
        <p:nvSpPr>
          <p:cNvPr id="12" name="CaixaDeTexto 11">
            <a:extLst>
              <a:ext uri="{FF2B5EF4-FFF2-40B4-BE49-F238E27FC236}">
                <a16:creationId xmlns:a16="http://schemas.microsoft.com/office/drawing/2014/main" id="{5A5931DB-188B-4D6E-A7DD-ED092EEC311C}"/>
              </a:ext>
            </a:extLst>
          </p:cNvPr>
          <p:cNvSpPr txBox="1"/>
          <p:nvPr/>
        </p:nvSpPr>
        <p:spPr>
          <a:xfrm>
            <a:off x="1120835" y="1512669"/>
            <a:ext cx="6826250" cy="41408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pt-BR" kern="100" dirty="0">
                <a:solidFill>
                  <a:schemeClr val="bg1"/>
                </a:solidFill>
                <a:effectLst/>
                <a:latin typeface="Poppins" panose="02000000000000000000" pitchFamily="2" charset="0"/>
                <a:ea typeface="Aptos"/>
                <a:cs typeface="Poppins" panose="02000000000000000000" pitchFamily="2" charset="0"/>
              </a:rPr>
              <a:t>PAULO BANDEIRA: Advogado. Professor. Mestre em Direito Empresarial e Cidadania pelo Centro Universitário Curitiba UNICURITIBA. Especialista em Direito Educacional pela Faculdade ITECNE. Especialista em Direito Empresarial pela Universidade Positivo. Advogado. Ex-Presidente da Comissão de Defesa dos Direitos da Criança e Adolescente da OAB/PR. Ex-Membro da Comissão de Responsabilidade Civil da OAB/PR. Vice-Presidente da Associação Brasileira de Direito Educacional (ABRADE/PR).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pt-BR" kern="100" dirty="0">
                <a:solidFill>
                  <a:schemeClr val="bg1"/>
                </a:solidFill>
                <a:effectLst/>
                <a:latin typeface="Poppins" panose="02000000000000000000" pitchFamily="2" charset="0"/>
                <a:ea typeface="Aptos"/>
                <a:cs typeface="Poppins" panose="02000000000000000000" pitchFamily="2" charset="0"/>
              </a:rPr>
              <a:t>Autor do livro "</a:t>
            </a:r>
            <a:r>
              <a:rPr lang="pt-BR" b="1" i="1" kern="100" dirty="0">
                <a:solidFill>
                  <a:schemeClr val="bg1"/>
                </a:solidFill>
                <a:effectLst/>
                <a:latin typeface="Poppins" panose="02000000000000000000" pitchFamily="2" charset="0"/>
                <a:ea typeface="Aptos"/>
                <a:cs typeface="Poppins" panose="02000000000000000000" pitchFamily="2" charset="0"/>
              </a:rPr>
              <a:t>Responsabilidade Civil nas Instituições de Ensino</a:t>
            </a:r>
            <a:r>
              <a:rPr lang="pt-BR" kern="100" dirty="0">
                <a:solidFill>
                  <a:schemeClr val="bg1"/>
                </a:solidFill>
                <a:effectLst/>
                <a:latin typeface="Poppins" panose="02000000000000000000" pitchFamily="2" charset="0"/>
                <a:ea typeface="Aptos"/>
                <a:cs typeface="Poppins" panose="02000000000000000000" pitchFamily="2" charset="0"/>
              </a:rPr>
              <a:t>", Editora Juruá, 2019.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pt-BR" kern="100" dirty="0">
                <a:solidFill>
                  <a:schemeClr val="bg1"/>
                </a:solidFill>
                <a:effectLst/>
                <a:latin typeface="Poppins" panose="02000000000000000000" pitchFamily="2" charset="0"/>
                <a:ea typeface="Aptos"/>
                <a:cs typeface="Poppins" panose="02000000000000000000" pitchFamily="2" charset="0"/>
              </a:rPr>
              <a:t> Email: paulobandeira@paulobandeira.adv.br</a:t>
            </a:r>
          </a:p>
        </p:txBody>
      </p:sp>
    </p:spTree>
    <p:extLst>
      <p:ext uri="{BB962C8B-B14F-4D97-AF65-F5344CB8AC3E}">
        <p14:creationId xmlns:p14="http://schemas.microsoft.com/office/powerpoint/2010/main" val="28508513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375D3AE0-8872-4ABD-BC38-82D2496247E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2" name="CaixaDeTexto 11">
            <a:extLst>
              <a:ext uri="{FF2B5EF4-FFF2-40B4-BE49-F238E27FC236}">
                <a16:creationId xmlns:a16="http://schemas.microsoft.com/office/drawing/2014/main" id="{5A5931DB-188B-4D6E-A7DD-ED092EEC311C}"/>
              </a:ext>
            </a:extLst>
          </p:cNvPr>
          <p:cNvSpPr txBox="1"/>
          <p:nvPr/>
        </p:nvSpPr>
        <p:spPr>
          <a:xfrm>
            <a:off x="1060450" y="2875643"/>
            <a:ext cx="7997286" cy="9996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pt-BR" sz="2800" b="1" kern="100" dirty="0">
                <a:solidFill>
                  <a:schemeClr val="bg1"/>
                </a:solidFill>
                <a:effectLst/>
                <a:latin typeface="Poppins" panose="02000000000000000000" pitchFamily="2" charset="0"/>
                <a:ea typeface="Aptos"/>
                <a:cs typeface="Poppins" panose="02000000000000000000" pitchFamily="2" charset="0"/>
              </a:rPr>
              <a:t>PRESTAÇÃO DE INFORMAÇÕES ESCOLARES </a:t>
            </a:r>
            <a:br>
              <a:rPr lang="pt-BR" sz="2800" b="1" kern="100" dirty="0">
                <a:solidFill>
                  <a:schemeClr val="bg1"/>
                </a:solidFill>
                <a:effectLst/>
                <a:latin typeface="Poppins" panose="02000000000000000000" pitchFamily="2" charset="0"/>
                <a:ea typeface="Aptos"/>
                <a:cs typeface="Poppins" panose="02000000000000000000" pitchFamily="2" charset="0"/>
              </a:rPr>
            </a:br>
            <a:r>
              <a:rPr lang="pt-BR" sz="2800" b="1" kern="100" dirty="0">
                <a:solidFill>
                  <a:schemeClr val="bg1"/>
                </a:solidFill>
                <a:effectLst/>
                <a:latin typeface="Poppins" panose="02000000000000000000" pitchFamily="2" charset="0"/>
                <a:ea typeface="Aptos"/>
                <a:cs typeface="Poppins" panose="02000000000000000000" pitchFamily="2" charset="0"/>
              </a:rPr>
              <a:t>PARA PAIS DIVORCIADOS / SEPARADOS</a:t>
            </a:r>
          </a:p>
        </p:txBody>
      </p:sp>
    </p:spTree>
    <p:extLst>
      <p:ext uri="{BB962C8B-B14F-4D97-AF65-F5344CB8AC3E}">
        <p14:creationId xmlns:p14="http://schemas.microsoft.com/office/powerpoint/2010/main" val="7045107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404C1772-E7A0-46AC-A022-5460FEEC19D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CaixaDeTexto 3">
            <a:extLst>
              <a:ext uri="{FF2B5EF4-FFF2-40B4-BE49-F238E27FC236}">
                <a16:creationId xmlns:a16="http://schemas.microsoft.com/office/drawing/2014/main" id="{4CD64615-F948-4731-B3AB-F04F822CCE25}"/>
              </a:ext>
            </a:extLst>
          </p:cNvPr>
          <p:cNvSpPr txBox="1"/>
          <p:nvPr/>
        </p:nvSpPr>
        <p:spPr>
          <a:xfrm>
            <a:off x="1104900" y="774812"/>
            <a:ext cx="9982200" cy="46171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pt-BR" sz="2800" b="1" kern="100" dirty="0">
                <a:solidFill>
                  <a:schemeClr val="bg1"/>
                </a:solidFill>
                <a:effectLst/>
                <a:latin typeface="Poppins" panose="02000000000000000000" pitchFamily="2" charset="0"/>
                <a:ea typeface="Aptos"/>
                <a:cs typeface="Poppins" panose="02000000000000000000" pitchFamily="2" charset="0"/>
              </a:rPr>
              <a:t>Poder Familiar </a:t>
            </a:r>
            <a:r>
              <a:rPr lang="pt-BR" sz="2800" kern="100" dirty="0">
                <a:solidFill>
                  <a:schemeClr val="bg1"/>
                </a:solidFill>
                <a:effectLst/>
                <a:latin typeface="Poppins" panose="02000000000000000000" pitchFamily="2" charset="0"/>
                <a:ea typeface="Aptos"/>
                <a:cs typeface="Poppins" panose="02000000000000000000" pitchFamily="2" charset="0"/>
              </a:rPr>
              <a:t>#</a:t>
            </a:r>
            <a:r>
              <a:rPr lang="pt-BR" sz="2800" b="1" kern="100" dirty="0">
                <a:solidFill>
                  <a:schemeClr val="bg1"/>
                </a:solidFill>
                <a:effectLst/>
                <a:latin typeface="Poppins" panose="02000000000000000000" pitchFamily="2" charset="0"/>
                <a:ea typeface="Aptos"/>
                <a:cs typeface="Poppins" panose="02000000000000000000" pitchFamily="2" charset="0"/>
              </a:rPr>
              <a:t> Regime de Guarda;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pt-BR" kern="100" dirty="0">
                <a:solidFill>
                  <a:schemeClr val="bg1"/>
                </a:solidFill>
                <a:effectLst/>
                <a:latin typeface="Poppins" panose="02000000000000000000" pitchFamily="2" charset="0"/>
                <a:ea typeface="Aptos"/>
                <a:cs typeface="Poppins" panose="02000000000000000000" pitchFamily="2" charset="0"/>
              </a:rPr>
              <a:t> 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pt-BR" b="1" kern="100" dirty="0">
                <a:solidFill>
                  <a:schemeClr val="bg1"/>
                </a:solidFill>
                <a:effectLst/>
                <a:latin typeface="Poppins" panose="02000000000000000000" pitchFamily="2" charset="0"/>
                <a:ea typeface="Aptos"/>
                <a:cs typeface="Poppins" panose="02000000000000000000" pitchFamily="2" charset="0"/>
              </a:rPr>
              <a:t>Poder familiar (IBDFAM – Instituto Brasileiro de Direito de Família)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pt-BR" sz="1600" kern="100" dirty="0">
                <a:solidFill>
                  <a:schemeClr val="bg1"/>
                </a:solidFill>
                <a:effectLst/>
                <a:latin typeface="Poppins" panose="02000000000000000000" pitchFamily="2" charset="0"/>
                <a:ea typeface="Aptos"/>
                <a:cs typeface="Poppins" panose="02000000000000000000" pitchFamily="2" charset="0"/>
              </a:rPr>
              <a:t>É um instituto jurídico que vincula pais e filhos menores, não emancipados, que são os sujeitos da relação jurídica que se constitui por vínculo natural, biológico, adotivo, pelo reconhecimento espontâneo, cujo objeto desse relacionamento é um conjunto de direitos e deveres, em âmbito pessoal e patrimonial</a:t>
            </a:r>
          </a:p>
          <a:p>
            <a:endParaRPr lang="pt-BR" dirty="0">
              <a:solidFill>
                <a:schemeClr val="bg1"/>
              </a:solidFill>
              <a:latin typeface="Poppins" panose="02000000000000000000" pitchFamily="2" charset="0"/>
              <a:cs typeface="Poppins" panose="02000000000000000000" pitchFamily="2" charset="0"/>
            </a:endParaRPr>
          </a:p>
          <a:p>
            <a:endParaRPr lang="pt-BR" dirty="0">
              <a:solidFill>
                <a:schemeClr val="bg1"/>
              </a:solidFill>
              <a:latin typeface="Poppins" panose="02000000000000000000" pitchFamily="2" charset="0"/>
              <a:cs typeface="Poppins" panose="02000000000000000000" pitchFamily="2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pt-BR" b="1" kern="100" dirty="0">
                <a:solidFill>
                  <a:schemeClr val="bg1"/>
                </a:solidFill>
                <a:effectLst/>
                <a:latin typeface="Poppins" panose="02000000000000000000" pitchFamily="2" charset="0"/>
                <a:ea typeface="Aptos"/>
                <a:cs typeface="Poppins" panose="02000000000000000000" pitchFamily="2" charset="0"/>
              </a:rPr>
              <a:t>Regime de Guarda (Rosa Maria de Andrade)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pt-BR" sz="1600" kern="100" dirty="0">
                <a:solidFill>
                  <a:schemeClr val="bg1"/>
                </a:solidFill>
                <a:effectLst/>
                <a:latin typeface="Poppins" panose="02000000000000000000" pitchFamily="2" charset="0"/>
                <a:ea typeface="Aptos"/>
                <a:cs typeface="Poppins" panose="02000000000000000000" pitchFamily="2" charset="0"/>
              </a:rPr>
              <a:t>“A guarda decorre do dever de assistir, criar e educar os filhos e tê-los em sua companhia. Os pais têm, portanto, o direito e o dever de guarda dos filhos. Qualquer um dos pais pode reclamar o direito de ter o filho em sua companhia, exercitável contra quem o detenha injustamente, isto é, sem título jurídico”</a:t>
            </a:r>
          </a:p>
        </p:txBody>
      </p:sp>
    </p:spTree>
    <p:extLst>
      <p:ext uri="{BB962C8B-B14F-4D97-AF65-F5344CB8AC3E}">
        <p14:creationId xmlns:p14="http://schemas.microsoft.com/office/powerpoint/2010/main" val="32525686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6C711D5B-1F67-43E9-BA86-7B0B11D41E3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CaixaDeTexto 3">
            <a:extLst>
              <a:ext uri="{FF2B5EF4-FFF2-40B4-BE49-F238E27FC236}">
                <a16:creationId xmlns:a16="http://schemas.microsoft.com/office/drawing/2014/main" id="{35CB899E-A5BA-4939-AD44-B7CA99152857}"/>
              </a:ext>
            </a:extLst>
          </p:cNvPr>
          <p:cNvSpPr txBox="1"/>
          <p:nvPr/>
        </p:nvSpPr>
        <p:spPr>
          <a:xfrm>
            <a:off x="1104900" y="774812"/>
            <a:ext cx="9982200" cy="40046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pt-BR" sz="3200" b="1" kern="100" dirty="0">
                <a:solidFill>
                  <a:schemeClr val="bg1"/>
                </a:solidFill>
                <a:effectLst/>
                <a:latin typeface="Poppins" panose="02000000000000000000" pitchFamily="2" charset="0"/>
                <a:ea typeface="Aptos"/>
                <a:cs typeface="Poppins" panose="02000000000000000000" pitchFamily="2" charset="0"/>
              </a:rPr>
              <a:t>Legislação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pt-BR" b="1" kern="100" dirty="0">
              <a:solidFill>
                <a:schemeClr val="bg1"/>
              </a:solidFill>
              <a:latin typeface="Poppins" panose="02000000000000000000" pitchFamily="2" charset="0"/>
              <a:ea typeface="Aptos"/>
              <a:cs typeface="Poppins" panose="02000000000000000000" pitchFamily="2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pt-BR" sz="1800" b="1" kern="100" dirty="0">
              <a:solidFill>
                <a:schemeClr val="bg1"/>
              </a:solidFill>
              <a:effectLst/>
              <a:latin typeface="Poppins" panose="02000000000000000000" pitchFamily="2" charset="0"/>
              <a:ea typeface="Aptos"/>
              <a:cs typeface="Poppins" panose="02000000000000000000" pitchFamily="2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pt-BR" b="1" kern="100" dirty="0">
              <a:solidFill>
                <a:schemeClr val="bg1"/>
              </a:solidFill>
              <a:latin typeface="Poppins" panose="02000000000000000000" pitchFamily="2" charset="0"/>
              <a:ea typeface="Aptos"/>
              <a:cs typeface="Poppins" panose="02000000000000000000" pitchFamily="2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pt-BR" sz="1800" b="1" kern="100" dirty="0">
              <a:solidFill>
                <a:schemeClr val="bg1"/>
              </a:solidFill>
              <a:effectLst/>
              <a:latin typeface="Poppins" panose="02000000000000000000" pitchFamily="2" charset="0"/>
              <a:ea typeface="Aptos"/>
              <a:cs typeface="Poppins" panose="02000000000000000000" pitchFamily="2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pt-BR" sz="1800" b="1" kern="100" dirty="0">
                <a:solidFill>
                  <a:schemeClr val="bg1"/>
                </a:solidFill>
                <a:effectLst/>
                <a:latin typeface="Poppins" panose="02000000000000000000" pitchFamily="2" charset="0"/>
                <a:ea typeface="Aptos"/>
                <a:cs typeface="Poppins" panose="02000000000000000000" pitchFamily="2" charset="0"/>
              </a:rPr>
              <a:t>Constituição Federal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pt-BR" kern="100" dirty="0">
              <a:solidFill>
                <a:schemeClr val="bg1"/>
              </a:solidFill>
              <a:effectLst/>
              <a:latin typeface="Poppins" panose="02000000000000000000" pitchFamily="2" charset="0"/>
              <a:ea typeface="Aptos"/>
              <a:cs typeface="Poppins" panose="02000000000000000000" pitchFamily="2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pt-BR" b="1" kern="100" dirty="0">
                <a:solidFill>
                  <a:schemeClr val="bg1"/>
                </a:solidFill>
                <a:effectLst/>
                <a:latin typeface="Poppins" panose="02000000000000000000" pitchFamily="2" charset="0"/>
                <a:ea typeface="Aptos"/>
                <a:cs typeface="Poppins" panose="02000000000000000000" pitchFamily="2" charset="0"/>
              </a:rPr>
              <a:t>Artigo229. </a:t>
            </a:r>
            <a:r>
              <a:rPr lang="pt-BR" kern="100" dirty="0">
                <a:solidFill>
                  <a:schemeClr val="bg1"/>
                </a:solidFill>
                <a:effectLst/>
                <a:latin typeface="Poppins" panose="02000000000000000000" pitchFamily="2" charset="0"/>
                <a:ea typeface="Aptos"/>
                <a:cs typeface="Poppins" panose="02000000000000000000" pitchFamily="2" charset="0"/>
              </a:rPr>
              <a:t>Os pais têm o dever de assistir, criar e educar os filhos menores, e os filhos maiores têm o dever de ajudar e amparar os pais na velhice, carência ou enfermidade."</a:t>
            </a:r>
          </a:p>
        </p:txBody>
      </p:sp>
      <p:pic>
        <p:nvPicPr>
          <p:cNvPr id="11" name="Imagem 10">
            <a:extLst>
              <a:ext uri="{FF2B5EF4-FFF2-40B4-BE49-F238E27FC236}">
                <a16:creationId xmlns:a16="http://schemas.microsoft.com/office/drawing/2014/main" id="{133FAA69-B281-481F-9B61-58F22099938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6451" y="531988"/>
            <a:ext cx="4231216" cy="282081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9115566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6C711D5B-1F67-43E9-BA86-7B0B11D41E3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CaixaDeTexto 3">
            <a:extLst>
              <a:ext uri="{FF2B5EF4-FFF2-40B4-BE49-F238E27FC236}">
                <a16:creationId xmlns:a16="http://schemas.microsoft.com/office/drawing/2014/main" id="{35CB899E-A5BA-4939-AD44-B7CA99152857}"/>
              </a:ext>
            </a:extLst>
          </p:cNvPr>
          <p:cNvSpPr txBox="1"/>
          <p:nvPr/>
        </p:nvSpPr>
        <p:spPr>
          <a:xfrm>
            <a:off x="774700" y="558117"/>
            <a:ext cx="10642600" cy="57417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pt-BR" sz="3200" b="1" kern="100" dirty="0">
                <a:solidFill>
                  <a:schemeClr val="bg1"/>
                </a:solidFill>
                <a:effectLst/>
                <a:latin typeface="Poppins" panose="02000000000000000000" pitchFamily="2" charset="0"/>
                <a:ea typeface="Aptos"/>
                <a:cs typeface="Poppins" panose="02000000000000000000" pitchFamily="2" charset="0"/>
              </a:rPr>
              <a:t>CÓDIGO CIVIL</a:t>
            </a:r>
            <a:endParaRPr lang="pt-BR" sz="3200" b="1" kern="100" dirty="0">
              <a:solidFill>
                <a:schemeClr val="bg1"/>
              </a:solidFill>
              <a:latin typeface="Poppins" panose="02000000000000000000" pitchFamily="2" charset="0"/>
              <a:ea typeface="Aptos"/>
              <a:cs typeface="Poppins" panose="02000000000000000000" pitchFamily="2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pt-BR" sz="1800" b="1" kern="100" dirty="0">
              <a:solidFill>
                <a:schemeClr val="bg1"/>
              </a:solidFill>
              <a:effectLst/>
              <a:latin typeface="Poppins" panose="02000000000000000000" pitchFamily="2" charset="0"/>
              <a:ea typeface="Aptos"/>
              <a:cs typeface="Poppins" panose="02000000000000000000" pitchFamily="2" charset="0"/>
            </a:endParaRPr>
          </a:p>
          <a:p>
            <a:pPr algn="just">
              <a:spcAft>
                <a:spcPts val="800"/>
              </a:spcAft>
            </a:pPr>
            <a:r>
              <a:rPr lang="pt-BR" sz="1600" b="1" kern="100" dirty="0">
                <a:solidFill>
                  <a:schemeClr val="bg1"/>
                </a:solidFill>
                <a:effectLst/>
                <a:latin typeface="Poppins" panose="02000000000000000000" pitchFamily="2" charset="0"/>
                <a:ea typeface="Aptos"/>
                <a:cs typeface="Poppins" panose="02000000000000000000" pitchFamily="2" charset="0"/>
              </a:rPr>
              <a:t>Art. 1.579. </a:t>
            </a:r>
            <a:r>
              <a:rPr lang="pt-BR" sz="1600" kern="100" dirty="0">
                <a:solidFill>
                  <a:schemeClr val="bg1"/>
                </a:solidFill>
                <a:effectLst/>
                <a:latin typeface="Poppins" panose="02000000000000000000" pitchFamily="2" charset="0"/>
                <a:ea typeface="Aptos"/>
                <a:cs typeface="Poppins" panose="02000000000000000000" pitchFamily="2" charset="0"/>
              </a:rPr>
              <a:t>O divórcio não modificará os direitos e deveres dos pais em relação </a:t>
            </a:r>
          </a:p>
          <a:p>
            <a:pPr algn="just">
              <a:spcAft>
                <a:spcPts val="800"/>
              </a:spcAft>
            </a:pPr>
            <a:r>
              <a:rPr lang="pt-BR" sz="1600" kern="100" dirty="0">
                <a:solidFill>
                  <a:schemeClr val="bg1"/>
                </a:solidFill>
                <a:effectLst/>
                <a:latin typeface="Poppins" panose="02000000000000000000" pitchFamily="2" charset="0"/>
                <a:ea typeface="Aptos"/>
                <a:cs typeface="Poppins" panose="02000000000000000000" pitchFamily="2" charset="0"/>
              </a:rPr>
              <a:t>aos filhos.</a:t>
            </a:r>
          </a:p>
          <a:p>
            <a:pPr algn="just">
              <a:spcAft>
                <a:spcPts val="800"/>
              </a:spcAft>
            </a:pPr>
            <a:endParaRPr lang="pt-BR" sz="1600" kern="100" dirty="0">
              <a:solidFill>
                <a:schemeClr val="bg1"/>
              </a:solidFill>
              <a:effectLst/>
              <a:latin typeface="Poppins" panose="02000000000000000000" pitchFamily="2" charset="0"/>
              <a:ea typeface="Aptos"/>
              <a:cs typeface="Poppins" panose="02000000000000000000" pitchFamily="2" charset="0"/>
            </a:endParaRPr>
          </a:p>
          <a:p>
            <a:pPr algn="just"/>
            <a:r>
              <a:rPr lang="pt-BR" sz="1600" b="1" dirty="0">
                <a:solidFill>
                  <a:schemeClr val="bg1"/>
                </a:solidFill>
                <a:effectLst/>
                <a:latin typeface="Poppins" panose="02000000000000000000" pitchFamily="2" charset="0"/>
                <a:ea typeface="Times New Roman" panose="02020603050405020304" pitchFamily="18" charset="0"/>
                <a:cs typeface="Poppins" panose="02000000000000000000" pitchFamily="2" charset="0"/>
              </a:rPr>
              <a:t>Art. 1.583. </a:t>
            </a:r>
            <a:r>
              <a:rPr lang="pt-BR" sz="1600" dirty="0">
                <a:solidFill>
                  <a:schemeClr val="bg1"/>
                </a:solidFill>
                <a:effectLst/>
                <a:latin typeface="Poppins" panose="02000000000000000000" pitchFamily="2" charset="0"/>
                <a:ea typeface="Times New Roman" panose="02020603050405020304" pitchFamily="18" charset="0"/>
                <a:cs typeface="Poppins" panose="02000000000000000000" pitchFamily="2" charset="0"/>
              </a:rPr>
              <a:t>A guarda será unilateral ou compartilhada:</a:t>
            </a:r>
          </a:p>
          <a:p>
            <a:pPr algn="just"/>
            <a:r>
              <a:rPr lang="pt-BR" sz="1600" b="1" dirty="0">
                <a:solidFill>
                  <a:schemeClr val="bg1"/>
                </a:solidFill>
                <a:effectLst/>
                <a:latin typeface="Poppins" panose="02000000000000000000" pitchFamily="2" charset="0"/>
                <a:ea typeface="Times New Roman" panose="02020603050405020304" pitchFamily="18" charset="0"/>
                <a:cs typeface="Poppins" panose="02000000000000000000" pitchFamily="2" charset="0"/>
              </a:rPr>
              <a:t>§5º </a:t>
            </a:r>
            <a:r>
              <a:rPr lang="pt-BR" sz="1600" dirty="0">
                <a:solidFill>
                  <a:schemeClr val="bg1"/>
                </a:solidFill>
                <a:effectLst/>
                <a:latin typeface="Poppins" panose="02000000000000000000" pitchFamily="2" charset="0"/>
                <a:ea typeface="Times New Roman" panose="02020603050405020304" pitchFamily="18" charset="0"/>
                <a:cs typeface="Poppins" panose="02000000000000000000" pitchFamily="2" charset="0"/>
              </a:rPr>
              <a:t>A guarda unilateral obriga o pai ou a mãe que não a detenha a supervisionar os interesses dos filhos, e, para possibilitar tal supervisão, qualquer dos genitores sempre será parte legítima para solicitar informações e/ou prestação de contas, objetivas ou subjetivas, em assuntos ou situações que direta ou indiretamente afetem a saúde física e psicológica e a educação de seus filhos".</a:t>
            </a:r>
          </a:p>
          <a:p>
            <a:pPr algn="just"/>
            <a:endParaRPr lang="pt-BR" sz="1600" dirty="0">
              <a:solidFill>
                <a:schemeClr val="bg1"/>
              </a:solidFill>
              <a:effectLst/>
              <a:latin typeface="Poppins" panose="02000000000000000000" pitchFamily="2" charset="0"/>
              <a:ea typeface="Times New Roman" panose="02020603050405020304" pitchFamily="18" charset="0"/>
              <a:cs typeface="Poppins" panose="02000000000000000000" pitchFamily="2" charset="0"/>
            </a:endParaRPr>
          </a:p>
          <a:p>
            <a:pPr algn="just">
              <a:spcAft>
                <a:spcPts val="800"/>
              </a:spcAft>
            </a:pPr>
            <a:r>
              <a:rPr lang="pt-BR" sz="1600" b="1" kern="100" dirty="0">
                <a:solidFill>
                  <a:schemeClr val="bg1"/>
                </a:solidFill>
                <a:effectLst/>
                <a:latin typeface="Poppins" panose="02000000000000000000" pitchFamily="2" charset="0"/>
                <a:ea typeface="Aptos"/>
                <a:cs typeface="Poppins" panose="02000000000000000000" pitchFamily="2" charset="0"/>
              </a:rPr>
              <a:t>Art. 1.589. </a:t>
            </a:r>
            <a:r>
              <a:rPr lang="pt-BR" sz="1600" kern="100" dirty="0">
                <a:solidFill>
                  <a:schemeClr val="bg1"/>
                </a:solidFill>
                <a:effectLst/>
                <a:latin typeface="Poppins" panose="02000000000000000000" pitchFamily="2" charset="0"/>
                <a:ea typeface="Aptos"/>
                <a:cs typeface="Poppins" panose="02000000000000000000" pitchFamily="2" charset="0"/>
              </a:rPr>
              <a:t>O pai ou a mãe, em cuja guarda não estejam os filhos, poderá visitá-los e tê-los em sua companhia, segundo o que acordar com o outro cônjuge, ou for fixado pelo juiz, bem como fiscalizar sua manutenção e educação".</a:t>
            </a:r>
          </a:p>
          <a:p>
            <a:pPr algn="just">
              <a:spcAft>
                <a:spcPts val="800"/>
              </a:spcAft>
            </a:pPr>
            <a:r>
              <a:rPr lang="pt-BR" sz="1600" kern="100" dirty="0">
                <a:solidFill>
                  <a:schemeClr val="bg1"/>
                </a:solidFill>
                <a:effectLst/>
                <a:latin typeface="Poppins" panose="02000000000000000000" pitchFamily="2" charset="0"/>
                <a:ea typeface="Aptos"/>
                <a:cs typeface="Poppins" panose="02000000000000000000" pitchFamily="2" charset="0"/>
              </a:rPr>
              <a:t> </a:t>
            </a:r>
          </a:p>
          <a:p>
            <a:pPr algn="just">
              <a:spcAft>
                <a:spcPts val="800"/>
              </a:spcAft>
            </a:pPr>
            <a:r>
              <a:rPr lang="pt-BR" sz="1600" b="1" kern="100" dirty="0">
                <a:solidFill>
                  <a:schemeClr val="bg1"/>
                </a:solidFill>
                <a:effectLst/>
                <a:latin typeface="Poppins" panose="02000000000000000000" pitchFamily="2" charset="0"/>
                <a:ea typeface="Aptos"/>
                <a:cs typeface="Poppins" panose="02000000000000000000" pitchFamily="2" charset="0"/>
              </a:rPr>
              <a:t>Art. 1.634. </a:t>
            </a:r>
            <a:r>
              <a:rPr lang="pt-BR" sz="1600" kern="100" dirty="0">
                <a:solidFill>
                  <a:schemeClr val="bg1"/>
                </a:solidFill>
                <a:effectLst/>
                <a:latin typeface="Poppins" panose="02000000000000000000" pitchFamily="2" charset="0"/>
                <a:ea typeface="Aptos"/>
                <a:cs typeface="Poppins" panose="02000000000000000000" pitchFamily="2" charset="0"/>
              </a:rPr>
              <a:t>Compete a ambos os pais, qualquer que seja a sua situação conjugal, o pleno exercício </a:t>
            </a:r>
            <a:br>
              <a:rPr lang="pt-BR" sz="1600" kern="100" dirty="0">
                <a:solidFill>
                  <a:schemeClr val="bg1"/>
                </a:solidFill>
                <a:effectLst/>
                <a:latin typeface="Poppins" panose="02000000000000000000" pitchFamily="2" charset="0"/>
                <a:ea typeface="Aptos"/>
                <a:cs typeface="Poppins" panose="02000000000000000000" pitchFamily="2" charset="0"/>
              </a:rPr>
            </a:br>
            <a:r>
              <a:rPr lang="pt-BR" sz="1600" kern="100" dirty="0">
                <a:solidFill>
                  <a:schemeClr val="bg1"/>
                </a:solidFill>
                <a:effectLst/>
                <a:latin typeface="Poppins" panose="02000000000000000000" pitchFamily="2" charset="0"/>
                <a:ea typeface="Aptos"/>
                <a:cs typeface="Poppins" panose="02000000000000000000" pitchFamily="2" charset="0"/>
              </a:rPr>
              <a:t>do poder familiar, que consiste em, quanto aos filhos </a:t>
            </a:r>
          </a:p>
          <a:p>
            <a:pPr algn="just">
              <a:spcAft>
                <a:spcPts val="800"/>
              </a:spcAft>
            </a:pPr>
            <a:r>
              <a:rPr lang="pt-BR" sz="1600" b="1" kern="100" dirty="0">
                <a:solidFill>
                  <a:schemeClr val="bg1"/>
                </a:solidFill>
                <a:effectLst/>
                <a:latin typeface="Poppins" panose="02000000000000000000" pitchFamily="2" charset="0"/>
                <a:ea typeface="Aptos"/>
                <a:cs typeface="Poppins" panose="02000000000000000000" pitchFamily="2" charset="0"/>
              </a:rPr>
              <a:t>I – </a:t>
            </a:r>
            <a:r>
              <a:rPr lang="pt-BR" sz="1600" kern="100" dirty="0">
                <a:solidFill>
                  <a:schemeClr val="bg1"/>
                </a:solidFill>
                <a:effectLst/>
                <a:latin typeface="Poppins" panose="02000000000000000000" pitchFamily="2" charset="0"/>
                <a:ea typeface="Aptos"/>
                <a:cs typeface="Poppins" panose="02000000000000000000" pitchFamily="2" charset="0"/>
              </a:rPr>
              <a:t>dirigir-lhes a criação e a educação;"</a:t>
            </a:r>
          </a:p>
        </p:txBody>
      </p:sp>
    </p:spTree>
    <p:extLst>
      <p:ext uri="{BB962C8B-B14F-4D97-AF65-F5344CB8AC3E}">
        <p14:creationId xmlns:p14="http://schemas.microsoft.com/office/powerpoint/2010/main" val="19126446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6C711D5B-1F67-43E9-BA86-7B0B11D41E3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CaixaDeTexto 3">
            <a:extLst>
              <a:ext uri="{FF2B5EF4-FFF2-40B4-BE49-F238E27FC236}">
                <a16:creationId xmlns:a16="http://schemas.microsoft.com/office/drawing/2014/main" id="{35CB899E-A5BA-4939-AD44-B7CA99152857}"/>
              </a:ext>
            </a:extLst>
          </p:cNvPr>
          <p:cNvSpPr txBox="1"/>
          <p:nvPr/>
        </p:nvSpPr>
        <p:spPr>
          <a:xfrm>
            <a:off x="1104900" y="939912"/>
            <a:ext cx="9982200" cy="40299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pt-BR" sz="2800" b="1" kern="100" dirty="0">
                <a:solidFill>
                  <a:schemeClr val="bg1"/>
                </a:solidFill>
                <a:effectLst/>
                <a:latin typeface="Poppins" panose="02000000000000000000" pitchFamily="2" charset="0"/>
                <a:ea typeface="Aptos"/>
                <a:cs typeface="Poppins" panose="02000000000000000000" pitchFamily="2" charset="0"/>
              </a:rPr>
              <a:t>Lei Federal nº 8.069/1990. (ECA)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pt-BR" sz="1800" kern="100" dirty="0">
              <a:solidFill>
                <a:schemeClr val="bg1"/>
              </a:solidFill>
              <a:effectLst/>
              <a:latin typeface="Poppins" panose="02000000000000000000" pitchFamily="2" charset="0"/>
              <a:ea typeface="Aptos"/>
              <a:cs typeface="Poppins" panose="02000000000000000000" pitchFamily="2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pt-BR" sz="1800" kern="100" dirty="0">
              <a:solidFill>
                <a:schemeClr val="bg1"/>
              </a:solidFill>
              <a:effectLst/>
              <a:latin typeface="Poppins" panose="02000000000000000000" pitchFamily="2" charset="0"/>
              <a:ea typeface="Aptos"/>
              <a:cs typeface="Poppins" panose="02000000000000000000" pitchFamily="2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pt-BR" sz="1800" b="1" kern="100" dirty="0">
                <a:solidFill>
                  <a:schemeClr val="bg1"/>
                </a:solidFill>
                <a:effectLst/>
                <a:latin typeface="Poppins" panose="02000000000000000000" pitchFamily="2" charset="0"/>
                <a:ea typeface="Aptos"/>
                <a:cs typeface="Poppins" panose="02000000000000000000" pitchFamily="2" charset="0"/>
              </a:rPr>
              <a:t>Art. 22. </a:t>
            </a:r>
            <a:r>
              <a:rPr lang="pt-BR" sz="1800" kern="100" dirty="0">
                <a:solidFill>
                  <a:schemeClr val="bg1"/>
                </a:solidFill>
                <a:effectLst/>
                <a:latin typeface="Poppins" panose="02000000000000000000" pitchFamily="2" charset="0"/>
                <a:ea typeface="Aptos"/>
                <a:cs typeface="Poppins" panose="02000000000000000000" pitchFamily="2" charset="0"/>
              </a:rPr>
              <a:t>Aos pais incumbe o dever de sustento, guarda e educação dos filhos menores, cabendo-lhes ainda, no interesse destes, a obrigação de cumprir e fazer cumprir as determinações judiciais. 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pt-BR" sz="1800" kern="100" dirty="0">
              <a:solidFill>
                <a:schemeClr val="bg1"/>
              </a:solidFill>
              <a:effectLst/>
              <a:latin typeface="Poppins" panose="02000000000000000000" pitchFamily="2" charset="0"/>
              <a:ea typeface="Aptos"/>
              <a:cs typeface="Poppins" panose="02000000000000000000" pitchFamily="2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pt-BR" sz="1800" b="1" kern="100" dirty="0">
                <a:solidFill>
                  <a:schemeClr val="bg1"/>
                </a:solidFill>
                <a:effectLst/>
                <a:latin typeface="Poppins" panose="02000000000000000000" pitchFamily="2" charset="0"/>
                <a:ea typeface="Aptos"/>
                <a:cs typeface="Poppins" panose="02000000000000000000" pitchFamily="2" charset="0"/>
              </a:rPr>
              <a:t>Parágrafo único. </a:t>
            </a:r>
            <a:r>
              <a:rPr lang="pt-BR" sz="1800" kern="100" dirty="0">
                <a:solidFill>
                  <a:schemeClr val="bg1"/>
                </a:solidFill>
                <a:effectLst/>
                <a:latin typeface="Poppins" panose="02000000000000000000" pitchFamily="2" charset="0"/>
                <a:ea typeface="Aptos"/>
                <a:cs typeface="Poppins" panose="02000000000000000000" pitchFamily="2" charset="0"/>
              </a:rPr>
              <a:t>A mãe e o pai, ou os responsáveis, têm direitos iguais e deveres e responsabilidades compartilhados no cuidado e na educação da criança, devendo ser resguardado o direito de transmissão familiar de suas crenças e culturas, assegurados os direitos da criança estabelecidos nesta Lei.</a:t>
            </a:r>
          </a:p>
        </p:txBody>
      </p:sp>
    </p:spTree>
    <p:extLst>
      <p:ext uri="{BB962C8B-B14F-4D97-AF65-F5344CB8AC3E}">
        <p14:creationId xmlns:p14="http://schemas.microsoft.com/office/powerpoint/2010/main" val="392571565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6C711D5B-1F67-43E9-BA86-7B0B11D41E3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CaixaDeTexto 3">
            <a:extLst>
              <a:ext uri="{FF2B5EF4-FFF2-40B4-BE49-F238E27FC236}">
                <a16:creationId xmlns:a16="http://schemas.microsoft.com/office/drawing/2014/main" id="{35CB899E-A5BA-4939-AD44-B7CA99152857}"/>
              </a:ext>
            </a:extLst>
          </p:cNvPr>
          <p:cNvSpPr txBox="1"/>
          <p:nvPr/>
        </p:nvSpPr>
        <p:spPr>
          <a:xfrm>
            <a:off x="1104900" y="1092312"/>
            <a:ext cx="9982200" cy="2507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t-BR" sz="2800" b="1" kern="100" dirty="0">
                <a:solidFill>
                  <a:schemeClr val="accent1">
                    <a:lumMod val="40000"/>
                    <a:lumOff val="60000"/>
                  </a:schemeClr>
                </a:solidFill>
                <a:latin typeface="Poppins" panose="02000000000000000000" pitchFamily="2" charset="0"/>
                <a:ea typeface="Aptos"/>
                <a:cs typeface="Poppins" panose="02000000000000000000" pitchFamily="2" charset="0"/>
              </a:rPr>
              <a:t>Restrição à Criança/Adolescente somente com ordem judicial;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pt-BR" sz="1800" kern="100" dirty="0">
              <a:solidFill>
                <a:schemeClr val="bg1"/>
              </a:solidFill>
              <a:effectLst/>
              <a:latin typeface="Poppins" panose="02000000000000000000" pitchFamily="2" charset="0"/>
              <a:ea typeface="Aptos"/>
              <a:cs typeface="Poppins" panose="02000000000000000000" pitchFamily="2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pt-BR" sz="1800" kern="100" dirty="0">
              <a:solidFill>
                <a:schemeClr val="bg1"/>
              </a:solidFill>
              <a:effectLst/>
              <a:latin typeface="Poppins" panose="02000000000000000000" pitchFamily="2" charset="0"/>
              <a:ea typeface="Aptos"/>
              <a:cs typeface="Poppins" panose="02000000000000000000" pitchFamily="2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t-BR" sz="1800" kern="100" dirty="0">
                <a:solidFill>
                  <a:schemeClr val="bg1"/>
                </a:solidFill>
                <a:effectLst/>
                <a:latin typeface="Poppins" panose="02000000000000000000" pitchFamily="2" charset="0"/>
                <a:ea typeface="Aptos"/>
                <a:cs typeface="Poppins" panose="02000000000000000000" pitchFamily="2" charset="0"/>
              </a:rPr>
              <a:t>A escola precisa ser formalmente notificada sobre a restrição de direitos, </a:t>
            </a:r>
            <a:br>
              <a:rPr lang="pt-BR" sz="1800" kern="100" dirty="0">
                <a:solidFill>
                  <a:schemeClr val="bg1"/>
                </a:solidFill>
                <a:effectLst/>
                <a:latin typeface="Poppins" panose="02000000000000000000" pitchFamily="2" charset="0"/>
                <a:ea typeface="Aptos"/>
                <a:cs typeface="Poppins" panose="02000000000000000000" pitchFamily="2" charset="0"/>
              </a:rPr>
            </a:br>
            <a:r>
              <a:rPr lang="pt-BR" sz="1800" kern="100" dirty="0">
                <a:solidFill>
                  <a:schemeClr val="bg1"/>
                </a:solidFill>
                <a:effectLst/>
                <a:latin typeface="Poppins" panose="02000000000000000000" pitchFamily="2" charset="0"/>
                <a:ea typeface="Aptos"/>
                <a:cs typeface="Poppins" panose="02000000000000000000" pitchFamily="2" charset="0"/>
              </a:rPr>
              <a:t>pois a decisão de perda do poder familiar produz efeitos entre as partes.</a:t>
            </a: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37300333-26C6-411E-9522-77401164598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556" b="9753"/>
          <a:stretch/>
        </p:blipFill>
        <p:spPr>
          <a:xfrm>
            <a:off x="6468534" y="3780754"/>
            <a:ext cx="4377267" cy="28317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249671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6C711D5B-1F67-43E9-BA86-7B0B11D41E3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CaixaDeTexto 3">
            <a:extLst>
              <a:ext uri="{FF2B5EF4-FFF2-40B4-BE49-F238E27FC236}">
                <a16:creationId xmlns:a16="http://schemas.microsoft.com/office/drawing/2014/main" id="{35CB899E-A5BA-4939-AD44-B7CA99152857}"/>
              </a:ext>
            </a:extLst>
          </p:cNvPr>
          <p:cNvSpPr txBox="1"/>
          <p:nvPr/>
        </p:nvSpPr>
        <p:spPr>
          <a:xfrm>
            <a:off x="965200" y="436899"/>
            <a:ext cx="9982200" cy="59842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t-BR" sz="2800" b="1" kern="100" dirty="0">
                <a:solidFill>
                  <a:schemeClr val="accent1">
                    <a:lumMod val="40000"/>
                    <a:lumOff val="60000"/>
                  </a:schemeClr>
                </a:solidFill>
                <a:effectLst/>
                <a:latin typeface="Poppins" panose="02000000000000000000" pitchFamily="2" charset="0"/>
                <a:ea typeface="Aptos"/>
                <a:cs typeface="Poppins" panose="02000000000000000000" pitchFamily="2" charset="0"/>
              </a:rPr>
              <a:t>Descumprir a Lei gera penalidade para a Escola (Multa e Indenização)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pt-BR" sz="1800" kern="100" dirty="0">
                <a:solidFill>
                  <a:schemeClr val="bg1"/>
                </a:solidFill>
                <a:effectLst/>
                <a:latin typeface="Poppins" panose="02000000000000000000" pitchFamily="2" charset="0"/>
                <a:ea typeface="Aptos"/>
                <a:cs typeface="Poppins" panose="02000000000000000000" pitchFamily="2" charset="0"/>
              </a:rPr>
              <a:t> </a:t>
            </a:r>
            <a:endParaRPr lang="pt-BR" sz="1800" b="1" kern="100" dirty="0">
              <a:solidFill>
                <a:schemeClr val="bg1"/>
              </a:solidFill>
              <a:effectLst/>
              <a:latin typeface="Poppins" panose="02000000000000000000" pitchFamily="2" charset="0"/>
              <a:ea typeface="Aptos"/>
              <a:cs typeface="Poppins" panose="02000000000000000000" pitchFamily="2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pt-BR" sz="1800" b="1" kern="100" dirty="0">
                <a:solidFill>
                  <a:schemeClr val="bg1"/>
                </a:solidFill>
                <a:effectLst/>
                <a:latin typeface="Poppins" panose="02000000000000000000" pitchFamily="2" charset="0"/>
                <a:ea typeface="Aptos"/>
                <a:cs typeface="Poppins" panose="02000000000000000000" pitchFamily="2" charset="0"/>
              </a:rPr>
              <a:t>Lei Federal nº 9.394/1996 (LDB)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pt-BR" sz="1800" b="1" kern="100" dirty="0">
                <a:solidFill>
                  <a:schemeClr val="bg1"/>
                </a:solidFill>
                <a:effectLst/>
                <a:latin typeface="Poppins" panose="02000000000000000000" pitchFamily="2" charset="0"/>
                <a:ea typeface="Aptos"/>
                <a:cs typeface="Poppins" panose="02000000000000000000" pitchFamily="2" charset="0"/>
              </a:rPr>
              <a:t> Art. 12. </a:t>
            </a:r>
            <a:r>
              <a:rPr lang="pt-BR" sz="1800" kern="100" dirty="0">
                <a:solidFill>
                  <a:schemeClr val="bg1"/>
                </a:solidFill>
                <a:effectLst/>
                <a:latin typeface="Poppins" panose="02000000000000000000" pitchFamily="2" charset="0"/>
                <a:ea typeface="Aptos"/>
                <a:cs typeface="Poppins" panose="02000000000000000000" pitchFamily="2" charset="0"/>
              </a:rPr>
              <a:t>Os estabelecimentos de ensino, respeitadas as normas comuns e as do seu sistema de ensino, terão a incumbência de: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pt-BR" sz="1800" kern="100" dirty="0">
                <a:solidFill>
                  <a:schemeClr val="bg1"/>
                </a:solidFill>
                <a:effectLst/>
                <a:latin typeface="Poppins" panose="02000000000000000000" pitchFamily="2" charset="0"/>
                <a:ea typeface="Aptos"/>
                <a:cs typeface="Poppins" panose="02000000000000000000" pitchFamily="2" charset="0"/>
              </a:rPr>
              <a:t>(...).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pt-BR" sz="1800" kern="100" dirty="0">
              <a:solidFill>
                <a:schemeClr val="bg1"/>
              </a:solidFill>
              <a:effectLst/>
              <a:latin typeface="Poppins" panose="02000000000000000000" pitchFamily="2" charset="0"/>
              <a:ea typeface="Aptos"/>
              <a:cs typeface="Poppins" panose="02000000000000000000" pitchFamily="2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pt-BR" sz="1800" b="1" kern="100" dirty="0">
                <a:solidFill>
                  <a:schemeClr val="bg1"/>
                </a:solidFill>
                <a:effectLst/>
                <a:latin typeface="Poppins" panose="02000000000000000000" pitchFamily="2" charset="0"/>
                <a:ea typeface="Aptos"/>
                <a:cs typeface="Poppins" panose="02000000000000000000" pitchFamily="2" charset="0"/>
              </a:rPr>
              <a:t>VII - </a:t>
            </a:r>
            <a:r>
              <a:rPr lang="pt-BR" sz="1800" kern="100" dirty="0">
                <a:solidFill>
                  <a:schemeClr val="bg1"/>
                </a:solidFill>
                <a:effectLst/>
                <a:latin typeface="Poppins" panose="02000000000000000000" pitchFamily="2" charset="0"/>
                <a:ea typeface="Aptos"/>
                <a:cs typeface="Poppins" panose="02000000000000000000" pitchFamily="2" charset="0"/>
              </a:rPr>
              <a:t>informar pai e mãe, conviventes ou não com seus filhos, e, se for o caso, os responsáveis legais, sobre a frequência e rendimento dos alunos, bem como sobre a execução da proposta pedagógica da escola;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pt-BR" sz="1800" b="1" kern="100" dirty="0">
                <a:solidFill>
                  <a:schemeClr val="bg1"/>
                </a:solidFill>
                <a:effectLst/>
                <a:latin typeface="Poppins" panose="02000000000000000000" pitchFamily="2" charset="0"/>
                <a:ea typeface="Aptos"/>
                <a:cs typeface="Poppins" panose="02000000000000000000" pitchFamily="2" charset="0"/>
              </a:rPr>
              <a:t> 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pt-BR" sz="1800" b="1" kern="100" dirty="0">
                <a:solidFill>
                  <a:schemeClr val="bg1"/>
                </a:solidFill>
                <a:effectLst/>
                <a:latin typeface="Poppins" panose="02000000000000000000" pitchFamily="2" charset="0"/>
                <a:ea typeface="Aptos"/>
                <a:cs typeface="Poppins" panose="02000000000000000000" pitchFamily="2" charset="0"/>
              </a:rPr>
              <a:t>Código Civil.  Art. 1.584. (...). §6 </a:t>
            </a:r>
            <a:r>
              <a:rPr lang="pt-BR" sz="1800" kern="100" dirty="0">
                <a:solidFill>
                  <a:schemeClr val="bg1"/>
                </a:solidFill>
                <a:effectLst/>
                <a:latin typeface="Poppins" panose="02000000000000000000" pitchFamily="2" charset="0"/>
                <a:ea typeface="Aptos"/>
                <a:cs typeface="Poppins" panose="02000000000000000000" pitchFamily="2" charset="0"/>
              </a:rPr>
              <a:t>o Qualquer estabelecimento público ou privado é obrigado a prestar informações a qualquer dos genitores sobre os filhos destes, sob pena de multa de R$ 200,00 (duzentos reais) a R$ 500,00 (quinhentos reais) por dia pelo não atendimento da solicitação (ano 2014).</a:t>
            </a:r>
          </a:p>
        </p:txBody>
      </p:sp>
    </p:spTree>
    <p:extLst>
      <p:ext uri="{BB962C8B-B14F-4D97-AF65-F5344CB8AC3E}">
        <p14:creationId xmlns:p14="http://schemas.microsoft.com/office/powerpoint/2010/main" val="2171363523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99</TotalTime>
  <Words>1053</Words>
  <Application>Microsoft Office PowerPoint</Application>
  <PresentationFormat>Widescreen</PresentationFormat>
  <Paragraphs>85</Paragraphs>
  <Slides>15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15</vt:i4>
      </vt:variant>
    </vt:vector>
  </HeadingPairs>
  <TitlesOfParts>
    <vt:vector size="20" baseType="lpstr">
      <vt:lpstr>Arial</vt:lpstr>
      <vt:lpstr>Calibri</vt:lpstr>
      <vt:lpstr>Calibri Light</vt:lpstr>
      <vt:lpstr>Poppins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Usuario</dc:creator>
  <cp:lastModifiedBy>PAULO S BANDEIRA</cp:lastModifiedBy>
  <cp:revision>6</cp:revision>
  <dcterms:created xsi:type="dcterms:W3CDTF">2024-04-16T16:09:22Z</dcterms:created>
  <dcterms:modified xsi:type="dcterms:W3CDTF">2024-04-16T18:12:52Z</dcterms:modified>
</cp:coreProperties>
</file>