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20" roundtripDataSignature="AMtx7mh1rwehAaSxKRSlbMY1jfiicHYGE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2c4122154f9_0_2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6" name="Google Shape;106;g2c4122154f9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2c4122154f9_0_3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1" name="Google Shape;111;g2c4122154f9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1f79df49578_0_2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6" name="Google Shape;116;g1f79df49578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1f419eeda83_0_4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1" name="Google Shape;121;g1f419eeda83_0_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1f79df49578_0_1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7" name="Google Shape;127;g1f79df49578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8" name="Google Shape;5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c4122154f9_0_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4" name="Google Shape;64;g2c4122154f9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2" name="Google Shape;7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1f595887018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8" name="Google Shape;78;g1f59588701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1f79df49578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4" name="Google Shape;84;g1f79df4957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f79df49578_0_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0" name="Google Shape;90;g1f79df49578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2c4122154f9_0_3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6" name="Google Shape;96;g2c4122154f9_0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2c4122154f9_0_4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1" name="Google Shape;101;g2c4122154f9_0_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0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20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2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14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14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6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16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7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8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8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1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18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9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 txBox="1"/>
          <p:nvPr>
            <p:ph type="ctrTitle"/>
          </p:nvPr>
        </p:nvSpPr>
        <p:spPr>
          <a:xfrm>
            <a:off x="311700" y="865125"/>
            <a:ext cx="8520600" cy="2553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80"/>
              <a:buNone/>
            </a:pPr>
            <a:r>
              <a:rPr b="1" lang="pt-BR" sz="3820">
                <a:solidFill>
                  <a:srgbClr val="002060"/>
                </a:solidFill>
                <a:highlight>
                  <a:srgbClr val="F9CB9C"/>
                </a:highlight>
              </a:rPr>
              <a:t>DESAFIOS DA OFERTA DO </a:t>
            </a:r>
            <a:r>
              <a:rPr b="1" lang="pt-BR" sz="3820" u="sng">
                <a:solidFill>
                  <a:srgbClr val="002060"/>
                </a:solidFill>
                <a:highlight>
                  <a:srgbClr val="F9CB9C"/>
                </a:highlight>
              </a:rPr>
              <a:t>ENSINO REGULAR</a:t>
            </a:r>
            <a:r>
              <a:rPr b="1" lang="pt-BR" sz="3820">
                <a:solidFill>
                  <a:srgbClr val="002060"/>
                </a:solidFill>
                <a:highlight>
                  <a:srgbClr val="F9CB9C"/>
                </a:highlight>
              </a:rPr>
              <a:t> INCLUSIVO E </a:t>
            </a:r>
            <a:r>
              <a:rPr b="1" lang="pt-BR" sz="3820" u="sng">
                <a:solidFill>
                  <a:srgbClr val="002060"/>
                </a:solidFill>
                <a:highlight>
                  <a:srgbClr val="F9CB9C"/>
                </a:highlight>
              </a:rPr>
              <a:t>AEE</a:t>
            </a:r>
            <a:endParaRPr b="1" sz="3820" u="sng">
              <a:solidFill>
                <a:srgbClr val="002060"/>
              </a:solidFill>
              <a:highlight>
                <a:srgbClr val="F9CB9C"/>
              </a:highlight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80"/>
              <a:buNone/>
            </a:pPr>
            <a:r>
              <a:rPr b="1" lang="pt-BR" sz="3820">
                <a:solidFill>
                  <a:srgbClr val="002060"/>
                </a:solidFill>
              </a:rPr>
              <a:t> </a:t>
            </a:r>
            <a:endParaRPr b="1" sz="3820">
              <a:solidFill>
                <a:srgbClr val="002060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80"/>
              <a:buNone/>
            </a:pPr>
            <a:r>
              <a:rPr b="1" lang="pt-BR" sz="3820">
                <a:solidFill>
                  <a:srgbClr val="0000FF"/>
                </a:solidFill>
              </a:rPr>
              <a:t>NA </a:t>
            </a:r>
            <a:r>
              <a:rPr b="1" lang="pt-BR" sz="3820">
                <a:solidFill>
                  <a:srgbClr val="0000FF"/>
                </a:solidFill>
              </a:rPr>
              <a:t>EDUCAÇÃO BÁSICA PÚBLICA</a:t>
            </a:r>
            <a:endParaRPr b="1" sz="3820">
              <a:solidFill>
                <a:srgbClr val="0000FF"/>
              </a:solidFill>
            </a:endParaRPr>
          </a:p>
        </p:txBody>
      </p:sp>
      <p:sp>
        <p:nvSpPr>
          <p:cNvPr id="55" name="Google Shape;55;p1"/>
          <p:cNvSpPr txBox="1"/>
          <p:nvPr>
            <p:ph idx="1" type="subTitle"/>
          </p:nvPr>
        </p:nvSpPr>
        <p:spPr>
          <a:xfrm>
            <a:off x="233050" y="3418425"/>
            <a:ext cx="8559600" cy="10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pt-BR" sz="2100">
                <a:solidFill>
                  <a:srgbClr val="002060"/>
                </a:solidFill>
              </a:rPr>
              <a:t>Dra. Sarita da Matta Dias Peres</a:t>
            </a:r>
            <a:endParaRPr sz="2900">
              <a:solidFill>
                <a:srgbClr val="002060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pt-BR" sz="2100">
                <a:solidFill>
                  <a:srgbClr val="002060"/>
                </a:solidFill>
              </a:rPr>
              <a:t>Advogada, Especialista em Direito Educacional</a:t>
            </a:r>
            <a:endParaRPr sz="250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2c4122154f9_0_27"/>
          <p:cNvSpPr txBox="1"/>
          <p:nvPr>
            <p:ph type="ctrTitle"/>
          </p:nvPr>
        </p:nvSpPr>
        <p:spPr>
          <a:xfrm>
            <a:off x="344475" y="1706625"/>
            <a:ext cx="8520600" cy="2666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b="1" lang="pt-BR" sz="3200">
                <a:solidFill>
                  <a:srgbClr val="FF0000"/>
                </a:solidFill>
                <a:highlight>
                  <a:schemeClr val="accent6"/>
                </a:highlight>
              </a:rPr>
              <a:t>Resoluções</a:t>
            </a:r>
            <a:r>
              <a:rPr b="1" lang="pt-BR" sz="3200">
                <a:solidFill>
                  <a:srgbClr val="FF0000"/>
                </a:solidFill>
              </a:rPr>
              <a:t> do Conselho Nacional de Educação (CNE)</a:t>
            </a:r>
            <a:endParaRPr b="1" sz="3200">
              <a:solidFill>
                <a:srgbClr val="FF0000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t/>
            </a:r>
            <a:endParaRPr b="1" sz="3200">
              <a:solidFill>
                <a:srgbClr val="00B050"/>
              </a:solidFill>
            </a:endParaRPr>
          </a:p>
          <a:p>
            <a:pPr indent="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b="1" lang="pt-BR" sz="1800">
                <a:solidFill>
                  <a:srgbClr val="002060"/>
                </a:solidFill>
              </a:rPr>
              <a:t>- RESOLUÇÃO CNE/CEB Nº 2, DE 11 DE SETEMBRO DE 2001.(*) </a:t>
            </a:r>
            <a:r>
              <a:rPr lang="pt-BR" sz="1800">
                <a:solidFill>
                  <a:srgbClr val="002060"/>
                </a:solidFill>
              </a:rPr>
              <a:t>Institui Diretrizes Nacionais para a Educação Especial na Educação Básica.</a:t>
            </a:r>
            <a:r>
              <a:rPr b="1" lang="pt-BR" sz="1800">
                <a:solidFill>
                  <a:srgbClr val="002060"/>
                </a:solidFill>
              </a:rPr>
              <a:t> </a:t>
            </a:r>
            <a:r>
              <a:rPr b="1" lang="pt-BR" sz="1800">
                <a:solidFill>
                  <a:srgbClr val="002060"/>
                </a:solidFill>
                <a:highlight>
                  <a:schemeClr val="accent6"/>
                </a:highlight>
              </a:rPr>
              <a:t>(GERAL)</a:t>
            </a:r>
            <a:br>
              <a:rPr b="1" lang="pt-BR" sz="1800">
                <a:solidFill>
                  <a:srgbClr val="002060"/>
                </a:solidFill>
              </a:rPr>
            </a:br>
            <a:br>
              <a:rPr b="1" lang="pt-BR" sz="1800">
                <a:solidFill>
                  <a:srgbClr val="002060"/>
                </a:solidFill>
              </a:rPr>
            </a:br>
            <a:r>
              <a:rPr b="1" lang="pt-BR" sz="1800">
                <a:solidFill>
                  <a:srgbClr val="002060"/>
                </a:solidFill>
              </a:rPr>
              <a:t>- RESOLUÇÃO CNE/CEB Nº 4, DE 2 DE OUTUBRO DE 2009 (*) </a:t>
            </a:r>
            <a:r>
              <a:rPr lang="pt-BR" sz="1800">
                <a:solidFill>
                  <a:srgbClr val="002060"/>
                </a:solidFill>
              </a:rPr>
              <a:t>Institui Diretrizes Operacionais para o Atendimento Educacional Especializado na Educação Básica, modalidade Educação Especial. </a:t>
            </a:r>
            <a:r>
              <a:rPr b="1" lang="pt-BR" sz="2000">
                <a:solidFill>
                  <a:srgbClr val="002060"/>
                </a:solidFill>
                <a:highlight>
                  <a:schemeClr val="accent6"/>
                </a:highlight>
              </a:rPr>
              <a:t>(AEE)</a:t>
            </a:r>
            <a:endParaRPr b="1" sz="3400">
              <a:solidFill>
                <a:srgbClr val="00B050"/>
              </a:solidFill>
              <a:highlight>
                <a:schemeClr val="accent6"/>
              </a:highligh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2c4122154f9_0_32"/>
          <p:cNvSpPr txBox="1"/>
          <p:nvPr>
            <p:ph type="ctrTitle"/>
          </p:nvPr>
        </p:nvSpPr>
        <p:spPr>
          <a:xfrm>
            <a:off x="344475" y="593850"/>
            <a:ext cx="8520600" cy="3955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b="1" lang="pt-BR" sz="3200">
                <a:solidFill>
                  <a:srgbClr val="FF0000"/>
                </a:solidFill>
                <a:highlight>
                  <a:srgbClr val="00FF00"/>
                </a:highlight>
              </a:rPr>
              <a:t>Pareceres</a:t>
            </a:r>
            <a:r>
              <a:rPr b="1" lang="pt-BR" sz="3200">
                <a:solidFill>
                  <a:srgbClr val="FF0000"/>
                </a:solidFill>
              </a:rPr>
              <a:t> do Conselho Nacional de Educação (CNE)</a:t>
            </a:r>
            <a:endParaRPr b="1" sz="3200">
              <a:solidFill>
                <a:srgbClr val="FF0000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t/>
            </a:r>
            <a:endParaRPr b="1" sz="2900">
              <a:solidFill>
                <a:srgbClr val="00B050"/>
              </a:solidFill>
            </a:endParaRPr>
          </a:p>
          <a:p>
            <a:pPr indent="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b="1" lang="pt-BR" sz="1700">
                <a:solidFill>
                  <a:srgbClr val="002060"/>
                </a:solidFill>
              </a:rPr>
              <a:t>- PARECER CNE/CP Nº 50, DE 05 DE DEZEMBRO DE 2023.(*) </a:t>
            </a:r>
            <a:r>
              <a:rPr lang="pt-BR" sz="1700">
                <a:solidFill>
                  <a:srgbClr val="002060"/>
                </a:solidFill>
              </a:rPr>
              <a:t>Orientações Específicas para o Público da Educação Especial: Atendimento de Estudantes com Transtorno do Espectro Autista (TEA). </a:t>
            </a:r>
            <a:r>
              <a:rPr b="1" lang="pt-BR" sz="1700">
                <a:solidFill>
                  <a:srgbClr val="002060"/>
                </a:solidFill>
                <a:highlight>
                  <a:schemeClr val="accent6"/>
                </a:highlight>
              </a:rPr>
              <a:t>(AUTISTAS)</a:t>
            </a:r>
            <a:br>
              <a:rPr b="1" lang="pt-BR" sz="1700">
                <a:solidFill>
                  <a:srgbClr val="002060"/>
                </a:solidFill>
              </a:rPr>
            </a:br>
            <a:br>
              <a:rPr b="1" lang="pt-BR" sz="1700">
                <a:solidFill>
                  <a:srgbClr val="002060"/>
                </a:solidFill>
              </a:rPr>
            </a:br>
            <a:r>
              <a:rPr b="1" lang="pt-BR" sz="1700">
                <a:solidFill>
                  <a:srgbClr val="002060"/>
                </a:solidFill>
              </a:rPr>
              <a:t>- PARECER/CP Nº 51, DE 05 DE DEZEMBRO DE 2023.(*) </a:t>
            </a:r>
            <a:r>
              <a:rPr lang="pt-BR" sz="1700">
                <a:solidFill>
                  <a:srgbClr val="002060"/>
                </a:solidFill>
              </a:rPr>
              <a:t>Orientações Específicas para o Público da Educação Especial: atendimento dos estudantes com altas habilidades/superdotação. </a:t>
            </a:r>
            <a:r>
              <a:rPr b="1" lang="pt-BR" sz="1900">
                <a:solidFill>
                  <a:srgbClr val="002060"/>
                </a:solidFill>
                <a:highlight>
                  <a:schemeClr val="accent6"/>
                </a:highlight>
              </a:rPr>
              <a:t>(SUPERDOTADOS E ALTAS HABILIDADES)</a:t>
            </a:r>
            <a:endParaRPr b="1" sz="3300">
              <a:solidFill>
                <a:srgbClr val="00B050"/>
              </a:solidFill>
              <a:highlight>
                <a:schemeClr val="accent6"/>
              </a:highligh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1f79df49578_0_22"/>
          <p:cNvSpPr txBox="1"/>
          <p:nvPr>
            <p:ph type="ctrTitle"/>
          </p:nvPr>
        </p:nvSpPr>
        <p:spPr>
          <a:xfrm>
            <a:off x="352350" y="353900"/>
            <a:ext cx="8520600" cy="4651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600" u="sng">
                <a:solidFill>
                  <a:srgbClr val="FF0000"/>
                </a:solidFill>
              </a:rPr>
              <a:t>Há inúmeras questões não especificadas na legislação:</a:t>
            </a:r>
            <a:endParaRPr b="1" sz="2600" u="sng">
              <a:solidFill>
                <a:srgbClr val="FF0000"/>
              </a:solidFill>
            </a:endParaRPr>
          </a:p>
          <a:p>
            <a:pPr indent="-3429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Char char="-"/>
            </a:pPr>
            <a:r>
              <a:rPr b="1" lang="pt-BR" sz="1800">
                <a:solidFill>
                  <a:srgbClr val="002060"/>
                </a:solidFill>
              </a:rPr>
              <a:t>carga horária mínima e máxima no AEE;</a:t>
            </a:r>
            <a:endParaRPr b="1" sz="1800">
              <a:solidFill>
                <a:srgbClr val="002060"/>
              </a:solidFill>
            </a:endParaRPr>
          </a:p>
          <a:p>
            <a:pPr indent="-3429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Char char="-"/>
            </a:pPr>
            <a:r>
              <a:rPr b="1" lang="pt-BR" sz="1800">
                <a:solidFill>
                  <a:srgbClr val="002060"/>
                </a:solidFill>
              </a:rPr>
              <a:t>número de alunos por turma (classe regular quanto no AEE);</a:t>
            </a:r>
            <a:endParaRPr b="1" sz="1800">
              <a:solidFill>
                <a:srgbClr val="002060"/>
              </a:solidFill>
            </a:endParaRPr>
          </a:p>
          <a:p>
            <a:pPr indent="-3429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Char char="-"/>
            </a:pPr>
            <a:r>
              <a:rPr b="1" lang="pt-BR" sz="1800">
                <a:solidFill>
                  <a:srgbClr val="002060"/>
                </a:solidFill>
              </a:rPr>
              <a:t>jornada escolar flexível;</a:t>
            </a:r>
            <a:endParaRPr b="1" sz="1800">
              <a:solidFill>
                <a:srgbClr val="002060"/>
              </a:solidFill>
            </a:endParaRPr>
          </a:p>
          <a:p>
            <a:pPr indent="-3429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Char char="-"/>
            </a:pPr>
            <a:r>
              <a:rPr b="1" lang="pt-BR" sz="1800">
                <a:solidFill>
                  <a:srgbClr val="002060"/>
                </a:solidFill>
              </a:rPr>
              <a:t>procedimentos para: terminalidade específica e </a:t>
            </a:r>
            <a:r>
              <a:rPr b="1" lang="pt-BR" sz="1800">
                <a:solidFill>
                  <a:srgbClr val="002060"/>
                </a:solidFill>
              </a:rPr>
              <a:t>aceleração</a:t>
            </a:r>
            <a:r>
              <a:rPr b="1" lang="pt-BR" sz="1800">
                <a:solidFill>
                  <a:srgbClr val="002060"/>
                </a:solidFill>
              </a:rPr>
              <a:t> de estudos</a:t>
            </a:r>
            <a:endParaRPr b="1" sz="1800">
              <a:solidFill>
                <a:srgbClr val="002060"/>
              </a:solidFill>
            </a:endParaRPr>
          </a:p>
          <a:p>
            <a:pPr indent="-3429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Char char="-"/>
            </a:pPr>
            <a:r>
              <a:rPr b="1" lang="pt-BR" sz="1800">
                <a:solidFill>
                  <a:srgbClr val="002060"/>
                </a:solidFill>
              </a:rPr>
              <a:t>profissionais de apoio escolar (Cuidador, AVE, Acompanhante Espec.)</a:t>
            </a:r>
            <a:endParaRPr b="1" sz="1800">
              <a:solidFill>
                <a:srgbClr val="002060"/>
              </a:solidFill>
            </a:endParaRPr>
          </a:p>
          <a:p>
            <a:pPr indent="-3429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Char char="-"/>
            </a:pPr>
            <a:r>
              <a:rPr b="1" lang="pt-BR" sz="1800">
                <a:solidFill>
                  <a:srgbClr val="002060"/>
                </a:solidFill>
              </a:rPr>
              <a:t>matrícula do aluno no AEE: laudo clínico?</a:t>
            </a:r>
            <a:endParaRPr b="1" sz="1800">
              <a:solidFill>
                <a:srgbClr val="002060"/>
              </a:solidFill>
            </a:endParaRPr>
          </a:p>
          <a:p>
            <a:pPr indent="-3429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Char char="-"/>
            </a:pPr>
            <a:r>
              <a:rPr b="1" lang="pt-BR" sz="1800">
                <a:solidFill>
                  <a:srgbClr val="002060"/>
                </a:solidFill>
              </a:rPr>
              <a:t>ensino domiciliar e hospitalar, etc.</a:t>
            </a:r>
            <a:endParaRPr b="1" sz="1800">
              <a:solidFill>
                <a:srgbClr val="002060"/>
              </a:solidFill>
            </a:endParaRPr>
          </a:p>
          <a:p>
            <a:pPr indent="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t/>
            </a:r>
            <a:endParaRPr b="1" sz="3200">
              <a:solidFill>
                <a:srgbClr val="FF0000"/>
              </a:solidFill>
              <a:highlight>
                <a:srgbClr val="00FF00"/>
              </a:highligh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1f419eeda83_0_48"/>
          <p:cNvSpPr txBox="1"/>
          <p:nvPr>
            <p:ph type="ctrTitle"/>
          </p:nvPr>
        </p:nvSpPr>
        <p:spPr>
          <a:xfrm>
            <a:off x="484725" y="1226900"/>
            <a:ext cx="8079900" cy="3609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11430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5200"/>
              <a:buNone/>
            </a:pPr>
            <a:br>
              <a:rPr b="1" lang="pt-BR" sz="4500">
                <a:latin typeface="Arial"/>
                <a:ea typeface="Arial"/>
                <a:cs typeface="Arial"/>
                <a:sym typeface="Arial"/>
              </a:rPr>
            </a:br>
            <a:endParaRPr b="1" sz="4500">
              <a:latin typeface="Arial"/>
              <a:ea typeface="Arial"/>
              <a:cs typeface="Arial"/>
              <a:sym typeface="Arial"/>
            </a:endParaRPr>
          </a:p>
          <a:p>
            <a:pPr indent="0" lvl="0" marL="11430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5200"/>
              <a:buNone/>
            </a:pPr>
            <a:r>
              <a:t/>
            </a:r>
            <a:endParaRPr b="1" sz="2900">
              <a:solidFill>
                <a:srgbClr val="EF86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5200"/>
              <a:buNone/>
            </a:pPr>
            <a:r>
              <a:rPr b="1" lang="pt-BR" sz="3600" u="sng">
                <a:solidFill>
                  <a:srgbClr val="0000FF"/>
                </a:solidFill>
              </a:rPr>
              <a:t>COMPETÊNCIA DA EQUIPE ESCOLAR</a:t>
            </a:r>
            <a:br>
              <a:rPr lang="pt-BR" sz="3200">
                <a:solidFill>
                  <a:srgbClr val="002060"/>
                </a:solidFill>
              </a:rPr>
            </a:br>
            <a:endParaRPr sz="3200">
              <a:solidFill>
                <a:srgbClr val="00206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5200"/>
              <a:buNone/>
            </a:pPr>
            <a:r>
              <a:rPr b="1" lang="pt-BR" sz="3200">
                <a:solidFill>
                  <a:srgbClr val="002060"/>
                </a:solidFill>
              </a:rPr>
              <a:t>AVALIAR - </a:t>
            </a:r>
            <a:r>
              <a:rPr b="1" lang="pt-BR" sz="3200">
                <a:solidFill>
                  <a:srgbClr val="0000FF"/>
                </a:solidFill>
              </a:rPr>
              <a:t>PLANEJAR</a:t>
            </a:r>
            <a:r>
              <a:rPr b="1" lang="pt-BR" sz="3200">
                <a:solidFill>
                  <a:srgbClr val="002060"/>
                </a:solidFill>
              </a:rPr>
              <a:t> - DEFINIR </a:t>
            </a:r>
            <a:r>
              <a:rPr b="1" lang="pt-BR" sz="3200">
                <a:solidFill>
                  <a:srgbClr val="EF8600"/>
                </a:solidFill>
              </a:rPr>
              <a:t>RECURSOS</a:t>
            </a:r>
            <a:r>
              <a:rPr b="1" lang="pt-BR" sz="3200">
                <a:solidFill>
                  <a:srgbClr val="002060"/>
                </a:solidFill>
              </a:rPr>
              <a:t> E </a:t>
            </a:r>
            <a:r>
              <a:rPr b="1" lang="pt-BR" sz="3200">
                <a:solidFill>
                  <a:srgbClr val="EF8600"/>
                </a:solidFill>
              </a:rPr>
              <a:t>SERVIÇOS</a:t>
            </a:r>
            <a:r>
              <a:rPr b="1" lang="pt-BR" sz="3200">
                <a:solidFill>
                  <a:srgbClr val="002060"/>
                </a:solidFill>
              </a:rPr>
              <a:t> PARA CADA ALUNO</a:t>
            </a:r>
            <a:endParaRPr b="1" sz="3200">
              <a:solidFill>
                <a:srgbClr val="00206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5200"/>
              <a:buNone/>
            </a:pPr>
            <a:br>
              <a:rPr lang="pt-BR" sz="3200">
                <a:solidFill>
                  <a:srgbClr val="002060"/>
                </a:solidFill>
              </a:rPr>
            </a:br>
            <a:endParaRPr sz="3200">
              <a:solidFill>
                <a:srgbClr val="002060"/>
              </a:solidFill>
            </a:endParaRPr>
          </a:p>
        </p:txBody>
      </p:sp>
      <p:sp>
        <p:nvSpPr>
          <p:cNvPr id="124" name="Google Shape;124;g1f419eeda83_0_48"/>
          <p:cNvSpPr/>
          <p:nvPr/>
        </p:nvSpPr>
        <p:spPr>
          <a:xfrm>
            <a:off x="581975" y="2414400"/>
            <a:ext cx="770700" cy="3147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00B05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1f79df49578_0_18"/>
          <p:cNvSpPr txBox="1"/>
          <p:nvPr>
            <p:ph type="ctrTitle"/>
          </p:nvPr>
        </p:nvSpPr>
        <p:spPr>
          <a:xfrm>
            <a:off x="311700" y="782625"/>
            <a:ext cx="8520600" cy="3955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1" sz="2400" u="sng">
              <a:solidFill>
                <a:srgbClr val="0097A7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1" sz="2400" u="sng">
              <a:solidFill>
                <a:srgbClr val="0097A7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pt-BR" sz="2500">
                <a:solidFill>
                  <a:srgbClr val="002060"/>
                </a:solidFill>
              </a:rPr>
              <a:t>A LEGISLAÇÃO NACIONAL: </a:t>
            </a:r>
            <a:r>
              <a:rPr b="1" lang="pt-BR" sz="2500">
                <a:solidFill>
                  <a:srgbClr val="002060"/>
                </a:solidFill>
                <a:highlight>
                  <a:srgbClr val="FFE599"/>
                </a:highlight>
              </a:rPr>
              <a:t>DIRETRIZES</a:t>
            </a:r>
            <a:endParaRPr b="1" sz="2500">
              <a:solidFill>
                <a:srgbClr val="002060"/>
              </a:solidFill>
              <a:highlight>
                <a:srgbClr val="FFE599"/>
              </a:highlight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1" sz="2500">
              <a:solidFill>
                <a:srgbClr val="002060"/>
              </a:solidFill>
              <a:highlight>
                <a:srgbClr val="FFE599"/>
              </a:highlight>
            </a:endParaRPr>
          </a:p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r>
              <a:rPr b="1" lang="pt-BR" sz="2400">
                <a:solidFill>
                  <a:srgbClr val="002060"/>
                </a:solidFill>
                <a:highlight>
                  <a:srgbClr val="B6D7A8"/>
                </a:highlight>
              </a:rPr>
              <a:t>FALTA REGULAMENTAÇÃO COMPLEMENTAR (LOCAL)</a:t>
            </a:r>
            <a:endParaRPr b="1" sz="2400">
              <a:solidFill>
                <a:srgbClr val="002060"/>
              </a:solidFill>
              <a:highlight>
                <a:srgbClr val="B6D7A8"/>
              </a:highlight>
            </a:endParaRPr>
          </a:p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1" sz="2100">
              <a:solidFill>
                <a:srgbClr val="0070C0"/>
              </a:solidFill>
              <a:highlight>
                <a:srgbClr val="D9EAD3"/>
              </a:highlight>
            </a:endParaRPr>
          </a:p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r>
              <a:rPr b="1" lang="pt-BR" sz="2100">
                <a:solidFill>
                  <a:srgbClr val="002060"/>
                </a:solidFill>
                <a:highlight>
                  <a:srgbClr val="FFE599"/>
                </a:highlight>
              </a:rPr>
              <a:t>AUTONOMIA DO SISTEMA DE ENSINO</a:t>
            </a:r>
            <a:endParaRPr b="1" sz="2100">
              <a:solidFill>
                <a:srgbClr val="002060"/>
              </a:solidFill>
              <a:highlight>
                <a:srgbClr val="FFE599"/>
              </a:highlight>
            </a:endParaRPr>
          </a:p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r>
              <a:rPr b="1" lang="pt-BR" sz="2100">
                <a:solidFill>
                  <a:srgbClr val="002060"/>
                </a:solidFill>
                <a:highlight>
                  <a:srgbClr val="FFE599"/>
                </a:highlight>
              </a:rPr>
              <a:t>(</a:t>
            </a:r>
            <a:r>
              <a:rPr b="1" lang="pt-BR" sz="2100" u="sng">
                <a:solidFill>
                  <a:srgbClr val="002060"/>
                </a:solidFill>
                <a:highlight>
                  <a:srgbClr val="FFE599"/>
                </a:highlight>
              </a:rPr>
              <a:t>ESTADOS E MUNICÍPIOS</a:t>
            </a:r>
            <a:r>
              <a:rPr b="1" lang="pt-BR" sz="2100">
                <a:solidFill>
                  <a:srgbClr val="002060"/>
                </a:solidFill>
                <a:highlight>
                  <a:srgbClr val="FFE599"/>
                </a:highlight>
              </a:rPr>
              <a:t>)</a:t>
            </a:r>
            <a:endParaRPr b="1" sz="2100">
              <a:solidFill>
                <a:srgbClr val="002060"/>
              </a:solidFill>
              <a:highlight>
                <a:srgbClr val="FFE599"/>
              </a:highlight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t/>
            </a:r>
            <a:endParaRPr b="1" sz="3200">
              <a:solidFill>
                <a:srgbClr val="FF0000"/>
              </a:solidFill>
              <a:highlight>
                <a:srgbClr val="00FF00"/>
              </a:highlight>
            </a:endParaRPr>
          </a:p>
          <a:p>
            <a:pPr indent="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t/>
            </a:r>
            <a:endParaRPr b="1" sz="3300">
              <a:solidFill>
                <a:srgbClr val="00B050"/>
              </a:solidFill>
              <a:highlight>
                <a:schemeClr val="accent6"/>
              </a:highligh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"/>
          <p:cNvSpPr txBox="1"/>
          <p:nvPr>
            <p:ph idx="1" type="subTitle"/>
          </p:nvPr>
        </p:nvSpPr>
        <p:spPr>
          <a:xfrm>
            <a:off x="311700" y="1006675"/>
            <a:ext cx="8520600" cy="31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94"/>
              <a:buNone/>
            </a:pPr>
            <a:r>
              <a:rPr b="1" lang="pt-BR" sz="4400">
                <a:solidFill>
                  <a:srgbClr val="002060"/>
                </a:solidFill>
              </a:rPr>
              <a:t>Brasil</a:t>
            </a:r>
            <a:endParaRPr sz="3900">
              <a:solidFill>
                <a:srgbClr val="002060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94"/>
              <a:buNone/>
            </a:pPr>
            <a:r>
              <a:rPr b="1" lang="pt-BR" sz="3300">
                <a:solidFill>
                  <a:srgbClr val="FF0000"/>
                </a:solidFill>
              </a:rPr>
              <a:t>Política Nacional de Educação Especial na </a:t>
            </a:r>
            <a:r>
              <a:rPr b="1" lang="pt-BR" sz="3300" u="sng">
                <a:solidFill>
                  <a:srgbClr val="FF0000"/>
                </a:solidFill>
              </a:rPr>
              <a:t>Perspectiva Inclusiva</a:t>
            </a:r>
            <a:r>
              <a:rPr b="1" lang="pt-BR" sz="3300">
                <a:solidFill>
                  <a:srgbClr val="FF0000"/>
                </a:solidFill>
              </a:rPr>
              <a:t> (2008)</a:t>
            </a:r>
            <a:endParaRPr b="1" sz="3300">
              <a:solidFill>
                <a:srgbClr val="FF0000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94"/>
              <a:buNone/>
            </a:pPr>
            <a:r>
              <a:t/>
            </a:r>
            <a:endParaRPr b="1" sz="3300">
              <a:solidFill>
                <a:srgbClr val="4A8BF4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94"/>
              <a:buNone/>
            </a:pPr>
            <a:r>
              <a:rPr b="1" lang="pt-BR" sz="3300">
                <a:solidFill>
                  <a:srgbClr val="002060"/>
                </a:solidFill>
              </a:rPr>
              <a:t> </a:t>
            </a:r>
            <a:r>
              <a:rPr b="1" lang="pt-BR" sz="3300" u="sng">
                <a:solidFill>
                  <a:srgbClr val="002060"/>
                </a:solidFill>
              </a:rPr>
              <a:t>Dupla Matrícula!</a:t>
            </a:r>
            <a:endParaRPr b="1" sz="3300" u="sng">
              <a:solidFill>
                <a:srgbClr val="002060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94"/>
              <a:buNone/>
            </a:pPr>
            <a:r>
              <a:rPr b="1" lang="pt-BR" sz="3300">
                <a:solidFill>
                  <a:srgbClr val="00B050"/>
                </a:solidFill>
              </a:rPr>
              <a:t>ATENDIMENTO INTEGRAL</a:t>
            </a:r>
            <a:endParaRPr b="1" sz="3300">
              <a:solidFill>
                <a:srgbClr val="00B050"/>
              </a:solidFill>
            </a:endParaRPr>
          </a:p>
        </p:txBody>
      </p:sp>
      <p:sp>
        <p:nvSpPr>
          <p:cNvPr id="61" name="Google Shape;61;p2"/>
          <p:cNvSpPr/>
          <p:nvPr/>
        </p:nvSpPr>
        <p:spPr>
          <a:xfrm>
            <a:off x="1777400" y="3075100"/>
            <a:ext cx="1116900" cy="4167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2c4122154f9_0_1"/>
          <p:cNvSpPr txBox="1"/>
          <p:nvPr>
            <p:ph type="ctrTitle"/>
          </p:nvPr>
        </p:nvSpPr>
        <p:spPr>
          <a:xfrm flipH="1" rot="10800000">
            <a:off x="311700" y="-40518750"/>
            <a:ext cx="8504700" cy="20691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7912"/>
              <a:buNone/>
            </a:pP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pt-BR" sz="4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lang="pt-BR" sz="270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NOVA POLÍTICA NACIONAL DE EDUCAÇÃO ESPECIAL –</a:t>
            </a:r>
            <a:br>
              <a:rPr b="1" lang="pt-BR" sz="270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lang="pt-BR" sz="270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PNEE 2020 </a:t>
            </a:r>
            <a:r>
              <a:rPr b="1" lang="pt-BR" sz="1800">
                <a:solidFill>
                  <a:srgbClr val="EF8600"/>
                </a:solidFill>
                <a:latin typeface="Arial"/>
                <a:ea typeface="Arial"/>
                <a:cs typeface="Arial"/>
                <a:sym typeface="Arial"/>
              </a:rPr>
              <a:t>(revogada)</a:t>
            </a:r>
            <a:endParaRPr>
              <a:solidFill>
                <a:srgbClr val="EF8600"/>
              </a:solidFill>
            </a:endParaRPr>
          </a:p>
        </p:txBody>
      </p:sp>
      <p:sp>
        <p:nvSpPr>
          <p:cNvPr id="67" name="Google Shape;67;g2c4122154f9_0_1"/>
          <p:cNvSpPr txBox="1"/>
          <p:nvPr>
            <p:ph idx="1" type="subTitle"/>
          </p:nvPr>
        </p:nvSpPr>
        <p:spPr>
          <a:xfrm>
            <a:off x="250100" y="975225"/>
            <a:ext cx="8520600" cy="313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27"/>
              <a:buNone/>
            </a:pPr>
            <a:r>
              <a:rPr b="1" lang="pt-BR" sz="1900">
                <a:solidFill>
                  <a:srgbClr val="002060"/>
                </a:solidFill>
              </a:rPr>
              <a:t>O Decreto nº 10.502, de 30 de setembro de 2020</a:t>
            </a:r>
            <a:endParaRPr b="1" sz="1900">
              <a:solidFill>
                <a:srgbClr val="002060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27"/>
              <a:buNone/>
            </a:pPr>
            <a:r>
              <a:rPr b="1" lang="pt-BR" sz="2500" u="sng">
                <a:solidFill>
                  <a:srgbClr val="FF0000"/>
                </a:solidFill>
              </a:rPr>
              <a:t>NOVA PNEE</a:t>
            </a:r>
            <a:endParaRPr b="1" sz="2500" u="sng">
              <a:solidFill>
                <a:srgbClr val="FF0000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27"/>
              <a:buNone/>
            </a:pPr>
            <a:r>
              <a:rPr b="1" lang="pt-BR" sz="2500" u="sng">
                <a:solidFill>
                  <a:srgbClr val="FF0000"/>
                </a:solidFill>
              </a:rPr>
              <a:t>revogado</a:t>
            </a:r>
            <a:r>
              <a:rPr lang="pt-BR" sz="2500">
                <a:solidFill>
                  <a:srgbClr val="4A8BF4"/>
                </a:solidFill>
              </a:rPr>
              <a:t> </a:t>
            </a:r>
            <a:r>
              <a:rPr lang="pt-BR" sz="1900">
                <a:solidFill>
                  <a:srgbClr val="002060"/>
                </a:solidFill>
              </a:rPr>
              <a:t>pelo </a:t>
            </a:r>
            <a:r>
              <a:rPr b="1" lang="pt-BR" sz="1900">
                <a:solidFill>
                  <a:srgbClr val="002060"/>
                </a:solidFill>
              </a:rPr>
              <a:t>Decreto nº 11.370, de 1º de janeiro de 2023.</a:t>
            </a:r>
            <a:endParaRPr b="1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27"/>
              <a:buNone/>
            </a:pPr>
            <a:r>
              <a:t/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27"/>
              <a:buNone/>
            </a:pPr>
            <a:r>
              <a:t/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27"/>
              <a:buNone/>
            </a:pPr>
            <a:r>
              <a:t/>
            </a:r>
            <a:endParaRPr b="1" sz="4000">
              <a:solidFill>
                <a:srgbClr val="0000FF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27"/>
              <a:buNone/>
            </a:pPr>
            <a:r>
              <a:rPr b="1" lang="pt-BR" sz="4000">
                <a:solidFill>
                  <a:srgbClr val="0000FF"/>
                </a:solidFill>
              </a:rPr>
              <a:t>EDUCAÇÃO ESPECIAL:</a:t>
            </a:r>
            <a:endParaRPr b="1" sz="2800">
              <a:solidFill>
                <a:srgbClr val="0000FF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27"/>
              <a:buNone/>
            </a:pPr>
            <a:r>
              <a:rPr b="1" lang="pt-BR" sz="2800">
                <a:solidFill>
                  <a:srgbClr val="0000FF"/>
                </a:solidFill>
              </a:rPr>
              <a:t>NA PERSPECTIVA INCLUSIVA </a:t>
            </a:r>
            <a:r>
              <a:rPr b="1" lang="pt-BR" sz="2800">
                <a:solidFill>
                  <a:srgbClr val="1B3867"/>
                </a:solidFill>
              </a:rPr>
              <a:t>(2008)</a:t>
            </a:r>
            <a:endParaRPr>
              <a:solidFill>
                <a:srgbClr val="1B3867"/>
              </a:solidFill>
            </a:endParaRPr>
          </a:p>
        </p:txBody>
      </p:sp>
      <p:sp>
        <p:nvSpPr>
          <p:cNvPr id="68" name="Google Shape;68;g2c4122154f9_0_1"/>
          <p:cNvSpPr/>
          <p:nvPr/>
        </p:nvSpPr>
        <p:spPr>
          <a:xfrm>
            <a:off x="4026700" y="2123475"/>
            <a:ext cx="888600" cy="7392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4"/>
          </a:solidFill>
          <a:ln cap="flat" cmpd="sng" w="25400">
            <a:solidFill>
              <a:srgbClr val="1B386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g2c4122154f9_0_1"/>
          <p:cNvSpPr/>
          <p:nvPr/>
        </p:nvSpPr>
        <p:spPr>
          <a:xfrm>
            <a:off x="7298425" y="1077450"/>
            <a:ext cx="778500" cy="26730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accent4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8"/>
          <p:cNvSpPr txBox="1"/>
          <p:nvPr>
            <p:ph type="ctrTitle"/>
          </p:nvPr>
        </p:nvSpPr>
        <p:spPr>
          <a:xfrm>
            <a:off x="344475" y="1871800"/>
            <a:ext cx="8520600" cy="2312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11430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5200"/>
              <a:buNone/>
            </a:pPr>
            <a:br>
              <a:rPr b="1" lang="pt-BR" sz="4000">
                <a:latin typeface="Arial"/>
                <a:ea typeface="Arial"/>
                <a:cs typeface="Arial"/>
                <a:sym typeface="Arial"/>
              </a:rPr>
            </a:br>
            <a:r>
              <a:rPr b="1" lang="pt-BR" sz="36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Ensino Regular</a:t>
            </a:r>
            <a:br>
              <a:rPr b="1" lang="pt-BR" sz="36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lang="pt-BR" sz="45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br>
              <a:rPr b="1" lang="pt-BR" sz="36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lang="pt-BR" sz="36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Atendimento Educacional Especializado - (AEE)</a:t>
            </a:r>
            <a:endParaRPr sz="4000">
              <a:solidFill>
                <a:srgbClr val="002060"/>
              </a:solidFill>
            </a:endParaRPr>
          </a:p>
        </p:txBody>
      </p:sp>
      <p:sp>
        <p:nvSpPr>
          <p:cNvPr id="75" name="Google Shape;75;p8"/>
          <p:cNvSpPr txBox="1"/>
          <p:nvPr>
            <p:ph idx="1" type="subTitle"/>
          </p:nvPr>
        </p:nvSpPr>
        <p:spPr>
          <a:xfrm>
            <a:off x="457200" y="548124"/>
            <a:ext cx="8520600" cy="108671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71611"/>
              <a:buNone/>
            </a:pPr>
            <a:r>
              <a:rPr b="1" lang="pt-BR" sz="4600">
                <a:solidFill>
                  <a:srgbClr val="0000FF"/>
                </a:solidFill>
              </a:rPr>
              <a:t>EDUCAÇÃO ESPECIAL:</a:t>
            </a:r>
            <a:endParaRPr b="1" sz="3400">
              <a:solidFill>
                <a:srgbClr val="0000FF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96884"/>
              <a:buNone/>
            </a:pPr>
            <a:r>
              <a:rPr b="1" lang="pt-BR" sz="3400">
                <a:solidFill>
                  <a:srgbClr val="0000FF"/>
                </a:solidFill>
              </a:rPr>
              <a:t>NA PERSPECTIVA INCLUSIVA</a:t>
            </a:r>
            <a:endParaRPr b="1" sz="340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1f595887018_0_0"/>
          <p:cNvSpPr txBox="1"/>
          <p:nvPr>
            <p:ph type="ctrTitle"/>
          </p:nvPr>
        </p:nvSpPr>
        <p:spPr>
          <a:xfrm>
            <a:off x="344475" y="2194250"/>
            <a:ext cx="8520600" cy="2312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11430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5200"/>
              <a:buNone/>
            </a:pPr>
            <a:br>
              <a:rPr b="1" lang="pt-BR" sz="4000">
                <a:latin typeface="Arial"/>
                <a:ea typeface="Arial"/>
                <a:cs typeface="Arial"/>
                <a:sym typeface="Arial"/>
              </a:rPr>
            </a:br>
            <a:r>
              <a:rPr b="1" lang="pt-BR" sz="2000" u="sng">
                <a:solidFill>
                  <a:srgbClr val="002060"/>
                </a:solidFill>
              </a:rPr>
              <a:t>RESOLUÇÃO CNE/CEB Nº 4/2009</a:t>
            </a:r>
            <a:br>
              <a:rPr b="1" lang="pt-BR" sz="1600" u="sng">
                <a:solidFill>
                  <a:srgbClr val="002060"/>
                </a:solidFill>
              </a:rPr>
            </a:br>
            <a:r>
              <a:rPr lang="pt-BR" sz="1600">
                <a:solidFill>
                  <a:srgbClr val="002060"/>
                </a:solidFill>
              </a:rPr>
              <a:t>(</a:t>
            </a:r>
            <a:r>
              <a:rPr b="1" i="1" lang="pt-BR" sz="1050">
                <a:solidFill>
                  <a:srgbClr val="002060"/>
                </a:solidFill>
              </a:rPr>
              <a:t>Diretrizes Operacionais para o Atendimento Educacional Especializado na Educação Básica, modalidade Educação Especial)</a:t>
            </a:r>
            <a:br>
              <a:rPr b="1" i="1" lang="pt-BR" sz="1050">
                <a:solidFill>
                  <a:srgbClr val="002060"/>
                </a:solidFill>
              </a:rPr>
            </a:br>
            <a:br>
              <a:rPr b="1" lang="pt-BR" sz="1000">
                <a:solidFill>
                  <a:srgbClr val="002060"/>
                </a:solidFill>
              </a:rPr>
            </a:br>
            <a:r>
              <a:rPr b="1" lang="pt-BR" sz="1400">
                <a:solidFill>
                  <a:srgbClr val="002060"/>
                </a:solidFill>
              </a:rPr>
              <a:t>Art. 1º </a:t>
            </a:r>
            <a:r>
              <a:rPr lang="pt-BR" sz="1400">
                <a:solidFill>
                  <a:srgbClr val="002060"/>
                </a:solidFill>
              </a:rPr>
              <a:t>Para a implementação do Decreto nº 6.571/2008</a:t>
            </a:r>
            <a:r>
              <a:rPr lang="pt-BR" sz="1400">
                <a:solidFill>
                  <a:srgbClr val="002060"/>
                </a:solidFill>
                <a:highlight>
                  <a:srgbClr val="FFFF00"/>
                </a:highlight>
              </a:rPr>
              <a:t>*</a:t>
            </a:r>
            <a:r>
              <a:rPr lang="pt-BR" sz="1400">
                <a:solidFill>
                  <a:srgbClr val="002060"/>
                </a:solidFill>
              </a:rPr>
              <a:t>, os sistemas de ensino </a:t>
            </a:r>
            <a:r>
              <a:rPr b="1" lang="pt-BR" sz="1600" u="sng">
                <a:solidFill>
                  <a:srgbClr val="002060"/>
                </a:solidFill>
                <a:highlight>
                  <a:schemeClr val="accent6"/>
                </a:highlight>
              </a:rPr>
              <a:t>devem matricular</a:t>
            </a:r>
            <a:r>
              <a:rPr b="1" lang="pt-BR" sz="1600">
                <a:solidFill>
                  <a:srgbClr val="002060"/>
                </a:solidFill>
                <a:highlight>
                  <a:schemeClr val="accent6"/>
                </a:highlight>
              </a:rPr>
              <a:t> </a:t>
            </a:r>
            <a:r>
              <a:rPr lang="pt-BR" sz="1400">
                <a:solidFill>
                  <a:srgbClr val="002060"/>
                </a:solidFill>
              </a:rPr>
              <a:t>os alunos com </a:t>
            </a:r>
            <a:r>
              <a:rPr lang="pt-BR" sz="1400">
                <a:solidFill>
                  <a:srgbClr val="002060"/>
                </a:solidFill>
                <a:highlight>
                  <a:schemeClr val="accent4"/>
                </a:highlight>
              </a:rPr>
              <a:t>deficiência, transtornos globais do desenvolvimento e altas habilidades/superdotação </a:t>
            </a:r>
            <a:r>
              <a:rPr b="1" lang="pt-BR" sz="1800" u="sng">
                <a:solidFill>
                  <a:srgbClr val="002060"/>
                </a:solidFill>
                <a:highlight>
                  <a:schemeClr val="accent6"/>
                </a:highlight>
              </a:rPr>
              <a:t>nas classes comuns do ensino regular </a:t>
            </a:r>
            <a:r>
              <a:rPr b="1" lang="pt-BR" sz="2800" u="sng">
                <a:solidFill>
                  <a:srgbClr val="002060"/>
                </a:solidFill>
                <a:highlight>
                  <a:schemeClr val="accent6"/>
                </a:highlight>
              </a:rPr>
              <a:t>E</a:t>
            </a:r>
            <a:r>
              <a:rPr b="1" lang="pt-BR" sz="1800" u="sng">
                <a:solidFill>
                  <a:srgbClr val="002060"/>
                </a:solidFill>
                <a:highlight>
                  <a:schemeClr val="accent6"/>
                </a:highlight>
              </a:rPr>
              <a:t> no Atendimento Educacional Especializado (AEE),</a:t>
            </a:r>
            <a:r>
              <a:rPr b="1" lang="pt-BR" sz="1800">
                <a:solidFill>
                  <a:srgbClr val="002060"/>
                </a:solidFill>
              </a:rPr>
              <a:t> </a:t>
            </a:r>
            <a:r>
              <a:rPr lang="pt-BR" sz="1400">
                <a:solidFill>
                  <a:srgbClr val="002060"/>
                </a:solidFill>
              </a:rPr>
              <a:t>ofertado em </a:t>
            </a:r>
            <a:r>
              <a:rPr lang="pt-BR" sz="1400" u="sng">
                <a:solidFill>
                  <a:srgbClr val="002060"/>
                </a:solidFill>
                <a:highlight>
                  <a:srgbClr val="00FFFF"/>
                </a:highlight>
              </a:rPr>
              <a:t>salas de recursos multifuncionais</a:t>
            </a:r>
            <a:r>
              <a:rPr lang="pt-BR" sz="1400">
                <a:solidFill>
                  <a:srgbClr val="002060"/>
                </a:solidFill>
              </a:rPr>
              <a:t> ou em centros de Atendimento Educacional Especializado da rede pública ou de instituições comunitárias, confessionais ou filantrópicas sem fins lucrativos.</a:t>
            </a:r>
            <a:br>
              <a:rPr lang="pt-BR" sz="1400">
                <a:solidFill>
                  <a:srgbClr val="002060"/>
                </a:solidFill>
              </a:rPr>
            </a:br>
            <a:endParaRPr sz="1400">
              <a:solidFill>
                <a:srgbClr val="00206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1" lang="pt-BR" sz="900">
                <a:solidFill>
                  <a:srgbClr val="002060"/>
                </a:solidFill>
                <a:highlight>
                  <a:srgbClr val="FFFF00"/>
                </a:highlight>
              </a:rPr>
              <a:t>*</a:t>
            </a:r>
            <a:r>
              <a:rPr b="1" lang="pt-BR" sz="900">
                <a:solidFill>
                  <a:srgbClr val="002060"/>
                </a:solidFill>
              </a:rPr>
              <a:t>Decreto nº 6.571/2008  - </a:t>
            </a:r>
            <a:r>
              <a:rPr b="1" lang="pt-BR" sz="900">
                <a:solidFill>
                  <a:srgbClr val="002060"/>
                </a:solidFill>
                <a:highlight>
                  <a:srgbClr val="FFFF00"/>
                </a:highlight>
              </a:rPr>
              <a:t>revogado pelo Decreto nº 7.611/2011 </a:t>
            </a:r>
            <a:r>
              <a:rPr b="1" lang="pt-BR" sz="900">
                <a:solidFill>
                  <a:srgbClr val="002060"/>
                </a:solidFill>
              </a:rPr>
              <a:t>- Dispõe sobre a educação especial, o atendimento educacional especializado e dá outras providências.</a:t>
            </a:r>
            <a:br>
              <a:rPr b="1" lang="pt-BR" sz="900">
                <a:solidFill>
                  <a:srgbClr val="002060"/>
                </a:solidFill>
              </a:rPr>
            </a:br>
            <a:endParaRPr b="1" sz="3600">
              <a:solidFill>
                <a:srgbClr val="002060"/>
              </a:solidFill>
            </a:endParaRPr>
          </a:p>
        </p:txBody>
      </p:sp>
      <p:sp>
        <p:nvSpPr>
          <p:cNvPr id="81" name="Google Shape;81;g1f595887018_0_0"/>
          <p:cNvSpPr txBox="1"/>
          <p:nvPr>
            <p:ph idx="1" type="subTitle"/>
          </p:nvPr>
        </p:nvSpPr>
        <p:spPr>
          <a:xfrm>
            <a:off x="311700" y="327899"/>
            <a:ext cx="8520600" cy="108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94"/>
              <a:buNone/>
            </a:pPr>
            <a:r>
              <a:rPr b="1" lang="pt-BR" sz="4300">
                <a:solidFill>
                  <a:srgbClr val="0000FF"/>
                </a:solidFill>
              </a:rPr>
              <a:t>ENSINO REGULAR + AEE</a:t>
            </a:r>
            <a:endParaRPr b="1" sz="310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1f79df49578_0_0"/>
          <p:cNvSpPr txBox="1"/>
          <p:nvPr>
            <p:ph type="ctrTitle"/>
          </p:nvPr>
        </p:nvSpPr>
        <p:spPr>
          <a:xfrm>
            <a:off x="344475" y="1769550"/>
            <a:ext cx="8520600" cy="2736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11430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5200"/>
              <a:buNone/>
            </a:pPr>
            <a:br>
              <a:rPr b="1" lang="pt-BR" sz="4000">
                <a:latin typeface="Arial"/>
                <a:ea typeface="Arial"/>
                <a:cs typeface="Arial"/>
                <a:sym typeface="Arial"/>
              </a:rPr>
            </a:br>
            <a:r>
              <a:rPr b="1" lang="pt-BR" sz="2800">
                <a:solidFill>
                  <a:srgbClr val="002060"/>
                </a:solidFill>
              </a:rPr>
              <a:t>Lei Federal nº 14.113/2020 - novo FUNDEB</a:t>
            </a:r>
            <a:endParaRPr b="1" sz="2800">
              <a:solidFill>
                <a:srgbClr val="002060"/>
              </a:solidFill>
            </a:endParaRPr>
          </a:p>
          <a:p>
            <a:pPr indent="0" lvl="0" marL="0" rtl="0" algn="just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100">
                <a:solidFill>
                  <a:srgbClr val="002060"/>
                </a:solidFill>
              </a:rPr>
              <a:t>Art. 8º  Para os fins da </a:t>
            </a:r>
            <a:r>
              <a:rPr lang="pt-BR" sz="1100">
                <a:solidFill>
                  <a:srgbClr val="002060"/>
                </a:solidFill>
                <a:highlight>
                  <a:srgbClr val="F9CB9C"/>
                </a:highlight>
              </a:rPr>
              <a:t>distribuição dos recursos</a:t>
            </a:r>
            <a:r>
              <a:rPr lang="pt-BR" sz="1100">
                <a:solidFill>
                  <a:srgbClr val="002060"/>
                </a:solidFill>
              </a:rPr>
              <a:t> de que trata esta Lei, serão consideradas exclusivamente as matrículas presenciais efetivas, conforme os dados apurados no </a:t>
            </a:r>
            <a:r>
              <a:rPr b="1" lang="pt-BR" sz="1100">
                <a:solidFill>
                  <a:srgbClr val="002060"/>
                </a:solidFill>
              </a:rPr>
              <a:t>censo escolar mais atualizado</a:t>
            </a:r>
            <a:r>
              <a:rPr lang="pt-BR" sz="1100">
                <a:solidFill>
                  <a:srgbClr val="002060"/>
                </a:solidFill>
              </a:rPr>
              <a:t>, realizado anualmente pelo Instituto Nacional de Estudos e Pesquisas Educacionais Anísio Teixeira (Inep), observadas as diferenças e as ponderações mencionadas nos arts. 7º e 10 desta Lei.</a:t>
            </a:r>
            <a:endParaRPr sz="1100">
              <a:solidFill>
                <a:srgbClr val="002060"/>
              </a:solidFill>
            </a:endParaRPr>
          </a:p>
          <a:p>
            <a:pPr indent="0" lvl="0" marL="0" rtl="0" algn="just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100">
                <a:solidFill>
                  <a:srgbClr val="002060"/>
                </a:solidFill>
              </a:rPr>
              <a:t>(...)</a:t>
            </a:r>
            <a:endParaRPr sz="1100">
              <a:solidFill>
                <a:srgbClr val="002060"/>
              </a:solidFill>
            </a:endParaRPr>
          </a:p>
          <a:p>
            <a:pPr indent="0" lvl="0" marL="0" rtl="0" algn="just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100">
                <a:solidFill>
                  <a:srgbClr val="002060"/>
                </a:solidFill>
              </a:rPr>
              <a:t>§ 3º  Para </a:t>
            </a:r>
            <a:r>
              <a:rPr b="1" lang="pt-BR" sz="1100">
                <a:solidFill>
                  <a:srgbClr val="002060"/>
                </a:solidFill>
              </a:rPr>
              <a:t>efeito da distribuição dos recursos dos Fundos</a:t>
            </a:r>
            <a:r>
              <a:rPr lang="pt-BR" sz="1100">
                <a:solidFill>
                  <a:srgbClr val="002060"/>
                </a:solidFill>
              </a:rPr>
              <a:t>, será admitida a</a:t>
            </a:r>
            <a:r>
              <a:rPr lang="pt-BR" sz="1400">
                <a:solidFill>
                  <a:srgbClr val="002060"/>
                </a:solidFill>
              </a:rPr>
              <a:t> </a:t>
            </a:r>
            <a:r>
              <a:rPr b="1" lang="pt-BR" sz="1700">
                <a:solidFill>
                  <a:srgbClr val="002060"/>
                </a:solidFill>
                <a:highlight>
                  <a:srgbClr val="EEFF41"/>
                </a:highlight>
              </a:rPr>
              <a:t>dupla matrícula dos estudantes:</a:t>
            </a:r>
            <a:endParaRPr b="1" sz="1700">
              <a:solidFill>
                <a:srgbClr val="002060"/>
              </a:solidFill>
              <a:highlight>
                <a:srgbClr val="EEFF41"/>
              </a:highlight>
            </a:endParaRPr>
          </a:p>
          <a:p>
            <a:pPr indent="0" lvl="0" marL="0" rtl="0" algn="just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t-BR" sz="1500">
                <a:solidFill>
                  <a:srgbClr val="002060"/>
                </a:solidFill>
                <a:highlight>
                  <a:srgbClr val="F9CB9C"/>
                </a:highlight>
              </a:rPr>
              <a:t>I - da </a:t>
            </a:r>
            <a:r>
              <a:rPr b="1" lang="pt-BR" sz="1500" u="sng">
                <a:solidFill>
                  <a:srgbClr val="002060"/>
                </a:solidFill>
                <a:highlight>
                  <a:srgbClr val="F9CB9C"/>
                </a:highlight>
              </a:rPr>
              <a:t>educação regular da rede pública</a:t>
            </a:r>
            <a:r>
              <a:rPr b="1" lang="pt-BR" sz="1500">
                <a:solidFill>
                  <a:srgbClr val="002060"/>
                </a:solidFill>
                <a:highlight>
                  <a:srgbClr val="F9CB9C"/>
                </a:highlight>
              </a:rPr>
              <a:t> que recebem </a:t>
            </a:r>
            <a:r>
              <a:rPr b="1" lang="pt-BR" sz="1500" u="sng">
                <a:solidFill>
                  <a:srgbClr val="002060"/>
                </a:solidFill>
                <a:highlight>
                  <a:srgbClr val="F9CB9C"/>
                </a:highlight>
              </a:rPr>
              <a:t>atendimento educacional especializado</a:t>
            </a:r>
            <a:r>
              <a:rPr b="1" lang="pt-BR" sz="1500">
                <a:solidFill>
                  <a:srgbClr val="002060"/>
                </a:solidFill>
                <a:highlight>
                  <a:srgbClr val="F9CB9C"/>
                </a:highlight>
              </a:rPr>
              <a:t>;</a:t>
            </a:r>
            <a:endParaRPr b="1" sz="1500">
              <a:solidFill>
                <a:srgbClr val="002060"/>
              </a:solidFill>
              <a:highlight>
                <a:srgbClr val="F9CB9C"/>
              </a:highlight>
            </a:endParaRPr>
          </a:p>
          <a:p>
            <a:pPr indent="0" lvl="0" marL="11430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5200"/>
              <a:buNone/>
            </a:pPr>
            <a:r>
              <a:t/>
            </a:r>
            <a:endParaRPr b="1" sz="2000" u="sng">
              <a:solidFill>
                <a:srgbClr val="002060"/>
              </a:solidFill>
            </a:endParaRPr>
          </a:p>
        </p:txBody>
      </p:sp>
      <p:sp>
        <p:nvSpPr>
          <p:cNvPr id="87" name="Google Shape;87;g1f79df49578_0_0"/>
          <p:cNvSpPr txBox="1"/>
          <p:nvPr>
            <p:ph idx="1" type="subTitle"/>
          </p:nvPr>
        </p:nvSpPr>
        <p:spPr>
          <a:xfrm>
            <a:off x="311700" y="327899"/>
            <a:ext cx="8520600" cy="108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rPr b="1" lang="pt-BR" sz="2412">
                <a:solidFill>
                  <a:srgbClr val="FF0000"/>
                </a:solidFill>
                <a:highlight>
                  <a:srgbClr val="FFF2CC"/>
                </a:highlight>
              </a:rPr>
              <a:t>Sistema de Dupla Matrícula</a:t>
            </a:r>
            <a:endParaRPr b="1" sz="2412">
              <a:solidFill>
                <a:srgbClr val="FF0000"/>
              </a:solidFill>
              <a:highlight>
                <a:srgbClr val="FFF2CC"/>
              </a:highlight>
            </a:endParaRPr>
          </a:p>
          <a:p>
            <a:pPr indent="0" lvl="0" marL="0" rtl="0" algn="ct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rPr b="1" lang="pt-BR" sz="2412">
                <a:solidFill>
                  <a:srgbClr val="FF0000"/>
                </a:solidFill>
                <a:highlight>
                  <a:srgbClr val="FFF2CC"/>
                </a:highlight>
              </a:rPr>
              <a:t>na Educação Especial</a:t>
            </a:r>
            <a:endParaRPr b="1" sz="2412">
              <a:solidFill>
                <a:srgbClr val="FF0000"/>
              </a:solidFill>
              <a:highlight>
                <a:srgbClr val="FFF2CC"/>
              </a:highlight>
            </a:endParaRPr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059"/>
              <a:buNone/>
            </a:pPr>
            <a:r>
              <a:t/>
            </a:r>
            <a:endParaRPr b="1" sz="2687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1f79df49578_0_7"/>
          <p:cNvSpPr txBox="1"/>
          <p:nvPr>
            <p:ph type="ctrTitle"/>
          </p:nvPr>
        </p:nvSpPr>
        <p:spPr>
          <a:xfrm>
            <a:off x="344475" y="1266225"/>
            <a:ext cx="8520600" cy="3240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11430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5200"/>
              <a:buNone/>
            </a:pPr>
            <a:br>
              <a:rPr b="1" lang="pt-BR" sz="4000">
                <a:latin typeface="Arial"/>
                <a:ea typeface="Arial"/>
                <a:cs typeface="Arial"/>
                <a:sym typeface="Arial"/>
              </a:rPr>
            </a:br>
            <a:r>
              <a:rPr b="1" lang="pt-BR" sz="2800">
                <a:solidFill>
                  <a:srgbClr val="002060"/>
                </a:solidFill>
                <a:highlight>
                  <a:srgbClr val="EEFF41"/>
                </a:highlight>
              </a:rPr>
              <a:t>EDUCAÇÃO BÁSICA PÚBLICA</a:t>
            </a:r>
            <a:endParaRPr b="1" sz="2800">
              <a:solidFill>
                <a:srgbClr val="002060"/>
              </a:solidFill>
              <a:highlight>
                <a:srgbClr val="EEFF41"/>
              </a:highlight>
            </a:endParaRPr>
          </a:p>
          <a:p>
            <a:pPr indent="0" lvl="0" marL="11430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5200"/>
              <a:buNone/>
            </a:pPr>
            <a:r>
              <a:t/>
            </a:r>
            <a:endParaRPr b="1" sz="2800">
              <a:solidFill>
                <a:srgbClr val="002060"/>
              </a:solidFill>
              <a:highlight>
                <a:srgbClr val="EEFF41"/>
              </a:highlight>
            </a:endParaRPr>
          </a:p>
          <a:p>
            <a:pPr indent="0" lvl="0" marL="1143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t-BR" sz="2800">
                <a:solidFill>
                  <a:srgbClr val="00B050"/>
                </a:solidFill>
              </a:rPr>
              <a:t>Educação Infantil - Ensino Fundamental e Ensino Médio</a:t>
            </a:r>
            <a:endParaRPr b="1" sz="2800">
              <a:solidFill>
                <a:srgbClr val="00B050"/>
              </a:solidFill>
            </a:endParaRPr>
          </a:p>
          <a:p>
            <a:pPr indent="0" lvl="0" marL="11430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5200"/>
              <a:buNone/>
            </a:pPr>
            <a:r>
              <a:t/>
            </a:r>
            <a:endParaRPr b="1" sz="2800">
              <a:solidFill>
                <a:srgbClr val="002060"/>
              </a:solidFill>
            </a:endParaRPr>
          </a:p>
        </p:txBody>
      </p:sp>
      <p:sp>
        <p:nvSpPr>
          <p:cNvPr id="93" name="Google Shape;93;g1f79df49578_0_7"/>
          <p:cNvSpPr txBox="1"/>
          <p:nvPr>
            <p:ph idx="1" type="subTitle"/>
          </p:nvPr>
        </p:nvSpPr>
        <p:spPr>
          <a:xfrm>
            <a:off x="311700" y="327899"/>
            <a:ext cx="8520600" cy="108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688"/>
              <a:buNone/>
            </a:pPr>
            <a:r>
              <a:rPr b="1" lang="pt-BR" sz="2412">
                <a:solidFill>
                  <a:srgbClr val="FF0000"/>
                </a:solidFill>
                <a:highlight>
                  <a:srgbClr val="FFF2CC"/>
                </a:highlight>
              </a:rPr>
              <a:t>Sistema de Dupla Matrícula</a:t>
            </a:r>
            <a:endParaRPr b="1" sz="2412">
              <a:solidFill>
                <a:srgbClr val="FF0000"/>
              </a:solidFill>
              <a:highlight>
                <a:srgbClr val="FFF2CC"/>
              </a:highlight>
            </a:endParaRPr>
          </a:p>
          <a:p>
            <a:pPr indent="0" lvl="0" marL="0" rtl="0" algn="ct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688"/>
              <a:buNone/>
            </a:pPr>
            <a:r>
              <a:rPr b="1" lang="pt-BR" sz="2412">
                <a:solidFill>
                  <a:srgbClr val="FF0000"/>
                </a:solidFill>
                <a:highlight>
                  <a:srgbClr val="FFF2CC"/>
                </a:highlight>
              </a:rPr>
              <a:t>na Educação Especial</a:t>
            </a:r>
            <a:endParaRPr b="1" sz="2412">
              <a:solidFill>
                <a:srgbClr val="FF0000"/>
              </a:solidFill>
              <a:highlight>
                <a:srgbClr val="FFF2CC"/>
              </a:highlight>
            </a:endParaRPr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059"/>
              <a:buNone/>
            </a:pPr>
            <a:r>
              <a:t/>
            </a:r>
            <a:endParaRPr b="1" sz="2687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2c4122154f9_0_39"/>
          <p:cNvSpPr txBox="1"/>
          <p:nvPr>
            <p:ph type="ctrTitle"/>
          </p:nvPr>
        </p:nvSpPr>
        <p:spPr>
          <a:xfrm>
            <a:off x="344475" y="959500"/>
            <a:ext cx="8520600" cy="3224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11430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5200"/>
              <a:buNone/>
            </a:pPr>
            <a:br>
              <a:rPr b="1" lang="pt-BR" sz="4000">
                <a:latin typeface="Arial"/>
                <a:ea typeface="Arial"/>
                <a:cs typeface="Arial"/>
                <a:sym typeface="Arial"/>
              </a:rPr>
            </a:br>
            <a:r>
              <a:rPr b="1" lang="pt-BR" sz="4000">
                <a:solidFill>
                  <a:srgbClr val="002060"/>
                </a:solidFill>
              </a:rPr>
              <a:t>O que é o AEE</a:t>
            </a:r>
            <a:br>
              <a:rPr b="1" lang="pt-BR" sz="4000">
                <a:solidFill>
                  <a:srgbClr val="002060"/>
                </a:solidFill>
              </a:rPr>
            </a:br>
            <a:r>
              <a:rPr b="1" lang="pt-BR" sz="3200">
                <a:solidFill>
                  <a:srgbClr val="4A8BF4"/>
                </a:solidFill>
              </a:rPr>
              <a:t>(Atendimento Educacional Especializado)</a:t>
            </a:r>
            <a:br>
              <a:rPr b="1" lang="pt-BR" sz="3200">
                <a:solidFill>
                  <a:srgbClr val="4A8BF4"/>
                </a:solidFill>
              </a:rPr>
            </a:br>
            <a:br>
              <a:rPr b="1" lang="pt-BR" sz="4000">
                <a:solidFill>
                  <a:srgbClr val="002060"/>
                </a:solidFill>
              </a:rPr>
            </a:br>
            <a:r>
              <a:rPr b="1" lang="pt-BR" sz="4000">
                <a:solidFill>
                  <a:srgbClr val="002060"/>
                </a:solidFill>
              </a:rPr>
              <a:t>E qual sua função?</a:t>
            </a:r>
            <a:endParaRPr b="1" sz="7200">
              <a:solidFill>
                <a:srgbClr val="002060"/>
              </a:solidFill>
            </a:endParaRPr>
          </a:p>
          <a:p>
            <a:pPr indent="0" lvl="0" marL="11430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5200"/>
              <a:buNone/>
            </a:pPr>
            <a:r>
              <a:t/>
            </a:r>
            <a:endParaRPr b="1" sz="360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2c4122154f9_0_44"/>
          <p:cNvSpPr txBox="1"/>
          <p:nvPr>
            <p:ph type="ctrTitle"/>
          </p:nvPr>
        </p:nvSpPr>
        <p:spPr>
          <a:xfrm>
            <a:off x="344475" y="613450"/>
            <a:ext cx="8520600" cy="3570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11430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5200"/>
              <a:buNone/>
            </a:pPr>
            <a:br>
              <a:rPr b="1" lang="pt-BR" sz="4000">
                <a:latin typeface="Arial"/>
                <a:ea typeface="Arial"/>
                <a:cs typeface="Arial"/>
                <a:sym typeface="Arial"/>
              </a:rPr>
            </a:br>
            <a:r>
              <a:rPr lang="pt-BR" sz="28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Art. 2º O AEE tem como função </a:t>
            </a:r>
            <a:r>
              <a:rPr b="1" lang="pt-BR" sz="2800" u="sng">
                <a:solidFill>
                  <a:srgbClr val="002060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complementar ou suplementar</a:t>
            </a:r>
            <a:r>
              <a:rPr b="1" lang="pt-BR" sz="2800">
                <a:solidFill>
                  <a:srgbClr val="002060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8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pt-BR" sz="2800" u="sng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formação do aluno</a:t>
            </a:r>
            <a:r>
              <a:rPr lang="pt-BR" sz="28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por meio da disponibilização de</a:t>
            </a:r>
            <a:r>
              <a:rPr b="1" lang="pt-BR" sz="28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pt-BR" sz="2800">
                <a:solidFill>
                  <a:srgbClr val="002060"/>
                </a:solidFill>
                <a:highlight>
                  <a:srgbClr val="EEFF41"/>
                </a:highlight>
                <a:latin typeface="Calibri"/>
                <a:ea typeface="Calibri"/>
                <a:cs typeface="Calibri"/>
                <a:sym typeface="Calibri"/>
              </a:rPr>
              <a:t>serviços, recursos de acessibilidade e estratégias </a:t>
            </a:r>
            <a:r>
              <a:rPr lang="pt-BR" sz="2800">
                <a:solidFill>
                  <a:srgbClr val="002060"/>
                </a:solidFill>
                <a:highlight>
                  <a:srgbClr val="EEFF41"/>
                </a:highlight>
                <a:latin typeface="Calibri"/>
                <a:ea typeface="Calibri"/>
                <a:cs typeface="Calibri"/>
                <a:sym typeface="Calibri"/>
              </a:rPr>
              <a:t>que </a:t>
            </a:r>
            <a:r>
              <a:rPr b="1" lang="pt-BR" sz="2800" u="sng">
                <a:solidFill>
                  <a:srgbClr val="002060"/>
                </a:solidFill>
                <a:highlight>
                  <a:srgbClr val="EEFF41"/>
                </a:highlight>
                <a:latin typeface="Calibri"/>
                <a:ea typeface="Calibri"/>
                <a:cs typeface="Calibri"/>
                <a:sym typeface="Calibri"/>
              </a:rPr>
              <a:t>eliminem as barreiras</a:t>
            </a:r>
            <a:r>
              <a:rPr b="1" lang="pt-BR" sz="28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8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para </a:t>
            </a:r>
            <a:r>
              <a:rPr b="1" lang="pt-BR" sz="2800" u="sng">
                <a:solidFill>
                  <a:srgbClr val="002060"/>
                </a:solidFill>
                <a:highlight>
                  <a:srgbClr val="F9CB9C"/>
                </a:highlight>
                <a:latin typeface="Calibri"/>
                <a:ea typeface="Calibri"/>
                <a:cs typeface="Calibri"/>
                <a:sym typeface="Calibri"/>
              </a:rPr>
              <a:t>sua plena participação na sociedade e desenvolvimento de sua aprendizagem</a:t>
            </a:r>
            <a:r>
              <a:rPr b="1" lang="pt-BR" sz="2800">
                <a:solidFill>
                  <a:srgbClr val="002060"/>
                </a:solidFill>
                <a:highlight>
                  <a:srgbClr val="F9CB9C"/>
                </a:highlight>
                <a:latin typeface="Calibri"/>
                <a:ea typeface="Calibri"/>
                <a:cs typeface="Calibri"/>
                <a:sym typeface="Calibri"/>
              </a:rPr>
              <a:t>.</a:t>
            </a:r>
            <a:endParaRPr b="1" sz="2800">
              <a:solidFill>
                <a:srgbClr val="002060"/>
              </a:solidFill>
              <a:highlight>
                <a:srgbClr val="F9CB9C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11430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5200"/>
              <a:buNone/>
            </a:pPr>
            <a:r>
              <a:t/>
            </a:r>
            <a:endParaRPr b="1" sz="280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1430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5200"/>
              <a:buNone/>
            </a:pPr>
            <a:r>
              <a:rPr b="1" lang="pt-BR" sz="2700" u="sng">
                <a:solidFill>
                  <a:srgbClr val="002060"/>
                </a:solidFill>
              </a:rPr>
              <a:t>(RESOLUÇÃO CNE/CEB N. 4/2009)</a:t>
            </a:r>
            <a:endParaRPr b="1" sz="2700" u="sng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Sarita Peres</dc:creator>
</cp:coreProperties>
</file>