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86" r:id="rId3"/>
    <p:sldId id="263" r:id="rId4"/>
    <p:sldId id="257" r:id="rId5"/>
    <p:sldId id="287" r:id="rId6"/>
    <p:sldId id="259" r:id="rId7"/>
    <p:sldId id="260" r:id="rId8"/>
    <p:sldId id="299" r:id="rId9"/>
    <p:sldId id="292" r:id="rId10"/>
    <p:sldId id="294" r:id="rId11"/>
    <p:sldId id="296" r:id="rId12"/>
    <p:sldId id="288" r:id="rId13"/>
    <p:sldId id="289" r:id="rId14"/>
    <p:sldId id="290" r:id="rId15"/>
    <p:sldId id="291" r:id="rId16"/>
    <p:sldId id="293" r:id="rId17"/>
    <p:sldId id="266" r:id="rId18"/>
    <p:sldId id="295" r:id="rId19"/>
    <p:sldId id="297" r:id="rId20"/>
    <p:sldId id="298" r:id="rId21"/>
    <p:sldId id="282" r:id="rId22"/>
    <p:sldId id="302" r:id="rId23"/>
    <p:sldId id="284" r:id="rId24"/>
    <p:sldId id="300" r:id="rId25"/>
    <p:sldId id="301" r:id="rId2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782" y="-2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A421602-CB7A-95EE-AB47-923AC584D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2A6C2F42-E930-31A7-4302-E651C3C2D4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3097271-BB3D-C25C-C9F4-5DF3E60C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D308489-2996-A115-F1CB-8EEC2395E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A9B5F998-5036-BA3D-8AEF-82264E5AD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62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1062717-1C7E-EF15-3F84-197BAA3B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39B46DC0-47F4-FF2E-65AB-BD4C77298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C5A4350-8257-509B-92B2-CAED3FBFE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4EC0907-8C6E-7FFD-5287-A7D5821A4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1B0448F0-AF2E-A12E-746F-A55F405CF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223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44E4528E-827E-C6DA-3386-EEDEBAC3DE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1421DC6A-6385-DAB9-3DBA-D69FC73DB3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DCF07AE-290A-0D93-F908-60A3C317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D4FD94F-96DA-CF3B-7D02-B68416B9C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39EA3D2-02F8-D492-A885-D5E0C4BA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456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2A00D91-9F7D-9487-1E66-29CDD688B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28AD40D-62BC-CBCE-041D-7C15980B3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03588A6-A67D-0BB3-3F59-D5A273106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1C16218-F066-406D-B59E-78CBB3B0E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2576A95-934F-AC06-B377-17DE3ADD6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114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C54561A-F846-0112-03A9-4B5B965F3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558BDA40-2948-1E90-134E-446022291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F42DB340-9A6F-22DC-B72F-0CA5F26B6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01050643-FFAD-8271-54F9-0A1917441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DFB31B4-6E17-4FE1-E803-AC375307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006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9994DCE-6CCC-BE44-2A6D-A34177FF5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DE6C6A2-1D20-4435-EC84-85CEED2F9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02A0ADE1-5F42-0EC9-7685-F7ABD01EA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1CD93CA3-BD82-13BE-E356-892DEBD2A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DC4C9962-51E3-8BBD-CEB2-8B89A40D5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75AB5332-A9F6-AFCF-61F8-E37004D95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118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F359FB3-56A9-BEF1-A711-D920EE0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FD529DE6-FA1C-8B54-A952-345BF736C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711A651C-4424-D8A0-DA98-981A3C9CC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8D877C11-6065-0091-1368-19E16004D0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0988B75E-9159-0091-8172-7271B3427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E73CFBA2-3CF8-62AA-52D5-5B7A21C53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BF65AFE8-1815-CFA9-D2B7-7EFD2C7D8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987AD5E5-FAAB-C7E7-D5EC-F3DDDC50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5899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E962151-0FE6-89CF-F424-DF8DB0E91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88750F38-9FF4-A4D7-5601-017D91A1B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52761024-3C63-3744-77D1-077851B9C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DA3E2EA5-2453-2A19-B429-F183789CE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54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A74C374E-38FF-0529-A4B7-B55033B40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868843EA-58C7-88CB-F463-37780155A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B209845F-ECB5-36E6-7B0D-95A11D3A1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27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CF1F3A2-CDC1-AA90-19E4-8BBC645E2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1808903-E243-65FF-6BCB-6A992C7C5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1086FCCF-C0BF-663B-3333-953C84FAA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A3410D7-1083-711B-E98C-F57ECA4A2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671482CC-9E22-A071-C019-CC05DD6E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7C2F280-56C4-71FB-023F-AEFBE281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2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025109D-E900-7534-C018-D9A64B11D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D9363160-8BA3-6724-A501-43EEBDA3D7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53CCC69C-A2C1-E7CA-4360-340825F98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D754204A-8C87-0779-7C93-EC53B42E1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2BB25622-6080-24B9-565C-681B4CA8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6965F81-435C-5AF3-DD5D-0565219B5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765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3E1AE3B5-4420-D90C-EF3C-3AE53F4CC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1B2442F8-A5D2-7EDC-7149-413FEF64C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6A9F51DA-6565-9CE1-FF96-157F3A03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56866-FA27-48C2-8598-3C2AE845DAA5}" type="datetimeFigureOut">
              <a:rPr lang="pt-BR" smtClean="0"/>
              <a:t>19/04/2024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7D4A9924-D8FA-8002-1876-0BBB71463D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A170AD-24C3-31AC-7376-C669184ABC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373DE-E5A0-44B0-9352-68AC961553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45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DOxruDcIl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AA0276A-46D1-1973-9287-D83D973F1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2175" y="1084263"/>
            <a:ext cx="9144000" cy="2387600"/>
          </a:xfrm>
        </p:spPr>
        <p:txBody>
          <a:bodyPr>
            <a:normAutofit/>
          </a:bodyPr>
          <a:lstStyle/>
          <a:p>
            <a:pPr algn="r"/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Bullying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 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Cyberbullying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/>
            </a:r>
            <a:b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</a:br>
            <a:r>
              <a:rPr lang="pt-BR" sz="3300" b="1" dirty="0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Prevenção, Ação e Intervenção</a:t>
            </a:r>
            <a:endParaRPr lang="pt-BR" sz="3300" b="1" dirty="0">
              <a:solidFill>
                <a:schemeClr val="bg1"/>
              </a:solidFill>
              <a:latin typeface="Bahnschrift" panose="020B0502040204020203" pitchFamily="34" charset="0"/>
              <a:ea typeface="MS Gothic" panose="020B0609070205080204" pitchFamily="49" charset="-128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40998830-07FB-01CB-E30F-D1309D35A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5913"/>
            <a:ext cx="9144000" cy="769937"/>
          </a:xfrm>
        </p:spPr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Aline Batista </a:t>
            </a:r>
            <a:r>
              <a:rPr lang="pt-BR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Moscovits</a:t>
            </a: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Imagem 6" descr="Desenho de uma árvore">
            <a:extLst>
              <a:ext uri="{FF2B5EF4-FFF2-40B4-BE49-F238E27FC236}">
                <a16:creationId xmlns="" xmlns:a16="http://schemas.microsoft.com/office/drawing/2014/main" id="{7195A98D-DA9C-A713-4B05-FFCCAACF40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65570" y="295554"/>
            <a:ext cx="3430009" cy="343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46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Crime de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Bullying</a:t>
            </a:r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Cyberbulling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1905000"/>
            <a:ext cx="9744075" cy="3781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i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Prática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atos de violência física ou psicológica, intencionais e repetidos, cometidos por um ou mais agressores contra uma ou mais vítimas d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eterminadas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independentemente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 maior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menor</a:t>
            </a: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6160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Crime de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Bullying</a:t>
            </a:r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Cyberbullying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1905000"/>
            <a:ext cx="9744075" cy="37814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Cyberbullying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/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intimidação sistemática virtual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</a:p>
          <a:p>
            <a:pPr algn="just"/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“conduta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 realizada por meio da rede de computadores, de rede social, de aplicativos, de jogos online ou por qualquer outro meio ou ambiente digital, ou transmitida em tempo real”</a:t>
            </a: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78617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Erro metodológico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274" y="1825625"/>
            <a:ext cx="8220009" cy="3772093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pena de multa isolada para o crime de </a:t>
            </a:r>
            <a:r>
              <a:rPr lang="pt-BR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</a:p>
          <a:p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Metodologia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legal e tradicional da tipificação de crimes e cominação de penas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não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admite a previsão isolada da pena de multa para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crimes (</a:t>
            </a:r>
            <a:r>
              <a:rPr lang="pt-BR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Dec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-Lei nº.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3.914, de 9 de dezembro de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1941).</a:t>
            </a:r>
          </a:p>
          <a:p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Aplica-se a contravenções penais</a:t>
            </a: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1233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Sujeito Ativo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274" y="1825625"/>
            <a:ext cx="8220009" cy="3772093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Prioritariamente</a:t>
            </a:r>
            <a:r>
              <a:rPr lang="pt-BR" dirty="0">
                <a:solidFill>
                  <a:schemeClr val="bg1"/>
                </a:solidFill>
              </a:rPr>
              <a:t>, jovens (inclusive </a:t>
            </a:r>
            <a:r>
              <a:rPr lang="pt-BR" dirty="0" err="1">
                <a:solidFill>
                  <a:schemeClr val="bg1"/>
                </a:solidFill>
              </a:rPr>
              <a:t>pre-adolescentes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smtClean="0">
                <a:solidFill>
                  <a:schemeClr val="bg1"/>
                </a:solidFill>
              </a:rPr>
              <a:t>inimputáveis) – mais comum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Zoar</a:t>
            </a:r>
            <a:r>
              <a:rPr lang="pt-BR" dirty="0">
                <a:solidFill>
                  <a:schemeClr val="bg1"/>
                </a:solidFill>
              </a:rPr>
              <a:t>, ridicularizar, fazer chacota da indigitada vitima, havendo, inclusive, hipóteses que levaram algumas vítimas de </a:t>
            </a:r>
            <a:r>
              <a:rPr lang="pt-BR" i="1" dirty="0" err="1">
                <a:solidFill>
                  <a:schemeClr val="bg1"/>
                </a:solidFill>
              </a:rPr>
              <a:t>bullying</a:t>
            </a:r>
            <a:r>
              <a:rPr lang="pt-BR" dirty="0">
                <a:solidFill>
                  <a:schemeClr val="bg1"/>
                </a:solidFill>
              </a:rPr>
              <a:t> ao suicídio por não suportar o sofrimento imposto 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Gravidade </a:t>
            </a:r>
            <a:r>
              <a:rPr lang="pt-BR" dirty="0">
                <a:solidFill>
                  <a:schemeClr val="bg1"/>
                </a:solidFill>
              </a:rPr>
              <a:t>da conduta ora </a:t>
            </a:r>
            <a:r>
              <a:rPr lang="pt-BR" dirty="0" smtClean="0">
                <a:solidFill>
                  <a:schemeClr val="bg1"/>
                </a:solidFill>
              </a:rPr>
              <a:t>criminalizada (além da habitualidade)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Não afasta a prática por pessoas adultas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Condutas agressivas</a:t>
            </a:r>
            <a:r>
              <a:rPr lang="pt-BR" dirty="0">
                <a:solidFill>
                  <a:schemeClr val="bg1"/>
                </a:solidFill>
              </a:rPr>
              <a:t>, </a:t>
            </a:r>
            <a:r>
              <a:rPr lang="pt-BR" dirty="0" smtClean="0">
                <a:solidFill>
                  <a:schemeClr val="bg1"/>
                </a:solidFill>
              </a:rPr>
              <a:t>como </a:t>
            </a:r>
            <a:r>
              <a:rPr lang="pt-BR" dirty="0">
                <a:solidFill>
                  <a:schemeClr val="bg1"/>
                </a:solidFill>
              </a:rPr>
              <a:t>forma de agredir a honra, a dignidade, a integridade e, especialmente, o equilíbrio emocional de </a:t>
            </a:r>
            <a:r>
              <a:rPr lang="pt-BR" dirty="0" smtClean="0">
                <a:solidFill>
                  <a:schemeClr val="bg1"/>
                </a:solidFill>
              </a:rPr>
              <a:t>terceiros.</a:t>
            </a: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118190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Sujeito Passivo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274" y="1825625"/>
            <a:ext cx="8220009" cy="3772093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Prioritariamente</a:t>
            </a:r>
            <a:r>
              <a:rPr lang="pt-BR" dirty="0">
                <a:solidFill>
                  <a:schemeClr val="bg1"/>
                </a:solidFill>
              </a:rPr>
              <a:t>, crianças e adolescentes, por sua fragilidade e </a:t>
            </a:r>
            <a:r>
              <a:rPr lang="pt-BR" dirty="0" smtClean="0">
                <a:solidFill>
                  <a:schemeClr val="bg1"/>
                </a:solidFill>
              </a:rPr>
              <a:t>vulnerabilidade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Pessoas com deficiência, </a:t>
            </a:r>
            <a:r>
              <a:rPr lang="pt-BR" dirty="0">
                <a:solidFill>
                  <a:schemeClr val="bg1"/>
                </a:solidFill>
              </a:rPr>
              <a:t>idosas ou valetudinárias, 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Não </a:t>
            </a:r>
            <a:r>
              <a:rPr lang="pt-BR" dirty="0">
                <a:solidFill>
                  <a:schemeClr val="bg1"/>
                </a:solidFill>
              </a:rPr>
              <a:t>afasta de todo as pessoas </a:t>
            </a:r>
            <a:r>
              <a:rPr lang="pt-BR" dirty="0" smtClean="0">
                <a:solidFill>
                  <a:schemeClr val="bg1"/>
                </a:solidFill>
              </a:rPr>
              <a:t>adultas, </a:t>
            </a:r>
            <a:r>
              <a:rPr lang="pt-BR" dirty="0">
                <a:solidFill>
                  <a:schemeClr val="bg1"/>
                </a:solidFill>
              </a:rPr>
              <a:t>dependendo das circunstâncias e da insistência repetitiva com que referida conduta é praticada.</a:t>
            </a:r>
            <a:endParaRPr lang="pt-BR" dirty="0" smtClean="0">
              <a:solidFill>
                <a:schemeClr val="bg1"/>
              </a:solidFill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06152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Bem jurídico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tutelado </a:t>
            </a:r>
            <a:b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</a:b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274" y="1825625"/>
            <a:ext cx="8220009" cy="3772093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P</a:t>
            </a:r>
            <a:r>
              <a:rPr lang="pt-BR" dirty="0" smtClean="0">
                <a:solidFill>
                  <a:schemeClr val="bg1"/>
                </a:solidFill>
              </a:rPr>
              <a:t>roteção </a:t>
            </a:r>
            <a:r>
              <a:rPr lang="pt-BR" dirty="0">
                <a:solidFill>
                  <a:schemeClr val="bg1"/>
                </a:solidFill>
              </a:rPr>
              <a:t>jurídico-penal 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>
                <a:solidFill>
                  <a:schemeClr val="bg1"/>
                </a:solidFill>
              </a:rPr>
              <a:t>N</a:t>
            </a:r>
            <a:r>
              <a:rPr lang="pt-BR" dirty="0" smtClean="0">
                <a:solidFill>
                  <a:schemeClr val="bg1"/>
                </a:solidFill>
              </a:rPr>
              <a:t>ão </a:t>
            </a:r>
            <a:r>
              <a:rPr lang="pt-BR" dirty="0">
                <a:solidFill>
                  <a:schemeClr val="bg1"/>
                </a:solidFill>
              </a:rPr>
              <a:t>apenas da dignidade pessoal das </a:t>
            </a:r>
            <a:r>
              <a:rPr lang="pt-BR" dirty="0" smtClean="0">
                <a:solidFill>
                  <a:schemeClr val="bg1"/>
                </a:solidFill>
              </a:rPr>
              <a:t>vítimas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Sua </a:t>
            </a:r>
            <a:r>
              <a:rPr lang="pt-BR" dirty="0">
                <a:solidFill>
                  <a:schemeClr val="bg1"/>
                </a:solidFill>
              </a:rPr>
              <a:t>saúde mental, psicológica e funcional, ao criminalizar condutas gravemente desvirtuadas de quem as comete, gratuitamente, contra alguém, </a:t>
            </a:r>
            <a:r>
              <a:rPr lang="pt-BR" dirty="0" err="1" smtClean="0">
                <a:solidFill>
                  <a:schemeClr val="bg1"/>
                </a:solidFill>
              </a:rPr>
              <a:t>desautorizadamente</a:t>
            </a:r>
            <a:r>
              <a:rPr lang="pt-BR" dirty="0" smtClean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76910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Bem jurídico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tutelado </a:t>
            </a:r>
            <a:b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Ambiente educacional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274" y="1825625"/>
            <a:ext cx="8220009" cy="3772093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Local mais comum </a:t>
            </a:r>
            <a:r>
              <a:rPr lang="pt-BR" dirty="0">
                <a:solidFill>
                  <a:schemeClr val="bg1"/>
                </a:solidFill>
              </a:rPr>
              <a:t>para a prática </a:t>
            </a:r>
            <a:r>
              <a:rPr lang="pt-BR" dirty="0" smtClean="0">
                <a:solidFill>
                  <a:schemeClr val="bg1"/>
                </a:solidFill>
              </a:rPr>
              <a:t>do </a:t>
            </a:r>
            <a:r>
              <a:rPr lang="pt-BR" i="1" dirty="0" err="1" smtClean="0">
                <a:solidFill>
                  <a:schemeClr val="bg1"/>
                </a:solidFill>
              </a:rPr>
              <a:t>bullying</a:t>
            </a:r>
            <a:r>
              <a:rPr lang="pt-BR" i="1" dirty="0" smtClean="0">
                <a:solidFill>
                  <a:schemeClr val="bg1"/>
                </a:solidFill>
              </a:rPr>
              <a:t> e </a:t>
            </a:r>
            <a:r>
              <a:rPr lang="pt-BR" i="1" dirty="0" err="1" smtClean="0">
                <a:solidFill>
                  <a:schemeClr val="bg1"/>
                </a:solidFill>
              </a:rPr>
              <a:t>Cyberbullying</a:t>
            </a:r>
            <a:endParaRPr lang="pt-BR" i="1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Ações para combater </a:t>
            </a:r>
            <a:r>
              <a:rPr lang="pt-BR" dirty="0">
                <a:solidFill>
                  <a:schemeClr val="bg1"/>
                </a:solidFill>
              </a:rPr>
              <a:t>tais </a:t>
            </a:r>
            <a:r>
              <a:rPr lang="pt-BR" dirty="0" smtClean="0">
                <a:solidFill>
                  <a:schemeClr val="bg1"/>
                </a:solidFill>
              </a:rPr>
              <a:t>práticas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Conscientização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Educação </a:t>
            </a:r>
          </a:p>
          <a:p>
            <a:r>
              <a:rPr lang="pt-BR" dirty="0">
                <a:solidFill>
                  <a:schemeClr val="bg1"/>
                </a:solidFill>
              </a:rPr>
              <a:t>I</a:t>
            </a:r>
            <a:r>
              <a:rPr lang="pt-BR" dirty="0" smtClean="0">
                <a:solidFill>
                  <a:schemeClr val="bg1"/>
                </a:solidFill>
              </a:rPr>
              <a:t>mplementação </a:t>
            </a:r>
            <a:r>
              <a:rPr lang="pt-BR" dirty="0">
                <a:solidFill>
                  <a:schemeClr val="bg1"/>
                </a:solidFill>
              </a:rPr>
              <a:t>de políticas “</a:t>
            </a:r>
            <a:r>
              <a:rPr lang="pt-BR" dirty="0" err="1">
                <a:solidFill>
                  <a:schemeClr val="bg1"/>
                </a:solidFill>
              </a:rPr>
              <a:t>antibullyinistas</a:t>
            </a:r>
            <a:r>
              <a:rPr lang="pt-BR" dirty="0" smtClean="0">
                <a:solidFill>
                  <a:schemeClr val="bg1"/>
                </a:solidFill>
              </a:rPr>
              <a:t>”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Escola e Comunidades (escolares e acadêmicas).</a:t>
            </a: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77394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Dados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224" y="1419225"/>
            <a:ext cx="9054151" cy="45023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Fonte: Instituto </a:t>
            </a:r>
            <a:r>
              <a:rPr lang="pt-BR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Ipsos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(Paris)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43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Brasil é  o segundo país que registra o maior número de casos de </a:t>
            </a:r>
            <a:r>
              <a:rPr lang="pt-BR" sz="4300" i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sz="43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pt-BR" sz="4300" i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cyberbullying</a:t>
            </a:r>
            <a:r>
              <a:rPr lang="pt-BR" sz="4300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43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mundo,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3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atrás </a:t>
            </a:r>
            <a:r>
              <a:rPr lang="pt-BR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apenas da </a:t>
            </a:r>
            <a:r>
              <a:rPr lang="pt-BR" sz="3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Índia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Índice de 29% de ocorrências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em cada 3.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Índia – 37%</a:t>
            </a: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Média Global – 17% </a:t>
            </a: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2543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Exemplos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224" y="1971675"/>
            <a:ext cx="8215951" cy="3949893"/>
          </a:xfrm>
        </p:spPr>
        <p:txBody>
          <a:bodyPr>
            <a:normAutofit fontScale="85000" lnSpcReduction="20000"/>
          </a:bodyPr>
          <a:lstStyle/>
          <a:p>
            <a:r>
              <a:rPr lang="pt-BR" sz="4300" i="1" u="sng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sz="4300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4300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físico</a:t>
            </a:r>
            <a:r>
              <a:rPr lang="pt-BR" sz="43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pt-BR" sz="43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43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4300" i="1" u="sng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sz="4300" i="1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4300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verbal</a:t>
            </a:r>
            <a:r>
              <a:rPr lang="pt-BR" sz="43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pt-BR" sz="43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4300" u="sng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4300" u="sng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sz="4300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4300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social ou </a:t>
            </a:r>
            <a:r>
              <a:rPr lang="pt-BR" sz="4300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relacional</a:t>
            </a:r>
          </a:p>
          <a:p>
            <a:endParaRPr lang="pt-BR" sz="4300" i="1" u="sng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4300" i="1" u="sng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sz="4300" i="1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4300" i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virtual </a:t>
            </a:r>
            <a:r>
              <a:rPr lang="pt-BR" sz="4300" i="1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pt-BR" sz="4300" i="1" u="sng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Cyberbullying</a:t>
            </a:r>
            <a:r>
              <a:rPr lang="pt-BR" sz="4300" i="1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76609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Punição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224" y="1971675"/>
            <a:ext cx="8215951" cy="3949893"/>
          </a:xfrm>
        </p:spPr>
        <p:txBody>
          <a:bodyPr>
            <a:normAutofit fontScale="92500" lnSpcReduction="20000"/>
          </a:bodyPr>
          <a:lstStyle/>
          <a:p>
            <a:r>
              <a:rPr lang="pt-BR" sz="43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sz="43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- pena </a:t>
            </a:r>
            <a:r>
              <a:rPr lang="pt-BR" sz="43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multa </a:t>
            </a:r>
            <a:r>
              <a:rPr lang="pt-BR" sz="43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(erro metodológico)</a:t>
            </a:r>
          </a:p>
          <a:p>
            <a:endParaRPr lang="pt-BR" sz="43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43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Cyberbullying</a:t>
            </a:r>
            <a:r>
              <a:rPr lang="pt-BR" sz="43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- pena </a:t>
            </a:r>
            <a:r>
              <a:rPr lang="pt-BR" sz="43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reclusão de dois a quatro anos, e multa, se a conduta não constituir crime mais grave.</a:t>
            </a: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7825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AA0276A-46D1-1973-9287-D83D973F1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075" y="284942"/>
            <a:ext cx="8639175" cy="1142258"/>
          </a:xfrm>
        </p:spPr>
        <p:txBody>
          <a:bodyPr>
            <a:normAutofit/>
          </a:bodyPr>
          <a:lstStyle/>
          <a:p>
            <a:pPr algn="l"/>
            <a:r>
              <a:rPr lang="pt-BR" sz="4000" b="1" i="1" dirty="0" err="1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Bullying</a:t>
            </a:r>
            <a:r>
              <a:rPr lang="pt-BR" sz="4000" b="1" dirty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 e </a:t>
            </a:r>
            <a:r>
              <a:rPr lang="pt-BR" sz="4000" b="1" i="1" dirty="0" err="1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Cyberbullying</a:t>
            </a:r>
            <a:r>
              <a:rPr lang="pt-BR" sz="4000" b="1" dirty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!</a:t>
            </a:r>
            <a:br>
              <a:rPr lang="pt-BR" sz="4000" b="1" dirty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</a:br>
            <a:r>
              <a:rPr lang="pt-BR" sz="2800" b="1" dirty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A escola e os direitos fundamentais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40998830-07FB-01CB-E30F-D1309D35A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0625" y="1525588"/>
            <a:ext cx="9571546" cy="4056062"/>
          </a:xfrm>
        </p:spPr>
        <p:txBody>
          <a:bodyPr>
            <a:normAutofit fontScale="55000" lnSpcReduction="20000"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pt-BR" sz="5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Aline Batista </a:t>
            </a:r>
            <a:r>
              <a:rPr lang="pt-BR" sz="55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Moscovits</a:t>
            </a:r>
            <a:endParaRPr lang="pt-BR" sz="55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</a:pPr>
            <a:endParaRPr lang="pt-BR" sz="9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Possui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formação profissional em Direito, e atua como Advogada e Consultora Jurídica; É sócia do escritório de advocacia </a:t>
            </a:r>
            <a:r>
              <a:rPr lang="pt-BR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Moscovits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&amp; Guerra Lima Sociedade de Advogados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além de empresária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Ouvidora da Mulher Advogada na OAB/BA. 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Também integra o quadro de </a:t>
            </a:r>
            <a:r>
              <a:rPr lang="pt-BR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Assessores 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Jurídicos junto a Procuradoria Jurídica da Universidade do Estado da Bahia (UNEB)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Agrega ainda a sua atuação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profissional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formação em Pedagogia e Contabilidade. 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Possui experiência também como Professora Universitária. Atualmente é Doutoranda em Educação e Contemporaneidade (</a:t>
            </a:r>
            <a:r>
              <a:rPr lang="pt-BR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PPGEduC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 pela UNEB. Na pós-graduação é Mestre em Educação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especialista em áreas do Direito (Direito Administrativo e 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Direito Educacional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). Também possui especialização em </a:t>
            </a:r>
            <a:r>
              <a:rPr lang="pt-BR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Documentoscopia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com ênfase em </a:t>
            </a:r>
            <a:r>
              <a:rPr lang="pt-BR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grafotecnia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e em Auditoria e Perícia Contábil. Como pesquisadora, é membro do Grupo de Pesquisa 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EDUCATIO - Políticas Públicas e Gestão da Educação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Foi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Vice Coordenadora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Comitê de Ética em Pesquisa da UNEB. Hoje, é Editora Adjunta da Revista Encantar - Educação, Cultura e Sociedade, publicação do Departamento de Ciências, Humanidades e Tecnologias da UNEB em Bom Jesus Lapa/BA - UNEB/DCHT Campus XVII - Bom Jesus da Lapa(BA) e integra o Corpo Editorial da Revista </a:t>
            </a:r>
            <a:r>
              <a:rPr lang="pt-BR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Iroko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- Tempo de Difusão. Desenvolve ainda pesquisas nas áreas de Improbidade Administrativa e Direitos da Mulher em Privação de Liberdade, com pesquisa em desenvolvimento junto ao Doutorado, que analisa e discute as políticas públicas em educação para mulheres presas, sob a ótica da garantia ao direito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constitucional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mínimo existencial e a reserva do possível. Integra ainda, na condição de membro ou associada, instituições nacionais como a 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ABRADE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IDASAN, IDAA, ANPAE e ANPED</a:t>
            </a:r>
            <a:r>
              <a:rPr lang="pt-BR" sz="2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414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Observações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224" y="1971675"/>
            <a:ext cx="8215951" cy="3949893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Em tese, não se admite tentativa</a:t>
            </a:r>
          </a:p>
          <a:p>
            <a:endParaRPr lang="pt-BR" sz="36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ação penal, tanto para a hipótese do </a:t>
            </a:r>
            <a:r>
              <a:rPr lang="pt-BR" sz="3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caput</a:t>
            </a:r>
            <a:r>
              <a:rPr lang="pt-BR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quanto para a do parágrafo único, é pública incondicionada, cuja titularidade exclusiva é do Ministério Público</a:t>
            </a: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71402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Sensibilidade </a:t>
            </a:r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Jurídica para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apuração de casos de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Bullying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 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Cyberbullying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699" y="1451159"/>
            <a:ext cx="8635051" cy="426421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pt-BR" dirty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Sigilo</a:t>
            </a:r>
            <a:endParaRPr lang="pt-BR" dirty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Acolhimento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O </a:t>
            </a:r>
            <a:r>
              <a:rPr lang="pt-BR" dirty="0">
                <a:solidFill>
                  <a:schemeClr val="bg1"/>
                </a:solidFill>
              </a:rPr>
              <a:t>que é considerado como </a:t>
            </a:r>
            <a:r>
              <a:rPr lang="pt-BR" dirty="0" smtClean="0">
                <a:solidFill>
                  <a:schemeClr val="bg1"/>
                </a:solidFill>
              </a:rPr>
              <a:t>intimidação sistemática?</a:t>
            </a:r>
            <a:endParaRPr lang="pt-BR" dirty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Adoção de medidas administrativas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9940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Ação e Intervenção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699" y="1451159"/>
            <a:ext cx="8635051" cy="426421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pt-BR" dirty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Acompanhamento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Tratamento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Apuração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Aplicação de sanções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Campanhas educativas permanentes</a:t>
            </a:r>
          </a:p>
          <a:p>
            <a:r>
              <a:rPr lang="pt-BR" smtClean="0">
                <a:solidFill>
                  <a:schemeClr val="bg1"/>
                </a:solidFill>
              </a:rPr>
              <a:t>Prevenção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14279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1619250"/>
            <a:ext cx="7334251" cy="3638550"/>
          </a:xfrm>
        </p:spPr>
        <p:txBody>
          <a:bodyPr>
            <a:normAutofit fontScale="90000"/>
          </a:bodyPr>
          <a:lstStyle/>
          <a:p>
            <a:r>
              <a:rPr lang="pt-BR" sz="9600" b="1" i="1" dirty="0" err="1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Bullying</a:t>
            </a:r>
            <a:r>
              <a:rPr lang="pt-BR" sz="9600" b="1" dirty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 e </a:t>
            </a:r>
            <a:r>
              <a:rPr lang="pt-BR" sz="9600" b="1" i="1" dirty="0" err="1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Cyberbullying</a:t>
            </a:r>
            <a:r>
              <a:rPr lang="pt-BR" sz="9600" b="1" dirty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/>
            </a:r>
            <a:br>
              <a:rPr lang="pt-BR" sz="9600" b="1" dirty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</a:br>
            <a:r>
              <a:rPr lang="pt-BR" sz="2800" b="1" dirty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A escola e os direitos fundamentais</a:t>
            </a:r>
            <a:r>
              <a:rPr lang="pt-BR" sz="28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!</a:t>
            </a:r>
            <a:endParaRPr lang="pt-BR" sz="28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Imagem 5" descr="Desenho de uma árvore">
            <a:extLst>
              <a:ext uri="{FF2B5EF4-FFF2-40B4-BE49-F238E27FC236}">
                <a16:creationId xmlns="" xmlns:a16="http://schemas.microsoft.com/office/drawing/2014/main" id="{7195A98D-DA9C-A713-4B05-FFCCAACF40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7085109" y="-8569"/>
            <a:ext cx="5343523" cy="534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15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1619250"/>
            <a:ext cx="7334251" cy="3638550"/>
          </a:xfrm>
        </p:spPr>
        <p:txBody>
          <a:bodyPr>
            <a:normAutofit/>
          </a:bodyPr>
          <a:lstStyle/>
          <a:p>
            <a:r>
              <a:rPr lang="pt-BR" sz="9600" b="1" i="1" dirty="0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Reflexão</a:t>
            </a:r>
            <a:endParaRPr lang="pt-BR" sz="28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Imagem 5" descr="Desenho de uma árvore">
            <a:extLst>
              <a:ext uri="{FF2B5EF4-FFF2-40B4-BE49-F238E27FC236}">
                <a16:creationId xmlns="" xmlns:a16="http://schemas.microsoft.com/office/drawing/2014/main" id="{7195A98D-DA9C-A713-4B05-FFCCAACF40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7085109" y="-8569"/>
            <a:ext cx="5343523" cy="534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3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1619250"/>
            <a:ext cx="7334251" cy="3638550"/>
          </a:xfrm>
        </p:spPr>
        <p:txBody>
          <a:bodyPr>
            <a:normAutofit/>
          </a:bodyPr>
          <a:lstStyle/>
          <a:p>
            <a:r>
              <a:rPr lang="pt-BR" sz="9600" b="1" i="1" dirty="0" smtClean="0">
                <a:solidFill>
                  <a:schemeClr val="bg1"/>
                </a:solidFill>
                <a:latin typeface="Bahnschrift" panose="020B0502040204020203" pitchFamily="34" charset="0"/>
                <a:ea typeface="MS Gothic" panose="020B0609070205080204" pitchFamily="49" charset="-128"/>
              </a:rPr>
              <a:t>Obrigada!</a:t>
            </a:r>
            <a:endParaRPr lang="pt-BR" sz="28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Imagem 5" descr="Desenho de uma árvore">
            <a:extLst>
              <a:ext uri="{FF2B5EF4-FFF2-40B4-BE49-F238E27FC236}">
                <a16:creationId xmlns="" xmlns:a16="http://schemas.microsoft.com/office/drawing/2014/main" id="{7195A98D-DA9C-A713-4B05-FFCCAACF40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7085109" y="-8569"/>
            <a:ext cx="5343523" cy="534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7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O que e Violência?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274" y="1825625"/>
            <a:ext cx="8220009" cy="37720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Sem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definição universal (Michel </a:t>
            </a:r>
            <a:r>
              <a:rPr lang="pt-BR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Wieviorka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sociólogo francês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 definições são provisórias, são transitórias e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mutável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Sempre se adequam as relações sociais</a:t>
            </a:r>
          </a:p>
          <a:p>
            <a:pPr marL="0" indent="0">
              <a:buNone/>
            </a:pPr>
            <a:endParaRPr lang="pt-BR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ex. Homofobia / Estupro</a:t>
            </a:r>
          </a:p>
          <a:p>
            <a:pPr marL="0" indent="0">
              <a:buNone/>
            </a:pP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Mudanças recentes na legislação</a:t>
            </a:r>
          </a:p>
          <a:p>
            <a:pPr marL="0" indent="0">
              <a:buNone/>
            </a:pPr>
            <a:endParaRPr lang="pt-BR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157696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885031"/>
            <a:ext cx="10515600" cy="1325563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Intimidação Sistemática</a:t>
            </a:r>
            <a:endParaRPr lang="pt-BR" sz="3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799" y="2305050"/>
            <a:ext cx="8816026" cy="37689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Todo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ato de violência física ou psicológica, intencional e repetitivo que ocorre sem motivação evidente, praticado por indivíduo ou grupo, contra uma ou mais pessoas, com o objetivo de intimidá-la ou agredi-la, causando dor e angústia à vítima, em uma relação de desequilíbrio de poder entre as partes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envolvidas.</a:t>
            </a:r>
          </a:p>
          <a:p>
            <a:pPr marL="0" indent="0">
              <a:buNone/>
            </a:pPr>
            <a:r>
              <a:rPr lang="pt-BR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(Lei nº 13.185/2015, que instituiu o Programa de Combate à Intimidação Sistemática </a:t>
            </a:r>
            <a:r>
              <a:rPr lang="pt-BR" sz="2200" i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 txBox="1">
            <a:spLocks/>
          </p:cNvSpPr>
          <p:nvPr/>
        </p:nvSpPr>
        <p:spPr>
          <a:xfrm>
            <a:off x="973457" y="2222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O que é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Bullying</a:t>
            </a:r>
            <a:r>
              <a:rPr lang="pt-BR" b="1" i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?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24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Quem pratica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Bullying</a:t>
            </a:r>
            <a:r>
              <a:rPr lang="pt-BR" b="1" i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Cyberbullying</a:t>
            </a:r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274" y="1825625"/>
            <a:ext cx="8220009" cy="3772093"/>
          </a:xfrm>
        </p:spPr>
        <p:txBody>
          <a:bodyPr>
            <a:normAutofit fontScale="92500" lnSpcReduction="10000"/>
          </a:bodyPr>
          <a:lstStyle/>
          <a:p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Insulta, coloca apelidos desrespeitosos;</a:t>
            </a:r>
          </a:p>
          <a:p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Faz comentários intolerantes ou desrespeitosos sobre qualquer diferença no outro;</a:t>
            </a:r>
          </a:p>
          <a:p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Espalha fofocas, fotos, vídeos e boatos maldosos;</a:t>
            </a:r>
          </a:p>
          <a:p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Destrói ou estraga materiais escolares;</a:t>
            </a:r>
          </a:p>
          <a:p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Exclui ou isola propositadamente alguém;</a:t>
            </a:r>
          </a:p>
          <a:p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Agride fisicamente ou ameaça.</a:t>
            </a:r>
          </a:p>
          <a:p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86729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943" y="2457730"/>
            <a:ext cx="10515600" cy="1325563"/>
          </a:xfrm>
        </p:spPr>
        <p:txBody>
          <a:bodyPr/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  <a:hlinkClick r:id="rId3"/>
              </a:rPr>
              <a:t>https://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  <a:hlinkClick r:id="rId3"/>
              </a:rPr>
              <a:t>www.youtube.com/watch?v=FDOxruDcIlE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3424" y="1790701"/>
            <a:ext cx="8220009" cy="3772093"/>
          </a:xfrm>
        </p:spPr>
        <p:txBody>
          <a:bodyPr/>
          <a:lstStyle/>
          <a:p>
            <a:pPr marL="0" indent="0">
              <a:buNone/>
            </a:pP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6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Vídeo</a:t>
            </a:r>
            <a:endParaRPr lang="pt-BR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7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Crime de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Bullying</a:t>
            </a:r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Cyberbulling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999" y="1636993"/>
            <a:ext cx="8220009" cy="49828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Lei </a:t>
            </a:r>
            <a:r>
              <a:rPr lang="pt-BR" sz="2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nº. 14.811 </a:t>
            </a:r>
            <a:r>
              <a:rPr lang="pt-BR" sz="2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2024 acrescentou o artigo 146-A ao Código </a:t>
            </a:r>
            <a:r>
              <a:rPr lang="pt-BR" sz="2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Penal</a:t>
            </a:r>
          </a:p>
          <a:p>
            <a:pPr marL="0" indent="0">
              <a:buNone/>
            </a:pPr>
            <a:endParaRPr lang="pt-BR" sz="25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Intimidação sistemática (</a:t>
            </a:r>
            <a:r>
              <a:rPr lang="pt-BR" sz="2000" i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bullying</a:t>
            </a:r>
            <a:r>
              <a:rPr lang="pt-B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Art</a:t>
            </a:r>
            <a:r>
              <a:rPr lang="pt-B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146-A. Intimidar sistematicamente, individualmente ou em grupo, mediante violência física ou psicológica, uma ou mais pessoas, de modo intencional e repetitivo, sem motivação evidente, por meio de atos de intimidação, de humilhação ou de discriminação ou de ações verbais, morais, sexuais, sociais, psicológicas, físicas, materiais ou virtuais</a:t>
            </a:r>
            <a:r>
              <a:rPr lang="pt-BR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endParaRPr lang="pt-BR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Pena - </a:t>
            </a:r>
            <a:r>
              <a:rPr lang="pt-BR" sz="2000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multa, se a conduta não constituir crime mais grave</a:t>
            </a:r>
            <a:r>
              <a:rPr lang="pt-B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pt-BR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75686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Crime de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Bullying</a:t>
            </a:r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Cyberbulling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999" y="1636993"/>
            <a:ext cx="8220009" cy="49828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Lei </a:t>
            </a:r>
            <a:r>
              <a:rPr lang="pt-BR" sz="2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14.811 de 2024 acrescentou o artigo 146-A ao Código </a:t>
            </a:r>
            <a:r>
              <a:rPr lang="pt-BR" sz="2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Penal</a:t>
            </a:r>
          </a:p>
          <a:p>
            <a:pPr marL="0" indent="0">
              <a:buNone/>
            </a:pPr>
            <a:endParaRPr lang="pt-BR" sz="25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Intimidação sistemática virtual (</a:t>
            </a:r>
            <a:r>
              <a:rPr lang="pt-BR" sz="20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cyberbullying</a:t>
            </a:r>
            <a:r>
              <a:rPr lang="pt-BR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endParaRPr lang="pt-BR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Art. 146-A [...]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Parágrafo </a:t>
            </a:r>
            <a:r>
              <a:rPr lang="pt-B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único. Se a conduta é realizada por meio da rede de computadores, de rede social, de aplicativos, de jogos on-line ou por qualquer outro meio ou ambiente digital, ou transmitida em tempo real</a:t>
            </a:r>
            <a:r>
              <a:rPr lang="pt-BR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endParaRPr lang="pt-BR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Pena </a:t>
            </a:r>
            <a:r>
              <a:rPr lang="pt-B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reclusão, de 2 (dois) anos a 4 (quatro) anos, e multa, se a conduta não constituir crime mais grave</a:t>
            </a:r>
            <a:r>
              <a:rPr lang="pt-BR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49488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864EBCF-14CC-E205-F9A2-B05EA55C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Crime de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Bullying</a:t>
            </a:r>
            <a:r>
              <a:rPr lang="pt-BR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 </a:t>
            </a:r>
            <a:r>
              <a:rPr lang="pt-BR" b="1" i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Cyberbulling</a:t>
            </a:r>
            <a:endParaRPr lang="pt-BR" b="1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53DE68-CDC9-80EB-554D-09221DEC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1905000"/>
            <a:ext cx="9744075" cy="37814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Tipo penal: </a:t>
            </a:r>
            <a:endParaRPr lang="pt-BR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ação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individual, ou em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grupo</a:t>
            </a:r>
          </a:p>
          <a:p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intimidar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sistematicamente </a:t>
            </a:r>
          </a:p>
          <a:p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mediante violência física ou psicológica, uma ou mais pessoas, de modo intencional e repetitivo, sem motivação evidente, por meio de atos de intimidação, de humilhação ou de discriminação ou de ações verbais, morais, sexuais, sociais, psicológicas, físicas, materiais ou virtuais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”.</a:t>
            </a:r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m 3" descr="Desenho de uma árvore">
            <a:extLst>
              <a:ext uri="{FF2B5EF4-FFF2-40B4-BE49-F238E27FC236}">
                <a16:creationId xmlns="" xmlns:a16="http://schemas.microsoft.com/office/drawing/2014/main" id="{6C704A1D-B8D2-5ECC-296C-58BDEC3B1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13">
            <a:off x="-292632" y="3944071"/>
            <a:ext cx="2753151" cy="275315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39371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1257</Words>
  <Application>Microsoft Office PowerPoint</Application>
  <PresentationFormat>Personalizar</PresentationFormat>
  <Paragraphs>124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Tema do Office</vt:lpstr>
      <vt:lpstr>Bullying e Cyberbullying Prevenção, Ação e Intervenção</vt:lpstr>
      <vt:lpstr>Bullying e Cyberbullying! A escola e os direitos fundamentais</vt:lpstr>
      <vt:lpstr>O que e Violência?</vt:lpstr>
      <vt:lpstr>Intimidação Sistemática</vt:lpstr>
      <vt:lpstr>Quem pratica Bullying e Cyberbullying?</vt:lpstr>
      <vt:lpstr>https://www.youtube.com/watch?v=FDOxruDcIlE </vt:lpstr>
      <vt:lpstr>Crime de Bullying e Cyberbulling</vt:lpstr>
      <vt:lpstr>Crime de Bullying e Cyberbulling</vt:lpstr>
      <vt:lpstr>Crime de Bullying e Cyberbulling</vt:lpstr>
      <vt:lpstr>Crime de Bullying e Cyberbulling</vt:lpstr>
      <vt:lpstr>Crime de Bullying e Cyberbullying</vt:lpstr>
      <vt:lpstr>Erro metodológico</vt:lpstr>
      <vt:lpstr>Sujeito Ativo</vt:lpstr>
      <vt:lpstr>Sujeito Passivo</vt:lpstr>
      <vt:lpstr>Bem jurídico tutelado  </vt:lpstr>
      <vt:lpstr>Bem jurídico tutelado  Ambiente educacional</vt:lpstr>
      <vt:lpstr>Dados</vt:lpstr>
      <vt:lpstr>Exemplos</vt:lpstr>
      <vt:lpstr>Punição</vt:lpstr>
      <vt:lpstr>Observações</vt:lpstr>
      <vt:lpstr>Sensibilidade Jurídica para apuração de casos de Bullying e Cyberbullying</vt:lpstr>
      <vt:lpstr>Ação e Intervenção</vt:lpstr>
      <vt:lpstr>Bullying e Cyberbullying A escola e os direitos fundamentais!</vt:lpstr>
      <vt:lpstr>Reflexão</vt:lpstr>
      <vt:lpstr>Obrigada!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Moscovits e Guerra Lima Advogados</dc:creator>
  <cp:lastModifiedBy>Aline Batista Moscovits</cp:lastModifiedBy>
  <cp:revision>28</cp:revision>
  <dcterms:created xsi:type="dcterms:W3CDTF">2023-08-28T20:34:05Z</dcterms:created>
  <dcterms:modified xsi:type="dcterms:W3CDTF">2024-04-19T13:09:40Z</dcterms:modified>
</cp:coreProperties>
</file>